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54" r:id="rId2"/>
    <p:sldId id="355" r:id="rId3"/>
    <p:sldId id="356" r:id="rId4"/>
    <p:sldId id="348" r:id="rId5"/>
    <p:sldId id="349" r:id="rId6"/>
    <p:sldId id="350" r:id="rId7"/>
    <p:sldId id="351" r:id="rId8"/>
    <p:sldId id="357" r:id="rId9"/>
    <p:sldId id="358" r:id="rId10"/>
    <p:sldId id="359" r:id="rId11"/>
    <p:sldId id="338" r:id="rId12"/>
    <p:sldId id="360" r:id="rId13"/>
    <p:sldId id="361" r:id="rId14"/>
    <p:sldId id="352" r:id="rId15"/>
    <p:sldId id="362" r:id="rId16"/>
    <p:sldId id="363" r:id="rId17"/>
    <p:sldId id="364" r:id="rId18"/>
    <p:sldId id="365" r:id="rId19"/>
    <p:sldId id="366" r:id="rId20"/>
    <p:sldId id="353" r:id="rId21"/>
    <p:sldId id="345" r:id="rId22"/>
    <p:sldId id="367" r:id="rId23"/>
    <p:sldId id="344"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30" autoAdjust="0"/>
    <p:restoredTop sz="94660"/>
  </p:normalViewPr>
  <p:slideViewPr>
    <p:cSldViewPr>
      <p:cViewPr varScale="1">
        <p:scale>
          <a:sx n="116" d="100"/>
          <a:sy n="116" d="100"/>
        </p:scale>
        <p:origin x="-148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41"/>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69486-7086-40A3-98AC-6ED21522594E}" type="datetimeFigureOut">
              <a:rPr lang="en-US" smtClean="0"/>
              <a:pPr/>
              <a:t>6/2/2018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E55B2-A76C-429D-9AE6-6836C68B572B}" type="slidenum">
              <a:rPr lang="en-US" smtClean="0"/>
              <a:pPr/>
              <a:t>‹#›</a:t>
            </a:fld>
            <a:endParaRPr lang="en-US"/>
          </a:p>
        </p:txBody>
      </p:sp>
    </p:spTree>
    <p:extLst>
      <p:ext uri="{BB962C8B-B14F-4D97-AF65-F5344CB8AC3E}">
        <p14:creationId xmlns:p14="http://schemas.microsoft.com/office/powerpoint/2010/main" xmlns="" val="247466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36D8C6-31D5-45B3-B6A9-64E87E5F8D97}" type="slidenum">
              <a:rPr lang="en-US" smtClean="0"/>
              <a:pPr/>
              <a:t>1</a:t>
            </a:fld>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 xmlns:p14="http://schemas.microsoft.com/office/powerpoint/2010/main" val="236795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4AB0F0-1498-425E-A0D3-310BC16A23F4}" type="datetimeFigureOut">
              <a:rPr lang="en-US" smtClean="0"/>
              <a:pPr/>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AB0F0-1498-425E-A0D3-310BC16A23F4}" type="datetimeFigureOut">
              <a:rPr lang="en-US" smtClean="0"/>
              <a:pPr/>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AB0F0-1498-425E-A0D3-310BC16A23F4}" type="datetimeFigureOut">
              <a:rPr lang="en-US" smtClean="0"/>
              <a:pPr/>
              <a:t>6/2/2018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AB0F0-1498-425E-A0D3-310BC16A23F4}" type="datetimeFigureOut">
              <a:rPr lang="en-US" smtClean="0"/>
              <a:pPr/>
              <a:t>6/2/2018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AB0F0-1498-425E-A0D3-310BC16A23F4}" type="datetimeFigureOut">
              <a:rPr lang="en-US" smtClean="0"/>
              <a:pPr/>
              <a:t>6/2/2018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AB0F0-1498-425E-A0D3-310BC16A23F4}" type="datetimeFigureOut">
              <a:rPr lang="en-US" smtClean="0"/>
              <a:pPr/>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4AB0F0-1498-425E-A0D3-310BC16A23F4}" type="datetimeFigureOut">
              <a:rPr lang="en-US" smtClean="0"/>
              <a:pPr/>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54C92-1B27-44A2-8ECC-984B74FC0C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AB0F0-1498-425E-A0D3-310BC16A23F4}" type="datetimeFigureOut">
              <a:rPr lang="en-US" smtClean="0"/>
              <a:pPr/>
              <a:t>6/2/2018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54C92-1B27-44A2-8ECC-984B74FC0C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ealthheritag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wealthheritage.com/" TargetMode="External"/><Relationship Id="rId7" Type="http://schemas.openxmlformats.org/officeDocument/2006/relationships/image" Target="../media/image6.jpeg"/><Relationship Id="rId2" Type="http://schemas.openxmlformats.org/officeDocument/2006/relationships/hyperlink" Target="http://www.tupropiobanco.com/"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eminars@financial-freedom.or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74244"/>
            <a:ext cx="9144000" cy="1676400"/>
          </a:xfrm>
        </p:spPr>
        <p:txBody>
          <a:bodyPr>
            <a:normAutofit fontScale="90000"/>
          </a:bodyPr>
          <a:lstStyle/>
          <a:p>
            <a:r>
              <a:rPr lang="en-US" b="1" dirty="0" smtClean="0"/>
              <a:t>FINANCIAL SECURITY</a:t>
            </a:r>
            <a:br>
              <a:rPr lang="en-US" b="1" dirty="0" smtClean="0"/>
            </a:br>
            <a:r>
              <a:rPr lang="en-US" b="1" dirty="0" smtClean="0"/>
              <a:t>SEMINAR</a:t>
            </a:r>
            <a:br>
              <a:rPr lang="en-US" b="1" dirty="0" smtClean="0"/>
            </a:br>
            <a:r>
              <a:rPr lang="en-US" sz="3100" b="1" i="1" dirty="0" smtClean="0"/>
              <a:t>“Become Your Own Bank”</a:t>
            </a:r>
            <a:endParaRPr lang="en-US" sz="3100" b="1" i="1" dirty="0"/>
          </a:p>
        </p:txBody>
      </p:sp>
      <p:sp>
        <p:nvSpPr>
          <p:cNvPr id="3" name="Subtitle 2"/>
          <p:cNvSpPr>
            <a:spLocks noGrp="1"/>
          </p:cNvSpPr>
          <p:nvPr>
            <p:ph type="subTitle" idx="1"/>
          </p:nvPr>
        </p:nvSpPr>
        <p:spPr>
          <a:xfrm>
            <a:off x="1273774" y="5029200"/>
            <a:ext cx="6400800" cy="1752600"/>
          </a:xfrm>
        </p:spPr>
        <p:txBody>
          <a:bodyPr/>
          <a:lstStyle/>
          <a:p>
            <a:r>
              <a:rPr lang="en-US" b="1" dirty="0">
                <a:solidFill>
                  <a:schemeClr val="tx1"/>
                </a:solidFill>
              </a:rPr>
              <a:t>Alex Barrón</a:t>
            </a: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a:t>
            </a:r>
            <a:r>
              <a:rPr lang="en-US" dirty="0" smtClean="0"/>
              <a:t>2017</a:t>
            </a:r>
            <a:endParaRPr lang="en-US" dirty="0"/>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1</a:t>
            </a:fld>
            <a:endParaRPr lang="en-US" dirty="0"/>
          </a:p>
        </p:txBody>
      </p:sp>
      <p:sp>
        <p:nvSpPr>
          <p:cNvPr id="9" name="TextBox 8"/>
          <p:cNvSpPr txBox="1"/>
          <p:nvPr/>
        </p:nvSpPr>
        <p:spPr>
          <a:xfrm>
            <a:off x="1219200" y="5791200"/>
            <a:ext cx="6705600" cy="584775"/>
          </a:xfrm>
          <a:prstGeom prst="rect">
            <a:avLst/>
          </a:prstGeom>
          <a:noFill/>
        </p:spPr>
        <p:txBody>
          <a:bodyPr wrap="square" rtlCol="0">
            <a:spAutoFit/>
          </a:bodyPr>
          <a:lstStyle/>
          <a:p>
            <a:pPr algn="ctr"/>
            <a:r>
              <a:rPr lang="en-US" sz="3200" b="1" u="sng" dirty="0" smtClean="0">
                <a:hlinkClick r:id="rId3"/>
              </a:rPr>
              <a:t>www.wealthheritage.com</a:t>
            </a:r>
            <a:endParaRPr lang="en-US" sz="3200" dirty="0"/>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114925" y="533400"/>
            <a:ext cx="3933287" cy="1163367"/>
          </a:xfrm>
          <a:prstGeom prst="rect">
            <a:avLst/>
          </a:prstGeom>
        </p:spPr>
      </p:pic>
      <p:sp>
        <p:nvSpPr>
          <p:cNvPr id="12" name="Title 1"/>
          <p:cNvSpPr txBox="1">
            <a:spLocks/>
          </p:cNvSpPr>
          <p:nvPr/>
        </p:nvSpPr>
        <p:spPr>
          <a:xfrm>
            <a:off x="3069624" y="1871662"/>
            <a:ext cx="3004751"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Present</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Picture 10" descr="Financial Freedom &amp; Success Institute Logo.png"/>
          <p:cNvPicPr>
            <a:picLocks noChangeAspect="1"/>
          </p:cNvPicPr>
          <p:nvPr/>
        </p:nvPicPr>
        <p:blipFill>
          <a:blip r:embed="rId5" cstate="print"/>
          <a:stretch>
            <a:fillRect/>
          </a:stretch>
        </p:blipFill>
        <p:spPr>
          <a:xfrm>
            <a:off x="533400" y="152400"/>
            <a:ext cx="2590802" cy="2590800"/>
          </a:xfrm>
          <a:prstGeom prst="rect">
            <a:avLst/>
          </a:prstGeom>
        </p:spPr>
      </p:pic>
    </p:spTree>
    <p:extLst>
      <p:ext uri="{BB962C8B-B14F-4D97-AF65-F5344CB8AC3E}">
        <p14:creationId xmlns="" xmlns:p14="http://schemas.microsoft.com/office/powerpoint/2010/main" val="30545543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16"/>
            <a:ext cx="8229600" cy="1143000"/>
          </a:xfrm>
        </p:spPr>
        <p:txBody>
          <a:bodyPr>
            <a:normAutofit fontScale="90000"/>
          </a:bodyPr>
          <a:lstStyle/>
          <a:p>
            <a:r>
              <a:rPr lang="en-US" b="1" dirty="0" smtClean="0"/>
              <a:t>Example 1b. of how to Properly Use a </a:t>
            </a:r>
            <a:r>
              <a:rPr lang="en-US" b="1" dirty="0"/>
              <a:t>BECOME YOUR OWN BANK </a:t>
            </a:r>
            <a:r>
              <a:rPr lang="en-US" b="1" dirty="0" smtClean="0"/>
              <a:t>Policy</a:t>
            </a:r>
            <a:endParaRPr lang="en-US" b="1" dirty="0"/>
          </a:p>
        </p:txBody>
      </p:sp>
      <p:sp>
        <p:nvSpPr>
          <p:cNvPr id="3" name="Content Placeholder 2"/>
          <p:cNvSpPr>
            <a:spLocks noGrp="1"/>
          </p:cNvSpPr>
          <p:nvPr>
            <p:ph idx="1"/>
          </p:nvPr>
        </p:nvSpPr>
        <p:spPr>
          <a:xfrm>
            <a:off x="-18143" y="2514600"/>
            <a:ext cx="2151743" cy="4343400"/>
          </a:xfrm>
        </p:spPr>
        <p:txBody>
          <a:bodyPr>
            <a:normAutofit lnSpcReduction="10000"/>
          </a:bodyPr>
          <a:lstStyle/>
          <a:p>
            <a:pPr lvl="0"/>
            <a:r>
              <a:rPr lang="en-US" sz="2000" dirty="0" smtClean="0">
                <a:solidFill>
                  <a:srgbClr val="00B050"/>
                </a:solidFill>
              </a:rPr>
              <a:t>Assume Mom pays Premiums until 65.</a:t>
            </a:r>
          </a:p>
          <a:p>
            <a:pPr lvl="0"/>
            <a:r>
              <a:rPr lang="en-US" sz="2000" dirty="0" smtClean="0">
                <a:solidFill>
                  <a:srgbClr val="00B050"/>
                </a:solidFill>
              </a:rPr>
              <a:t>At age 61 she takes policy loans to supplement her income.</a:t>
            </a:r>
          </a:p>
          <a:p>
            <a:pPr lvl="0"/>
            <a:r>
              <a:rPr lang="en-US" sz="2000" dirty="0" smtClean="0">
                <a:solidFill>
                  <a:srgbClr val="00B050"/>
                </a:solidFill>
              </a:rPr>
              <a:t>Age 66-80 she borrows until she passes away.</a:t>
            </a:r>
          </a:p>
          <a:p>
            <a:pPr lvl="0"/>
            <a:r>
              <a:rPr lang="en-US" sz="2000" dirty="0" smtClean="0">
                <a:solidFill>
                  <a:srgbClr val="00B050"/>
                </a:solidFill>
              </a:rPr>
              <a:t>Daughter gets death benefit.</a:t>
            </a:r>
          </a:p>
        </p:txBody>
      </p:sp>
      <p:pic>
        <p:nvPicPr>
          <p:cNvPr id="5" name="Picture 4"/>
          <p:cNvPicPr>
            <a:picLocks noChangeAspect="1"/>
          </p:cNvPicPr>
          <p:nvPr/>
        </p:nvPicPr>
        <p:blipFill>
          <a:blip r:embed="rId2" cstate="print"/>
          <a:stretch>
            <a:fillRect/>
          </a:stretch>
        </p:blipFill>
        <p:spPr>
          <a:xfrm>
            <a:off x="2119859" y="1600200"/>
            <a:ext cx="6978455" cy="4981734"/>
          </a:xfrm>
          <a:prstGeom prst="rect">
            <a:avLst/>
          </a:prstGeom>
        </p:spPr>
      </p:pic>
    </p:spTree>
    <p:extLst>
      <p:ext uri="{BB962C8B-B14F-4D97-AF65-F5344CB8AC3E}">
        <p14:creationId xmlns:p14="http://schemas.microsoft.com/office/powerpoint/2010/main" xmlns="" val="244806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s-ES" sz="4300" b="1" dirty="0" smtClean="0"/>
              <a:t>A </a:t>
            </a:r>
            <a:r>
              <a:rPr lang="es-ES" sz="4300" b="1" dirty="0" err="1" smtClean="0"/>
              <a:t>Better</a:t>
            </a:r>
            <a:r>
              <a:rPr lang="es-ES" sz="4300" b="1" dirty="0" smtClean="0"/>
              <a:t> </a:t>
            </a:r>
            <a:r>
              <a:rPr lang="es-ES" sz="4300" b="1" dirty="0" err="1" smtClean="0"/>
              <a:t>Way</a:t>
            </a:r>
            <a:r>
              <a:rPr lang="es-ES" sz="4300" b="1" dirty="0" smtClean="0"/>
              <a:t> </a:t>
            </a:r>
            <a:r>
              <a:rPr lang="es-ES" sz="4300" b="1" dirty="0" err="1" smtClean="0"/>
              <a:t>to</a:t>
            </a:r>
            <a:r>
              <a:rPr lang="es-ES" sz="4300" b="1" dirty="0" smtClean="0"/>
              <a:t> Retire</a:t>
            </a:r>
            <a:endParaRPr lang="en-US" sz="4300" b="1" dirty="0"/>
          </a:p>
        </p:txBody>
      </p:sp>
      <p:sp>
        <p:nvSpPr>
          <p:cNvPr id="3" name="Content Placeholder 2"/>
          <p:cNvSpPr>
            <a:spLocks noGrp="1"/>
          </p:cNvSpPr>
          <p:nvPr>
            <p:ph idx="1"/>
          </p:nvPr>
        </p:nvSpPr>
        <p:spPr>
          <a:xfrm>
            <a:off x="609600" y="1447800"/>
            <a:ext cx="8229600" cy="5410200"/>
          </a:xfrm>
        </p:spPr>
        <p:txBody>
          <a:bodyPr>
            <a:normAutofit/>
          </a:bodyPr>
          <a:lstStyle/>
          <a:p>
            <a:r>
              <a:rPr lang="en-US" dirty="0" smtClean="0"/>
              <a:t>At the end of your life if you use this strategy you will have: </a:t>
            </a:r>
            <a:endParaRPr lang="en-US" dirty="0" smtClean="0"/>
          </a:p>
          <a:p>
            <a:r>
              <a:rPr lang="en-US" dirty="0" smtClean="0"/>
              <a:t>A </a:t>
            </a:r>
            <a:r>
              <a:rPr lang="en-US" dirty="0" smtClean="0"/>
              <a:t>very high Cash Value (saving for any need or emergency) </a:t>
            </a:r>
            <a:endParaRPr lang="en-US" dirty="0" smtClean="0"/>
          </a:p>
          <a:p>
            <a:r>
              <a:rPr lang="en-US" dirty="0" smtClean="0"/>
              <a:t>High </a:t>
            </a:r>
            <a:r>
              <a:rPr lang="en-US" dirty="0" smtClean="0"/>
              <a:t>annual dividends (passive income</a:t>
            </a:r>
            <a:r>
              <a:rPr lang="en-US" dirty="0" smtClean="0"/>
              <a:t>)</a:t>
            </a:r>
          </a:p>
          <a:p>
            <a:r>
              <a:rPr lang="en-US" dirty="0" smtClean="0"/>
              <a:t> </a:t>
            </a:r>
            <a:r>
              <a:rPr lang="en-US" dirty="0" smtClean="0"/>
              <a:t>A high death benefit (inheritance).</a:t>
            </a:r>
            <a:endParaRPr lang="en-US" dirty="0"/>
          </a:p>
        </p:txBody>
      </p:sp>
    </p:spTree>
    <p:extLst>
      <p:ext uri="{BB962C8B-B14F-4D97-AF65-F5344CB8AC3E}">
        <p14:creationId xmlns:p14="http://schemas.microsoft.com/office/powerpoint/2010/main" xmlns="" val="392351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16"/>
            <a:ext cx="8229600" cy="1143000"/>
          </a:xfrm>
        </p:spPr>
        <p:txBody>
          <a:bodyPr>
            <a:normAutofit fontScale="90000"/>
          </a:bodyPr>
          <a:lstStyle/>
          <a:p>
            <a:r>
              <a:rPr lang="en-US" b="1" dirty="0" smtClean="0"/>
              <a:t>Example 2 of how to Properly Use a </a:t>
            </a:r>
            <a:r>
              <a:rPr lang="en-US" b="1" dirty="0"/>
              <a:t>BECOME YOUR OWN BANK </a:t>
            </a:r>
            <a:r>
              <a:rPr lang="en-US" b="1" dirty="0" smtClean="0"/>
              <a:t>Policy</a:t>
            </a:r>
            <a:endParaRPr lang="en-US" b="1" dirty="0"/>
          </a:p>
        </p:txBody>
      </p:sp>
      <p:sp>
        <p:nvSpPr>
          <p:cNvPr id="3" name="Content Placeholder 2"/>
          <p:cNvSpPr>
            <a:spLocks noGrp="1"/>
          </p:cNvSpPr>
          <p:nvPr>
            <p:ph idx="1"/>
          </p:nvPr>
        </p:nvSpPr>
        <p:spPr>
          <a:xfrm>
            <a:off x="0" y="1676399"/>
            <a:ext cx="3015342" cy="5116843"/>
          </a:xfrm>
        </p:spPr>
        <p:txBody>
          <a:bodyPr>
            <a:normAutofit lnSpcReduction="10000"/>
          </a:bodyPr>
          <a:lstStyle/>
          <a:p>
            <a:pPr lvl="0"/>
            <a:r>
              <a:rPr lang="en-US" sz="2000" dirty="0" smtClean="0">
                <a:solidFill>
                  <a:srgbClr val="00B050"/>
                </a:solidFill>
              </a:rPr>
              <a:t>Man funds policy with IRA.</a:t>
            </a:r>
          </a:p>
          <a:p>
            <a:pPr lvl="0"/>
            <a:r>
              <a:rPr lang="en-US" sz="2000" dirty="0" smtClean="0">
                <a:solidFill>
                  <a:srgbClr val="00B050"/>
                </a:solidFill>
              </a:rPr>
              <a:t>He pays $50,000 Annual Premiums.</a:t>
            </a:r>
          </a:p>
          <a:p>
            <a:pPr lvl="0"/>
            <a:r>
              <a:rPr lang="en-US" sz="2000" dirty="0" smtClean="0">
                <a:solidFill>
                  <a:srgbClr val="00B050"/>
                </a:solidFill>
              </a:rPr>
              <a:t>He borrows for business loans and repays with interest.</a:t>
            </a:r>
          </a:p>
          <a:p>
            <a:pPr lvl="0"/>
            <a:r>
              <a:rPr lang="en-US" sz="2000" dirty="0" smtClean="0">
                <a:solidFill>
                  <a:srgbClr val="00B050"/>
                </a:solidFill>
              </a:rPr>
              <a:t>At age 66 he takes policy loans to retire.</a:t>
            </a:r>
          </a:p>
          <a:p>
            <a:pPr lvl="0"/>
            <a:r>
              <a:rPr lang="en-US" sz="2000" dirty="0" smtClean="0">
                <a:solidFill>
                  <a:srgbClr val="00B050"/>
                </a:solidFill>
              </a:rPr>
              <a:t>At age 71 he gets tax free death benefit.</a:t>
            </a:r>
          </a:p>
          <a:p>
            <a:pPr lvl="0"/>
            <a:r>
              <a:rPr lang="en-US" sz="2000" dirty="0" smtClean="0">
                <a:solidFill>
                  <a:srgbClr val="00B050"/>
                </a:solidFill>
              </a:rPr>
              <a:t>At age 76 he sells his home.</a:t>
            </a:r>
          </a:p>
          <a:p>
            <a:pPr lvl="0"/>
            <a:r>
              <a:rPr lang="en-US" sz="2000" dirty="0" smtClean="0">
                <a:solidFill>
                  <a:srgbClr val="00B050"/>
                </a:solidFill>
              </a:rPr>
              <a:t>At age 80 he passes away and leaves behind a death benefit.</a:t>
            </a:r>
          </a:p>
          <a:p>
            <a:pPr lvl="0"/>
            <a:endParaRPr lang="en-US" sz="2000" dirty="0" smtClean="0">
              <a:solidFill>
                <a:srgbClr val="00B050"/>
              </a:solidFill>
            </a:endParaRPr>
          </a:p>
        </p:txBody>
      </p:sp>
      <p:pic>
        <p:nvPicPr>
          <p:cNvPr id="5" name="Picture 4"/>
          <p:cNvPicPr>
            <a:picLocks noChangeAspect="1"/>
          </p:cNvPicPr>
          <p:nvPr/>
        </p:nvPicPr>
        <p:blipFill>
          <a:blip r:embed="rId2" cstate="print"/>
          <a:stretch>
            <a:fillRect/>
          </a:stretch>
        </p:blipFill>
        <p:spPr>
          <a:xfrm>
            <a:off x="3026228" y="1193145"/>
            <a:ext cx="5649686" cy="5600098"/>
          </a:xfrm>
          <a:prstGeom prst="rect">
            <a:avLst/>
          </a:prstGeom>
        </p:spPr>
      </p:pic>
    </p:spTree>
    <p:extLst>
      <p:ext uri="{BB962C8B-B14F-4D97-AF65-F5344CB8AC3E}">
        <p14:creationId xmlns:p14="http://schemas.microsoft.com/office/powerpoint/2010/main" xmlns="" val="205856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Using BECOME YOUR OWN BANK </a:t>
            </a:r>
            <a:br>
              <a:rPr lang="en-US" b="1" dirty="0" smtClean="0"/>
            </a:br>
            <a:r>
              <a:rPr lang="en-US" b="1" dirty="0" smtClean="0"/>
              <a:t>for Retirement</a:t>
            </a:r>
            <a:endParaRPr lang="en-US" b="1" dirty="0"/>
          </a:p>
        </p:txBody>
      </p:sp>
      <p:sp>
        <p:nvSpPr>
          <p:cNvPr id="3" name="Content Placeholder 2"/>
          <p:cNvSpPr>
            <a:spLocks noGrp="1"/>
          </p:cNvSpPr>
          <p:nvPr>
            <p:ph idx="1"/>
          </p:nvPr>
        </p:nvSpPr>
        <p:spPr>
          <a:xfrm>
            <a:off x="457200" y="1600200"/>
            <a:ext cx="8534400" cy="5257800"/>
          </a:xfrm>
        </p:spPr>
        <p:txBody>
          <a:bodyPr>
            <a:normAutofit fontScale="92500" lnSpcReduction="20000"/>
          </a:bodyPr>
          <a:lstStyle/>
          <a:p>
            <a:r>
              <a:rPr lang="en-US" sz="2400" dirty="0"/>
              <a:t>One of the key things to consider to motivate you to BECOME YOUR OWN BANK is that this policy can become the source of income when you decide to retire.  </a:t>
            </a:r>
            <a:endParaRPr lang="en-US" sz="2400" dirty="0" smtClean="0"/>
          </a:p>
          <a:p>
            <a:r>
              <a:rPr lang="en-US" sz="2400" dirty="0" smtClean="0"/>
              <a:t>Rather </a:t>
            </a:r>
            <a:r>
              <a:rPr lang="en-US" sz="2400" dirty="0"/>
              <a:t>than depend on the skill of some mutual fund manager who cannot predict nor guarantee his performance, and where you will have continuous annual management and other fees, but will not be able to control or predict either what the market will do or what the tax rates will be by the time you retire, why not take control of your finances into your own hands and create a more predictable income stream and you can do so in a tax advantageous manner?  </a:t>
            </a:r>
            <a:endParaRPr lang="en-US" sz="2400" dirty="0" smtClean="0"/>
          </a:p>
          <a:p>
            <a:r>
              <a:rPr lang="en-US" sz="2400" dirty="0" smtClean="0"/>
              <a:t>You </a:t>
            </a:r>
            <a:r>
              <a:rPr lang="en-US" sz="2400" dirty="0"/>
              <a:t>can do this simply by choosing to take policy loans from your policy say when you reach the age of 70 or 75 and when you no longer want to work.  These policy loans will be tax free. </a:t>
            </a:r>
            <a:endParaRPr lang="en-US" sz="2400" dirty="0" smtClean="0"/>
          </a:p>
          <a:p>
            <a:r>
              <a:rPr lang="en-US" sz="2400" dirty="0" smtClean="0"/>
              <a:t>The </a:t>
            </a:r>
            <a:r>
              <a:rPr lang="en-US" sz="2400" dirty="0"/>
              <a:t>idea is that this is passive income covered by the dividend earned in your policy each year. </a:t>
            </a:r>
            <a:endParaRPr lang="en-US" sz="2400" dirty="0" smtClean="0"/>
          </a:p>
          <a:p>
            <a:r>
              <a:rPr lang="en-US" sz="2400" dirty="0" smtClean="0"/>
              <a:t>Of </a:t>
            </a:r>
            <a:r>
              <a:rPr lang="en-US" sz="2400" dirty="0"/>
              <a:t>course, in order for the cash value of the account to not go down, the policy loan amount should be lower than the amount of the annual dividend.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916"/>
            <a:ext cx="9144000" cy="1143000"/>
          </a:xfrm>
        </p:spPr>
        <p:txBody>
          <a:bodyPr>
            <a:noAutofit/>
          </a:bodyPr>
          <a:lstStyle/>
          <a:p>
            <a:r>
              <a:rPr lang="en-US" sz="3500" b="1" dirty="0" smtClean="0"/>
              <a:t>Example </a:t>
            </a:r>
            <a:r>
              <a:rPr lang="en-US" sz="3500" b="1" dirty="0" smtClean="0"/>
              <a:t>3: </a:t>
            </a:r>
            <a:r>
              <a:rPr lang="en-US" sz="3500" b="1" dirty="0" smtClean="0"/>
              <a:t>How to Use a BYOB Policy to Invest in </a:t>
            </a:r>
            <a:r>
              <a:rPr lang="en-US" sz="3500" b="1" dirty="0" err="1" smtClean="0"/>
              <a:t>Oportunities</a:t>
            </a:r>
            <a:endParaRPr lang="en-US" sz="3500" b="1" dirty="0"/>
          </a:p>
        </p:txBody>
      </p:sp>
      <p:sp>
        <p:nvSpPr>
          <p:cNvPr id="3" name="Content Placeholder 2"/>
          <p:cNvSpPr>
            <a:spLocks noGrp="1"/>
          </p:cNvSpPr>
          <p:nvPr>
            <p:ph idx="1"/>
          </p:nvPr>
        </p:nvSpPr>
        <p:spPr>
          <a:xfrm>
            <a:off x="0" y="1676399"/>
            <a:ext cx="3015342" cy="5116843"/>
          </a:xfrm>
        </p:spPr>
        <p:txBody>
          <a:bodyPr>
            <a:normAutofit/>
          </a:bodyPr>
          <a:lstStyle/>
          <a:p>
            <a:pPr lvl="0"/>
            <a:r>
              <a:rPr lang="en-US" sz="2000" dirty="0" smtClean="0">
                <a:solidFill>
                  <a:srgbClr val="00B050"/>
                </a:solidFill>
              </a:rPr>
              <a:t>Man contributes to his policy with his</a:t>
            </a:r>
            <a:r>
              <a:rPr lang="en-US" sz="2000" dirty="0" smtClean="0">
                <a:solidFill>
                  <a:srgbClr val="00B050"/>
                </a:solidFill>
              </a:rPr>
              <a:t> </a:t>
            </a:r>
            <a:r>
              <a:rPr lang="en-US" sz="2000" dirty="0">
                <a:solidFill>
                  <a:srgbClr val="00B050"/>
                </a:solidFill>
              </a:rPr>
              <a:t>IRA.</a:t>
            </a:r>
          </a:p>
          <a:p>
            <a:pPr lvl="0"/>
            <a:r>
              <a:rPr lang="en-US" sz="2000" dirty="0" smtClean="0">
                <a:solidFill>
                  <a:srgbClr val="00B050"/>
                </a:solidFill>
              </a:rPr>
              <a:t>He pays</a:t>
            </a:r>
            <a:r>
              <a:rPr lang="en-US" sz="2000" dirty="0" smtClean="0">
                <a:solidFill>
                  <a:srgbClr val="00B050"/>
                </a:solidFill>
              </a:rPr>
              <a:t> </a:t>
            </a:r>
            <a:r>
              <a:rPr lang="en-US" sz="2000" dirty="0">
                <a:solidFill>
                  <a:srgbClr val="00B050"/>
                </a:solidFill>
              </a:rPr>
              <a:t>$50,000 </a:t>
            </a:r>
            <a:r>
              <a:rPr lang="en-US" sz="2000" dirty="0" smtClean="0">
                <a:solidFill>
                  <a:srgbClr val="00B050"/>
                </a:solidFill>
              </a:rPr>
              <a:t>in annual premiums.</a:t>
            </a:r>
            <a:endParaRPr lang="en-US" sz="2000" dirty="0">
              <a:solidFill>
                <a:srgbClr val="00B050"/>
              </a:solidFill>
            </a:endParaRPr>
          </a:p>
          <a:p>
            <a:pPr lvl="0"/>
            <a:r>
              <a:rPr lang="en-US" sz="2000" dirty="0" smtClean="0">
                <a:solidFill>
                  <a:srgbClr val="00B050"/>
                </a:solidFill>
              </a:rPr>
              <a:t>He asks for a business loan but pays with interests</a:t>
            </a:r>
            <a:r>
              <a:rPr lang="en-US" sz="2000" dirty="0" smtClean="0">
                <a:solidFill>
                  <a:srgbClr val="00B050"/>
                </a:solidFill>
              </a:rPr>
              <a:t>.</a:t>
            </a:r>
            <a:endParaRPr lang="en-US" sz="2000" dirty="0">
              <a:solidFill>
                <a:srgbClr val="00B050"/>
              </a:solidFill>
            </a:endParaRPr>
          </a:p>
          <a:p>
            <a:pPr lvl="0"/>
            <a:r>
              <a:rPr lang="en-US" sz="2000" dirty="0" smtClean="0">
                <a:solidFill>
                  <a:srgbClr val="00B050"/>
                </a:solidFill>
              </a:rPr>
              <a:t>At </a:t>
            </a:r>
            <a:r>
              <a:rPr lang="en-US" sz="2000" dirty="0">
                <a:solidFill>
                  <a:srgbClr val="00B050"/>
                </a:solidFill>
              </a:rPr>
              <a:t>66 </a:t>
            </a:r>
            <a:r>
              <a:rPr lang="en-US" sz="2000" dirty="0" smtClean="0">
                <a:solidFill>
                  <a:srgbClr val="00B050"/>
                </a:solidFill>
              </a:rPr>
              <a:t>he asks for a policy loan for his retirement.</a:t>
            </a:r>
            <a:endParaRPr lang="en-US" sz="2000" dirty="0">
              <a:solidFill>
                <a:srgbClr val="00B050"/>
              </a:solidFill>
            </a:endParaRPr>
          </a:p>
          <a:p>
            <a:pPr lvl="0"/>
            <a:r>
              <a:rPr lang="en-US" sz="2000" dirty="0" smtClean="0">
                <a:solidFill>
                  <a:srgbClr val="00B050"/>
                </a:solidFill>
              </a:rPr>
              <a:t>At </a:t>
            </a:r>
            <a:r>
              <a:rPr lang="en-US" sz="2000" dirty="0">
                <a:solidFill>
                  <a:srgbClr val="00B050"/>
                </a:solidFill>
              </a:rPr>
              <a:t>71 </a:t>
            </a:r>
            <a:r>
              <a:rPr lang="en-US" sz="2000" dirty="0" smtClean="0">
                <a:solidFill>
                  <a:srgbClr val="00B050"/>
                </a:solidFill>
              </a:rPr>
              <a:t>he receives a tax free death benefit.</a:t>
            </a:r>
            <a:endParaRPr lang="en-US" sz="2000" dirty="0">
              <a:solidFill>
                <a:srgbClr val="00B050"/>
              </a:solidFill>
            </a:endParaRPr>
          </a:p>
          <a:p>
            <a:pPr lvl="0"/>
            <a:r>
              <a:rPr lang="en-US" sz="2000" dirty="0" smtClean="0">
                <a:solidFill>
                  <a:srgbClr val="00B050"/>
                </a:solidFill>
              </a:rPr>
              <a:t>At 76 he sells his house.</a:t>
            </a:r>
            <a:endParaRPr lang="en-US" sz="2000" dirty="0">
              <a:solidFill>
                <a:srgbClr val="00B050"/>
              </a:solidFill>
            </a:endParaRPr>
          </a:p>
          <a:p>
            <a:pPr lvl="0"/>
            <a:r>
              <a:rPr lang="en-US" sz="2000" dirty="0" smtClean="0">
                <a:solidFill>
                  <a:srgbClr val="00B050"/>
                </a:solidFill>
              </a:rPr>
              <a:t>At </a:t>
            </a:r>
            <a:r>
              <a:rPr lang="en-US" sz="2000" dirty="0">
                <a:solidFill>
                  <a:srgbClr val="00B050"/>
                </a:solidFill>
              </a:rPr>
              <a:t>80 </a:t>
            </a:r>
            <a:r>
              <a:rPr lang="en-US" sz="2000" dirty="0" smtClean="0">
                <a:solidFill>
                  <a:srgbClr val="00B050"/>
                </a:solidFill>
              </a:rPr>
              <a:t>he dies and leaves a death benefit.</a:t>
            </a:r>
            <a:endParaRPr lang="en-US" sz="2000" dirty="0">
              <a:solidFill>
                <a:srgbClr val="00B050"/>
              </a:solidFill>
            </a:endParaRPr>
          </a:p>
          <a:p>
            <a:pPr lvl="0"/>
            <a:endParaRPr lang="en-US" sz="2000" dirty="0">
              <a:solidFill>
                <a:srgbClr val="00B05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6600" y="1219200"/>
            <a:ext cx="568748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596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800" b="1" dirty="0" smtClean="0"/>
              <a:t>How Wise is Conventional Wisdom?</a:t>
            </a:r>
            <a:endParaRPr lang="en-US" sz="4800" b="1" dirty="0"/>
          </a:p>
        </p:txBody>
      </p:sp>
      <p:sp>
        <p:nvSpPr>
          <p:cNvPr id="3" name="Content Placeholder 2"/>
          <p:cNvSpPr>
            <a:spLocks noGrp="1"/>
          </p:cNvSpPr>
          <p:nvPr>
            <p:ph idx="1"/>
          </p:nvPr>
        </p:nvSpPr>
        <p:spPr>
          <a:xfrm>
            <a:off x="457200" y="1600200"/>
            <a:ext cx="8534400" cy="5257800"/>
          </a:xfrm>
        </p:spPr>
        <p:txBody>
          <a:bodyPr>
            <a:normAutofit fontScale="70000" lnSpcReduction="20000"/>
          </a:bodyPr>
          <a:lstStyle/>
          <a:p>
            <a:r>
              <a:rPr lang="en-US" dirty="0"/>
              <a:t>Most people have been programmed to believe that investing in the stock market via mutual funds and that putting away money into an IRA or 401(k) is the best way to plan for the future. </a:t>
            </a:r>
            <a:endParaRPr lang="en-US" dirty="0" smtClean="0"/>
          </a:p>
          <a:p>
            <a:r>
              <a:rPr lang="en-US" dirty="0"/>
              <a:t>Those who rely on the market just hope or assume what they put away will be enough to take care of </a:t>
            </a:r>
            <a:r>
              <a:rPr lang="en-US" dirty="0" smtClean="0"/>
              <a:t>them.  </a:t>
            </a:r>
            <a:r>
              <a:rPr lang="en-US" dirty="0"/>
              <a:t>They </a:t>
            </a:r>
            <a:r>
              <a:rPr lang="en-US" dirty="0" smtClean="0"/>
              <a:t>believe </a:t>
            </a:r>
            <a:r>
              <a:rPr lang="en-US" dirty="0"/>
              <a:t>the common mantra </a:t>
            </a:r>
            <a:r>
              <a:rPr lang="en-US" dirty="0" smtClean="0"/>
              <a:t>that </a:t>
            </a:r>
            <a:r>
              <a:rPr lang="en-US" dirty="0"/>
              <a:t>“the market always goes up over the long term” and that if they “dollar cost average” and “buy and hold” all will be well.  They believe they will make 10% or 12% per year in perpetuity. </a:t>
            </a:r>
            <a:endParaRPr lang="en-US" dirty="0" smtClean="0"/>
          </a:p>
          <a:p>
            <a:r>
              <a:rPr lang="en-US" dirty="0" smtClean="0"/>
              <a:t>Some financial </a:t>
            </a:r>
            <a:r>
              <a:rPr lang="en-US" dirty="0"/>
              <a:t>advisors tell their clients that they can “conservatively” expect to make at least 7.5% per year.  </a:t>
            </a:r>
            <a:endParaRPr lang="en-US" dirty="0" smtClean="0"/>
          </a:p>
          <a:p>
            <a:r>
              <a:rPr lang="en-US" dirty="0" smtClean="0"/>
              <a:t>But </a:t>
            </a:r>
            <a:r>
              <a:rPr lang="en-US" dirty="0"/>
              <a:t>is any of this conventional wisdom actually true?  Are these financial advisors willing to guarantee these “conservative returns” in writing? I seriously doubt it.  </a:t>
            </a:r>
            <a:endParaRPr lang="en-US" dirty="0" smtClean="0"/>
          </a:p>
          <a:p>
            <a:r>
              <a:rPr lang="en-US" dirty="0" smtClean="0"/>
              <a:t>Meanwhile </a:t>
            </a:r>
            <a:r>
              <a:rPr lang="en-US" dirty="0"/>
              <a:t>they try to invest for their future retirement, without use or access to their money, they spend most of their life in debt paying hundreds of thousands of dollars of interest that could have made them financially better off.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800" b="1" dirty="0" smtClean="0"/>
              <a:t>What is Better? </a:t>
            </a:r>
            <a:br>
              <a:rPr lang="en-US" sz="4800" b="1" dirty="0" smtClean="0"/>
            </a:br>
            <a:r>
              <a:rPr lang="en-US" sz="4800" b="1" dirty="0" smtClean="0"/>
              <a:t>Getting Out of Debt or Investing?</a:t>
            </a:r>
            <a:endParaRPr lang="en-US" sz="4800" b="1" dirty="0"/>
          </a:p>
        </p:txBody>
      </p:sp>
      <p:sp>
        <p:nvSpPr>
          <p:cNvPr id="3" name="Content Placeholder 2"/>
          <p:cNvSpPr>
            <a:spLocks noGrp="1"/>
          </p:cNvSpPr>
          <p:nvPr>
            <p:ph idx="1"/>
          </p:nvPr>
        </p:nvSpPr>
        <p:spPr>
          <a:xfrm>
            <a:off x="152400" y="1421267"/>
            <a:ext cx="8839200" cy="5257800"/>
          </a:xfrm>
        </p:spPr>
        <p:txBody>
          <a:bodyPr>
            <a:noAutofit/>
          </a:bodyPr>
          <a:lstStyle/>
          <a:p>
            <a:r>
              <a:rPr lang="en-US" sz="2200" dirty="0"/>
              <a:t>In the Financial Freedom Seminar we advise </a:t>
            </a:r>
            <a:r>
              <a:rPr lang="en-US" sz="2200" dirty="0" smtClean="0"/>
              <a:t>that </a:t>
            </a:r>
            <a:r>
              <a:rPr lang="en-US" sz="2200" dirty="0"/>
              <a:t>for the majority of people they would be better off to focus their efforts first on getting out of debt, before they try to invest.  </a:t>
            </a:r>
            <a:endParaRPr lang="en-US" sz="2200" dirty="0" smtClean="0"/>
          </a:p>
          <a:p>
            <a:r>
              <a:rPr lang="en-US" sz="2200" dirty="0" smtClean="0"/>
              <a:t>Typically </a:t>
            </a:r>
            <a:r>
              <a:rPr lang="en-US" sz="2200" dirty="0"/>
              <a:t>the rates of interest that people are paying on what they owe are larger than what they can expect to make in an investment. </a:t>
            </a:r>
            <a:endParaRPr lang="en-US" sz="2200" dirty="0" smtClean="0"/>
          </a:p>
          <a:p>
            <a:r>
              <a:rPr lang="en-US" sz="2200" dirty="0" smtClean="0"/>
              <a:t>Paying </a:t>
            </a:r>
            <a:r>
              <a:rPr lang="en-US" sz="2200" dirty="0"/>
              <a:t>down debt is a GUARANTEED rate of return whereas investing is NOT guaranteed.  </a:t>
            </a:r>
            <a:endParaRPr lang="en-US" sz="2200" dirty="0" smtClean="0"/>
          </a:p>
          <a:p>
            <a:r>
              <a:rPr lang="en-US" sz="2200" dirty="0" smtClean="0"/>
              <a:t>This </a:t>
            </a:r>
            <a:r>
              <a:rPr lang="en-US" sz="2200" dirty="0"/>
              <a:t>is why it is typically not advisable to use leverage – the use of borrowed money to invest. In case it works out that is great! But if it does not, the investor on the one hand has lost his investment and on the other hand is on the hook to pay back the principal borrowed with interest. That will cause a lot of stress and is a waste of time. </a:t>
            </a:r>
          </a:p>
          <a:p>
            <a:r>
              <a:rPr lang="en-US" sz="2200" dirty="0"/>
              <a:t>What good is it to try to gain new ground (an investment or new business) without first protecting the ground already gained (pay off mortgage to pay off house</a:t>
            </a:r>
            <a:r>
              <a:rPr lang="en-US" sz="2200" dirty="0" smtClean="0"/>
              <a:t>)?</a:t>
            </a:r>
            <a:endParaRPr lang="en-US" sz="2200" dirty="0"/>
          </a:p>
        </p:txBody>
      </p:sp>
    </p:spTree>
    <p:extLst>
      <p:ext uri="{BB962C8B-B14F-4D97-AF65-F5344CB8AC3E}">
        <p14:creationId xmlns:p14="http://schemas.microsoft.com/office/powerpoint/2010/main" xmlns="" val="664587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800" b="1" dirty="0" smtClean="0"/>
              <a:t>What is Better? </a:t>
            </a:r>
            <a:br>
              <a:rPr lang="en-US" sz="4800" b="1" dirty="0" smtClean="0"/>
            </a:br>
            <a:r>
              <a:rPr lang="en-US" sz="4800" b="1" dirty="0" smtClean="0"/>
              <a:t>Becoming Your Own Bank or Investing?</a:t>
            </a:r>
            <a:endParaRPr lang="en-US" sz="4800" b="1" dirty="0"/>
          </a:p>
        </p:txBody>
      </p:sp>
      <p:sp>
        <p:nvSpPr>
          <p:cNvPr id="3" name="Content Placeholder 2"/>
          <p:cNvSpPr>
            <a:spLocks noGrp="1"/>
          </p:cNvSpPr>
          <p:nvPr>
            <p:ph idx="1"/>
          </p:nvPr>
        </p:nvSpPr>
        <p:spPr>
          <a:xfrm>
            <a:off x="457200" y="1600200"/>
            <a:ext cx="8534400" cy="5257800"/>
          </a:xfrm>
        </p:spPr>
        <p:txBody>
          <a:bodyPr>
            <a:normAutofit fontScale="70000" lnSpcReduction="20000"/>
          </a:bodyPr>
          <a:lstStyle/>
          <a:p>
            <a:r>
              <a:rPr lang="en-US" dirty="0"/>
              <a:t>I</a:t>
            </a:r>
            <a:r>
              <a:rPr lang="en-US" dirty="0" smtClean="0"/>
              <a:t>t </a:t>
            </a:r>
            <a:r>
              <a:rPr lang="en-US" dirty="0"/>
              <a:t>is a good idea to have two pools of capital – one to “Pay yourself first” by putting away money that is designated to meet your long-term needs. This should be at least 10% of your disposable after-tax income. It is also recommended to set aside 20% of your income to pay down debt.  Once you are debt free you will be able to accelerate the amount you Pay Yourself into YOUR OWN BANK account. </a:t>
            </a:r>
            <a:endParaRPr lang="en-US" dirty="0" smtClean="0"/>
          </a:p>
          <a:p>
            <a:r>
              <a:rPr lang="en-US" dirty="0"/>
              <a:t>What good would it do to have saved $500,000 in an IRA or 401(k) or investment account (at risk) if there is no life insurance in case of unexpected death? Which is preferable? </a:t>
            </a:r>
            <a:endParaRPr lang="en-US" dirty="0" smtClean="0"/>
          </a:p>
          <a:p>
            <a:r>
              <a:rPr lang="en-US" dirty="0" smtClean="0"/>
              <a:t>Buying </a:t>
            </a:r>
            <a:r>
              <a:rPr lang="en-US" dirty="0"/>
              <a:t>a life insurance policy is an instant “asset</a:t>
            </a:r>
            <a:r>
              <a:rPr lang="en-US" dirty="0" smtClean="0"/>
              <a:t>”.</a:t>
            </a:r>
          </a:p>
          <a:p>
            <a:r>
              <a:rPr lang="en-US" dirty="0"/>
              <a:t>Most people think it is foolish to get “only a 4% return” on a whole life insurance. They believe they can easily get a larger rate of return by investing in the stock market. Yet what they fail to see is that no investment account or bank account comes with a death benefit.  </a:t>
            </a:r>
            <a:endParaRPr lang="en-US" dirty="0" smtClean="0"/>
          </a:p>
          <a:p>
            <a:r>
              <a:rPr lang="en-US" dirty="0" smtClean="0"/>
              <a:t>Should </a:t>
            </a:r>
            <a:r>
              <a:rPr lang="en-US" dirty="0"/>
              <a:t>something unfortunate happen to that person at a premature age, will the investment or bank account provide some coverage for their family and loved ones?</a:t>
            </a:r>
          </a:p>
          <a:p>
            <a:endParaRPr lang="en-US" dirty="0"/>
          </a:p>
          <a:p>
            <a:endParaRPr lang="en-US" dirty="0"/>
          </a:p>
        </p:txBody>
      </p:sp>
    </p:spTree>
    <p:extLst>
      <p:ext uri="{BB962C8B-B14F-4D97-AF65-F5344CB8AC3E}">
        <p14:creationId xmlns:p14="http://schemas.microsoft.com/office/powerpoint/2010/main" xmlns="" val="790252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t>How do I Get Started?</a:t>
            </a:r>
            <a:endParaRPr lang="en-US" b="1" dirty="0"/>
          </a:p>
        </p:txBody>
      </p:sp>
      <p:sp>
        <p:nvSpPr>
          <p:cNvPr id="3" name="Content Placeholder 2"/>
          <p:cNvSpPr>
            <a:spLocks noGrp="1"/>
          </p:cNvSpPr>
          <p:nvPr>
            <p:ph idx="1"/>
          </p:nvPr>
        </p:nvSpPr>
        <p:spPr>
          <a:xfrm>
            <a:off x="228600" y="1524000"/>
            <a:ext cx="8648700" cy="5334000"/>
          </a:xfrm>
        </p:spPr>
        <p:txBody>
          <a:bodyPr>
            <a:normAutofit lnSpcReduction="10000"/>
          </a:bodyPr>
          <a:lstStyle/>
          <a:p>
            <a:pPr marL="457200" indent="-457200">
              <a:buAutoNum type="arabicPeriod"/>
            </a:pPr>
            <a:r>
              <a:rPr lang="en-US" sz="2400" b="1" dirty="0" smtClean="0"/>
              <a:t>DESIRE</a:t>
            </a:r>
            <a:r>
              <a:rPr lang="en-US" sz="2400" dirty="0" smtClean="0"/>
              <a:t>: Once you understand what BECOME YOUR OWN BANK is all about, you need to develop the desire to make it part of your life.</a:t>
            </a:r>
          </a:p>
          <a:p>
            <a:pPr marL="457200" indent="-457200">
              <a:buAutoNum type="arabicPeriod"/>
            </a:pPr>
            <a:r>
              <a:rPr lang="en-US" sz="2400" b="1" dirty="0" smtClean="0"/>
              <a:t>DECISION</a:t>
            </a:r>
            <a:r>
              <a:rPr lang="en-US" sz="2400" dirty="0" smtClean="0"/>
              <a:t>:  After you do an analysis of your personal situation, you have to decide if this is for you.  </a:t>
            </a:r>
          </a:p>
          <a:p>
            <a:pPr marL="457200" indent="-457200">
              <a:buAutoNum type="arabicPeriod"/>
            </a:pPr>
            <a:r>
              <a:rPr lang="en-US" sz="2400" b="1" dirty="0" smtClean="0"/>
              <a:t>SELECT AN AGENT</a:t>
            </a:r>
            <a:r>
              <a:rPr lang="en-US" sz="2400" dirty="0" smtClean="0"/>
              <a:t>: </a:t>
            </a:r>
            <a:r>
              <a:rPr lang="en-US" sz="2400" dirty="0"/>
              <a:t>F</a:t>
            </a:r>
            <a:r>
              <a:rPr lang="en-US" sz="2400" dirty="0" smtClean="0"/>
              <a:t>ind </a:t>
            </a:r>
            <a:r>
              <a:rPr lang="en-US" sz="2400" dirty="0"/>
              <a:t>an agent who can help you implement it. This has to be an individual who is not just knowledgeable and capable, but more importantly someone who has impeccable integrity and credentials, honesty, a solid track record of financial success, and someone who cares about your financial well-being. </a:t>
            </a:r>
            <a:r>
              <a:rPr lang="en-US" sz="2400" dirty="0" smtClean="0"/>
              <a:t> This person will become your Financial Coach. Look for someone who is committed to a lifetime relationship, NOT someone who wants a one-time transaction to make a commission.</a:t>
            </a:r>
            <a:endParaRPr lang="en-US" sz="2400" dirty="0">
              <a:solidFill>
                <a:srgbClr val="7030A0"/>
              </a:solidFill>
            </a:endParaRPr>
          </a:p>
          <a:p>
            <a:pPr marL="0" indent="0">
              <a:buNone/>
            </a:pPr>
            <a:endParaRPr lang="en-US" sz="2400" dirty="0"/>
          </a:p>
          <a:p>
            <a:pPr marL="0" indent="0">
              <a:buNone/>
            </a:pPr>
            <a:endParaRPr lang="en-US" sz="2400" i="1" dirty="0" smtClean="0">
              <a:solidFill>
                <a:srgbClr val="00B050"/>
              </a:solidFill>
            </a:endParaRPr>
          </a:p>
          <a:p>
            <a:pPr marL="0" indent="0">
              <a:buNone/>
            </a:pPr>
            <a:endParaRPr lang="en-US" sz="2400" i="1" dirty="0">
              <a:solidFill>
                <a:srgbClr val="00B050"/>
              </a:solidFill>
            </a:endParaRPr>
          </a:p>
        </p:txBody>
      </p:sp>
    </p:spTree>
    <p:extLst>
      <p:ext uri="{BB962C8B-B14F-4D97-AF65-F5344CB8AC3E}">
        <p14:creationId xmlns:p14="http://schemas.microsoft.com/office/powerpoint/2010/main" xmlns="" val="623838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CONCLUSION</a:t>
            </a:r>
            <a:endParaRPr lang="en-US" b="1"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sz="2400" dirty="0"/>
              <a:t>We hope by now it is clear to you that you need to be in two businesses: Your Own Business, and in the Banking Business</a:t>
            </a:r>
            <a:r>
              <a:rPr lang="en-US" sz="2400" dirty="0" smtClean="0"/>
              <a:t>.</a:t>
            </a:r>
          </a:p>
          <a:p>
            <a:r>
              <a:rPr lang="en-US" sz="2400" dirty="0" smtClean="0"/>
              <a:t>Initially </a:t>
            </a:r>
            <a:r>
              <a:rPr lang="en-US" sz="2400" dirty="0"/>
              <a:t>your own business will feed and create your banking business, and in the latter years your banking business you take care of you and could provide the funds for your own business. </a:t>
            </a:r>
            <a:endParaRPr lang="en-US" sz="2400" dirty="0" smtClean="0"/>
          </a:p>
          <a:p>
            <a:r>
              <a:rPr lang="en-US" sz="2400" dirty="0"/>
              <a:t>F</a:t>
            </a:r>
            <a:r>
              <a:rPr lang="en-US" sz="2400" dirty="0" smtClean="0"/>
              <a:t>ollow </a:t>
            </a:r>
            <a:r>
              <a:rPr lang="en-US" sz="2400" dirty="0"/>
              <a:t>a few simple Laws of prosperity</a:t>
            </a:r>
            <a:r>
              <a:rPr lang="en-US" sz="2400" dirty="0" smtClean="0"/>
              <a:t>. </a:t>
            </a:r>
            <a:r>
              <a:rPr lang="en-US" sz="2400" i="1" dirty="0" smtClean="0"/>
              <a:t>The </a:t>
            </a:r>
            <a:r>
              <a:rPr lang="en-US" sz="2400" i="1" dirty="0"/>
              <a:t>main ideas are quite simple:  Money should be sound, banking should be honest, and households should be frugal. – Lara &amp; Murphy </a:t>
            </a:r>
            <a:endParaRPr lang="en-US" sz="2400" i="1" dirty="0" smtClean="0"/>
          </a:p>
          <a:p>
            <a:r>
              <a:rPr lang="en-US" sz="2400" b="1" dirty="0"/>
              <a:t>TO BECOME FINANCIALLY FREE TAKE CONTROL OF THE BANKING FUNCTION IN YOUR LIFE NOW!</a:t>
            </a:r>
            <a:endParaRPr lang="en-US" sz="2400" dirty="0"/>
          </a:p>
          <a:p>
            <a:r>
              <a:rPr lang="en-US" sz="2400" dirty="0"/>
              <a:t>Our goal is not to teach you how to “get rich quick”, but rather how to “get rich slow”. By proper planning and design, combined with steady and consistent actions, work, savings, and the discipline and foresight to open a whole life insurance policy designed to work as a bank from a young age, a person can BECOME THEIR OWN BANK and thus take control of their financial future. </a:t>
            </a:r>
          </a:p>
          <a:p>
            <a:endParaRPr lang="en-US" sz="2400" dirty="0"/>
          </a:p>
        </p:txBody>
      </p:sp>
    </p:spTree>
    <p:extLst>
      <p:ext uri="{BB962C8B-B14F-4D97-AF65-F5344CB8AC3E}">
        <p14:creationId xmlns:p14="http://schemas.microsoft.com/office/powerpoint/2010/main" xmlns="" val="288696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p:spPr>
        <p:txBody>
          <a:bodyPr>
            <a:normAutofit/>
          </a:bodyPr>
          <a:lstStyle/>
          <a:p>
            <a:r>
              <a:rPr lang="en-US" b="1" dirty="0" smtClean="0"/>
              <a:t>FINANCIAL SECURITY SEMINAR</a:t>
            </a:r>
            <a:endParaRPr lang="en-US" dirty="0"/>
          </a:p>
        </p:txBody>
      </p:sp>
      <p:sp>
        <p:nvSpPr>
          <p:cNvPr id="8" name="Subtitle 7"/>
          <p:cNvSpPr>
            <a:spLocks noGrp="1"/>
          </p:cNvSpPr>
          <p:nvPr>
            <p:ph type="subTitle" idx="1"/>
          </p:nvPr>
        </p:nvSpPr>
        <p:spPr>
          <a:xfrm>
            <a:off x="1389038" y="5661368"/>
            <a:ext cx="6400800" cy="1301192"/>
          </a:xfrm>
        </p:spPr>
        <p:txBody>
          <a:bodyPr>
            <a:normAutofit/>
          </a:bodyPr>
          <a:lstStyle/>
          <a:p>
            <a:r>
              <a:rPr lang="en-US" sz="2800" b="1" dirty="0" smtClean="0">
                <a:solidFill>
                  <a:schemeClr val="tx1"/>
                </a:solidFill>
              </a:rPr>
              <a:t>By Alex </a:t>
            </a:r>
            <a:r>
              <a:rPr lang="en-US" sz="2800" b="1" dirty="0" err="1">
                <a:solidFill>
                  <a:schemeClr val="tx1"/>
                </a:solidFill>
              </a:rPr>
              <a:t>Barrón</a:t>
            </a:r>
            <a:endParaRPr lang="en-US" sz="2800" b="1" dirty="0">
              <a:solidFill>
                <a:schemeClr val="tx1"/>
              </a:solidFill>
            </a:endParaRPr>
          </a:p>
          <a:p>
            <a:r>
              <a:rPr lang="en-US" sz="2800" b="1" u="sng" dirty="0" smtClean="0">
                <a:hlinkClick r:id="rId2"/>
              </a:rPr>
              <a:t>www.</a:t>
            </a:r>
            <a:r>
              <a:rPr lang="en-US" sz="2800" b="1" u="sng" dirty="0">
                <a:hlinkClick r:id="rId3"/>
              </a:rPr>
              <a:t> wealthheritage</a:t>
            </a:r>
            <a:r>
              <a:rPr lang="en-US" sz="2800" b="1" u="sng" dirty="0" smtClean="0">
                <a:hlinkClick r:id="rId2"/>
              </a:rPr>
              <a:t>.com</a:t>
            </a:r>
            <a:endParaRPr lang="en-US" sz="2800" dirty="0"/>
          </a:p>
          <a:p>
            <a:endParaRPr lang="en-US" dirty="0"/>
          </a:p>
        </p:txBody>
      </p:sp>
      <p:pic>
        <p:nvPicPr>
          <p:cNvPr id="9" name="Picture 8" descr="gold-and-money-877 - Copy.jpg"/>
          <p:cNvPicPr/>
          <p:nvPr/>
        </p:nvPicPr>
        <p:blipFill>
          <a:blip r:embed="rId4" cstate="print"/>
          <a:stretch>
            <a:fillRect/>
          </a:stretch>
        </p:blipFill>
        <p:spPr>
          <a:xfrm>
            <a:off x="762000" y="1066800"/>
            <a:ext cx="2743200" cy="1905000"/>
          </a:xfrm>
          <a:prstGeom prst="rect">
            <a:avLst/>
          </a:prstGeom>
        </p:spPr>
      </p:pic>
      <p:pic>
        <p:nvPicPr>
          <p:cNvPr id="11" name="Picture 10" descr="dream home and cars.jpg"/>
          <p:cNvPicPr>
            <a:picLocks noChangeAspect="1"/>
          </p:cNvPicPr>
          <p:nvPr/>
        </p:nvPicPr>
        <p:blipFill>
          <a:blip r:embed="rId5" cstate="print"/>
          <a:stretch>
            <a:fillRect/>
          </a:stretch>
        </p:blipFill>
        <p:spPr>
          <a:xfrm>
            <a:off x="5410200" y="1066800"/>
            <a:ext cx="2743200" cy="1728787"/>
          </a:xfrm>
          <a:prstGeom prst="rect">
            <a:avLst/>
          </a:prstGeom>
        </p:spPr>
      </p:pic>
      <p:pic>
        <p:nvPicPr>
          <p:cNvPr id="12" name="Content Placeholder 6" descr="Beach-Holidays.jpg"/>
          <p:cNvPicPr>
            <a:picLocks/>
          </p:cNvPicPr>
          <p:nvPr/>
        </p:nvPicPr>
        <p:blipFill>
          <a:blip r:embed="rId6" cstate="print"/>
          <a:stretch>
            <a:fillRect/>
          </a:stretch>
        </p:blipFill>
        <p:spPr>
          <a:xfrm>
            <a:off x="5638800" y="3657600"/>
            <a:ext cx="2610387" cy="1752600"/>
          </a:xfrm>
          <a:prstGeom prst="rect">
            <a:avLst/>
          </a:prstGeom>
        </p:spPr>
      </p:pic>
      <p:pic>
        <p:nvPicPr>
          <p:cNvPr id="13" name="Picture 12" descr="Life-Insurance-Policies.jpg"/>
          <p:cNvPicPr/>
          <p:nvPr/>
        </p:nvPicPr>
        <p:blipFill>
          <a:blip r:embed="rId7" cstate="print"/>
          <a:stretch>
            <a:fillRect/>
          </a:stretch>
        </p:blipFill>
        <p:spPr>
          <a:xfrm>
            <a:off x="3124200" y="2438400"/>
            <a:ext cx="2610096" cy="1731875"/>
          </a:xfrm>
          <a:prstGeom prst="rect">
            <a:avLst/>
          </a:prstGeom>
        </p:spPr>
      </p:pic>
      <p:pic>
        <p:nvPicPr>
          <p:cNvPr id="10" name="Picture 9" descr="family-psychology.jpg"/>
          <p:cNvPicPr/>
          <p:nvPr/>
        </p:nvPicPr>
        <p:blipFill>
          <a:blip r:embed="rId8" cstate="print"/>
          <a:stretch>
            <a:fillRect/>
          </a:stretch>
        </p:blipFill>
        <p:spPr>
          <a:xfrm>
            <a:off x="762000" y="3657600"/>
            <a:ext cx="2819400" cy="1828800"/>
          </a:xfrm>
          <a:prstGeom prst="rect">
            <a:avLst/>
          </a:prstGeom>
        </p:spPr>
      </p:pic>
      <p:sp>
        <p:nvSpPr>
          <p:cNvPr id="14" name="TextBox 13"/>
          <p:cNvSpPr txBox="1"/>
          <p:nvPr/>
        </p:nvSpPr>
        <p:spPr>
          <a:xfrm>
            <a:off x="6096000" y="5410200"/>
            <a:ext cx="2133600" cy="646331"/>
          </a:xfrm>
          <a:prstGeom prst="rect">
            <a:avLst/>
          </a:prstGeom>
          <a:noFill/>
        </p:spPr>
        <p:txBody>
          <a:bodyPr wrap="square" rtlCol="0">
            <a:spAutoFit/>
          </a:bodyPr>
          <a:lstStyle/>
          <a:p>
            <a:pPr algn="r"/>
            <a:r>
              <a:rPr lang="en-US" b="1" dirty="0" smtClean="0"/>
              <a:t>How to Enjoy a Better Retirement</a:t>
            </a:r>
            <a:endParaRPr lang="en-US" b="1" dirty="0"/>
          </a:p>
        </p:txBody>
      </p:sp>
      <p:sp>
        <p:nvSpPr>
          <p:cNvPr id="15" name="TextBox 14"/>
          <p:cNvSpPr txBox="1"/>
          <p:nvPr/>
        </p:nvSpPr>
        <p:spPr>
          <a:xfrm>
            <a:off x="6172200" y="2743200"/>
            <a:ext cx="1981200" cy="646331"/>
          </a:xfrm>
          <a:prstGeom prst="rect">
            <a:avLst/>
          </a:prstGeom>
          <a:noFill/>
        </p:spPr>
        <p:txBody>
          <a:bodyPr wrap="square" rtlCol="0">
            <a:spAutoFit/>
          </a:bodyPr>
          <a:lstStyle/>
          <a:p>
            <a:pPr algn="r"/>
            <a:r>
              <a:rPr lang="en-US" b="1" dirty="0" smtClean="0"/>
              <a:t>How to Finance Mayor Purchases</a:t>
            </a:r>
            <a:endParaRPr lang="en-US" b="1" dirty="0"/>
          </a:p>
        </p:txBody>
      </p:sp>
      <p:sp>
        <p:nvSpPr>
          <p:cNvPr id="16" name="TextBox 15"/>
          <p:cNvSpPr txBox="1"/>
          <p:nvPr/>
        </p:nvSpPr>
        <p:spPr>
          <a:xfrm>
            <a:off x="762000" y="5486400"/>
            <a:ext cx="2514600" cy="646331"/>
          </a:xfrm>
          <a:prstGeom prst="rect">
            <a:avLst/>
          </a:prstGeom>
          <a:noFill/>
        </p:spPr>
        <p:txBody>
          <a:bodyPr wrap="square" rtlCol="0">
            <a:spAutoFit/>
          </a:bodyPr>
          <a:lstStyle/>
          <a:p>
            <a:r>
              <a:rPr lang="en-US" b="1" dirty="0" smtClean="0"/>
              <a:t>How to Pay your Kids Education</a:t>
            </a:r>
            <a:endParaRPr lang="en-US" b="1" dirty="0"/>
          </a:p>
        </p:txBody>
      </p:sp>
      <p:sp>
        <p:nvSpPr>
          <p:cNvPr id="17" name="TextBox 16"/>
          <p:cNvSpPr txBox="1"/>
          <p:nvPr/>
        </p:nvSpPr>
        <p:spPr>
          <a:xfrm>
            <a:off x="3810000" y="3810000"/>
            <a:ext cx="1447800" cy="923330"/>
          </a:xfrm>
          <a:prstGeom prst="rect">
            <a:avLst/>
          </a:prstGeom>
          <a:noFill/>
        </p:spPr>
        <p:txBody>
          <a:bodyPr wrap="square" rtlCol="0">
            <a:spAutoFit/>
          </a:bodyPr>
          <a:lstStyle/>
          <a:p>
            <a:pPr algn="ctr"/>
            <a:r>
              <a:rPr lang="en-US" b="1" dirty="0" smtClean="0"/>
              <a:t>How to Protect Your Love Ones</a:t>
            </a:r>
            <a:endParaRPr lang="en-US" b="1" dirty="0"/>
          </a:p>
        </p:txBody>
      </p:sp>
      <p:sp>
        <p:nvSpPr>
          <p:cNvPr id="18" name="TextBox 17"/>
          <p:cNvSpPr txBox="1"/>
          <p:nvPr/>
        </p:nvSpPr>
        <p:spPr>
          <a:xfrm>
            <a:off x="762000" y="2971800"/>
            <a:ext cx="2362200" cy="369332"/>
          </a:xfrm>
          <a:prstGeom prst="rect">
            <a:avLst/>
          </a:prstGeom>
          <a:noFill/>
        </p:spPr>
        <p:txBody>
          <a:bodyPr wrap="square" rtlCol="0">
            <a:spAutoFit/>
          </a:bodyPr>
          <a:lstStyle/>
          <a:p>
            <a:r>
              <a:rPr lang="en-US" b="1" dirty="0" smtClean="0"/>
              <a:t>How to Replace a Bank</a:t>
            </a:r>
            <a:endParaRPr lang="en-US" b="1" dirty="0"/>
          </a:p>
        </p:txBody>
      </p:sp>
      <p:pic>
        <p:nvPicPr>
          <p:cNvPr id="19" name="Picture 18"/>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019925" y="6229752"/>
            <a:ext cx="2124075" cy="628248"/>
          </a:xfrm>
          <a:prstGeom prst="rect">
            <a:avLst/>
          </a:prstGeom>
        </p:spPr>
      </p:pic>
    </p:spTree>
    <p:extLst>
      <p:ext uri="{BB962C8B-B14F-4D97-AF65-F5344CB8AC3E}">
        <p14:creationId xmlns="" xmlns:p14="http://schemas.microsoft.com/office/powerpoint/2010/main" val="3044682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Learn More about the BYOB Concept</a:t>
            </a:r>
            <a:endParaRPr lang="en-US" b="1" dirty="0"/>
          </a:p>
        </p:txBody>
      </p:sp>
      <p:sp>
        <p:nvSpPr>
          <p:cNvPr id="3" name="Content Placeholder 2"/>
          <p:cNvSpPr>
            <a:spLocks noGrp="1"/>
          </p:cNvSpPr>
          <p:nvPr>
            <p:ph idx="1"/>
          </p:nvPr>
        </p:nvSpPr>
        <p:spPr>
          <a:xfrm>
            <a:off x="152400" y="2133600"/>
            <a:ext cx="7315200" cy="4158456"/>
          </a:xfrm>
        </p:spPr>
        <p:txBody>
          <a:bodyPr>
            <a:normAutofit/>
          </a:bodyPr>
          <a:lstStyle/>
          <a:p>
            <a:r>
              <a:rPr lang="en-US" dirty="0" smtClean="0"/>
              <a:t>If you want a free 1-hour consultation on the concept of How to Be Your Own Bank, </a:t>
            </a:r>
            <a:r>
              <a:rPr lang="en-US" dirty="0" smtClean="0"/>
              <a:t>please </a:t>
            </a:r>
            <a:r>
              <a:rPr lang="en-US" dirty="0" smtClean="0"/>
              <a:t>register </a:t>
            </a:r>
            <a:endParaRPr lang="en-US" dirty="0" smtClean="0"/>
          </a:p>
          <a:p>
            <a:r>
              <a:rPr lang="en-US" dirty="0" smtClean="0"/>
              <a:t>We </a:t>
            </a:r>
            <a:r>
              <a:rPr lang="en-US" dirty="0" smtClean="0"/>
              <a:t>are authorized consultants </a:t>
            </a:r>
            <a:r>
              <a:rPr lang="en-US" dirty="0" smtClean="0"/>
              <a:t>Bank </a:t>
            </a:r>
            <a:r>
              <a:rPr lang="en-US" dirty="0" smtClean="0"/>
              <a:t>on Yourself ™ and we can help you </a:t>
            </a:r>
            <a:r>
              <a:rPr lang="en-US" dirty="0" smtClean="0"/>
              <a:t>implement </a:t>
            </a:r>
            <a:r>
              <a:rPr lang="en-US" dirty="0" smtClean="0"/>
              <a:t>a solution </a:t>
            </a:r>
            <a:r>
              <a:rPr lang="en-US" dirty="0" smtClean="0"/>
              <a:t>customized </a:t>
            </a:r>
            <a:r>
              <a:rPr lang="en-US" dirty="0" smtClean="0"/>
              <a:t>for your needs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15200" y="3352800"/>
            <a:ext cx="1871084" cy="2803122"/>
          </a:xfrm>
          <a:prstGeom prst="rect">
            <a:avLst/>
          </a:prstGeom>
        </p:spPr>
      </p:pic>
    </p:spTree>
    <p:extLst>
      <p:ext uri="{BB962C8B-B14F-4D97-AF65-F5344CB8AC3E}">
        <p14:creationId xmlns:p14="http://schemas.microsoft.com/office/powerpoint/2010/main" xmlns="" val="3694316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5429" y="1676400"/>
            <a:ext cx="8229600" cy="442527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To Schedule a Private Consultation 1-1</a:t>
            </a:r>
            <a:r>
              <a:rPr lang="en-US" sz="4000" dirty="0" smtClean="0"/>
              <a:t> with </a:t>
            </a:r>
            <a:r>
              <a:rPr lang="en-US" sz="4000" dirty="0" smtClean="0"/>
              <a:t>a BYOB </a:t>
            </a:r>
            <a:r>
              <a:rPr lang="en-US" sz="4000" dirty="0" smtClean="0"/>
              <a:t>Expert contact</a:t>
            </a:r>
            <a:r>
              <a:rPr lang="en-US" sz="4000" dirty="0" smtClean="0"/>
              <a:t>:</a:t>
            </a:r>
          </a:p>
          <a:p>
            <a:r>
              <a:rPr lang="en-US" sz="4000" b="1" dirty="0" smtClean="0"/>
              <a:t>Alex </a:t>
            </a:r>
            <a:r>
              <a:rPr lang="en-US" sz="4000" b="1" dirty="0"/>
              <a:t>Barrón</a:t>
            </a:r>
          </a:p>
          <a:p>
            <a:r>
              <a:rPr lang="en-US" sz="4000" dirty="0" smtClean="0"/>
              <a:t>13 </a:t>
            </a:r>
            <a:r>
              <a:rPr lang="en-US" sz="4000" dirty="0"/>
              <a:t>Diamond Crest Ln</a:t>
            </a:r>
          </a:p>
          <a:p>
            <a:r>
              <a:rPr lang="en-US" sz="4000" dirty="0"/>
              <a:t>El Paso TX 79902</a:t>
            </a:r>
          </a:p>
          <a:p>
            <a:r>
              <a:rPr lang="en-US" sz="4000" dirty="0">
                <a:hlinkClick r:id="rId2"/>
              </a:rPr>
              <a:t>seminars@financial-freedom.org</a:t>
            </a:r>
            <a:endParaRPr lang="en-US" sz="4000" dirty="0"/>
          </a:p>
          <a:p>
            <a:r>
              <a:rPr lang="en-US" sz="4000" dirty="0" smtClean="0"/>
              <a:t>(915</a:t>
            </a:r>
            <a:r>
              <a:rPr lang="en-US" sz="4000" dirty="0"/>
              <a:t>) </a:t>
            </a:r>
            <a:r>
              <a:rPr lang="en-US" sz="4000" dirty="0" smtClean="0"/>
              <a:t>637-5040</a:t>
            </a:r>
            <a:endParaRPr lang="en-US" sz="4000" dirty="0"/>
          </a:p>
          <a:p>
            <a:endParaRPr lang="en-US" sz="4000"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3585" y="228600"/>
            <a:ext cx="3933287" cy="1163367"/>
          </a:xfrm>
          <a:prstGeom prst="rect">
            <a:avLst/>
          </a:prstGeom>
        </p:spPr>
      </p:pic>
    </p:spTree>
    <p:extLst>
      <p:ext uri="{BB962C8B-B14F-4D97-AF65-F5344CB8AC3E}">
        <p14:creationId xmlns:p14="http://schemas.microsoft.com/office/powerpoint/2010/main" xmlns="" val="1672314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your Time and Attention!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4397" y="1752600"/>
            <a:ext cx="6315205" cy="4191000"/>
          </a:xfrm>
          <a:prstGeom prst="rect">
            <a:avLst/>
          </a:prstGeom>
        </p:spPr>
      </p:pic>
    </p:spTree>
    <p:extLst>
      <p:ext uri="{BB962C8B-B14F-4D97-AF65-F5344CB8AC3E}">
        <p14:creationId xmlns:p14="http://schemas.microsoft.com/office/powerpoint/2010/main" xmlns="" val="2420987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p:txBody>
      </p:sp>
      <p:pic>
        <p:nvPicPr>
          <p:cNvPr id="4" name="Picture 3" descr="questionscomments.png"/>
          <p:cNvPicPr>
            <a:picLocks noChangeAspect="1"/>
          </p:cNvPicPr>
          <p:nvPr/>
        </p:nvPicPr>
        <p:blipFill>
          <a:blip r:embed="rId2" cstate="print"/>
          <a:stretch>
            <a:fillRect/>
          </a:stretch>
        </p:blipFill>
        <p:spPr>
          <a:xfrm>
            <a:off x="2667000" y="1524000"/>
            <a:ext cx="6129358" cy="2235709"/>
          </a:xfrm>
          <a:prstGeom prst="rect">
            <a:avLst/>
          </a:prstGeom>
        </p:spPr>
      </p:pic>
      <p:pic>
        <p:nvPicPr>
          <p:cNvPr id="5" name="Picture 4" descr="visitor-information.jpg"/>
          <p:cNvPicPr>
            <a:picLocks noChangeAspect="1"/>
          </p:cNvPicPr>
          <p:nvPr/>
        </p:nvPicPr>
        <p:blipFill>
          <a:blip r:embed="rId3" cstate="print"/>
          <a:stretch>
            <a:fillRect/>
          </a:stretch>
        </p:blipFill>
        <p:spPr>
          <a:xfrm>
            <a:off x="228600" y="3581400"/>
            <a:ext cx="3153103" cy="2971800"/>
          </a:xfrm>
          <a:prstGeom prst="rect">
            <a:avLst/>
          </a:prstGeom>
        </p:spPr>
      </p:pic>
      <p:pic>
        <p:nvPicPr>
          <p:cNvPr id="6" name="Picture 5" descr="questions comments bubbles.jpg"/>
          <p:cNvPicPr>
            <a:picLocks noChangeAspect="1"/>
          </p:cNvPicPr>
          <p:nvPr/>
        </p:nvPicPr>
        <p:blipFill>
          <a:blip r:embed="rId4" cstate="print"/>
          <a:stretch>
            <a:fillRect/>
          </a:stretch>
        </p:blipFill>
        <p:spPr>
          <a:xfrm>
            <a:off x="457200" y="1676400"/>
            <a:ext cx="2628900" cy="1733550"/>
          </a:xfrm>
          <a:prstGeom prst="rect">
            <a:avLst/>
          </a:prstGeo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xmlns="" val="734516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The Cost Of Acquisition – Commissions</a:t>
            </a:r>
            <a:endParaRPr lang="en-US" b="1" dirty="0"/>
          </a:p>
        </p:txBody>
      </p:sp>
      <p:sp>
        <p:nvSpPr>
          <p:cNvPr id="3" name="Content Placeholder 2"/>
          <p:cNvSpPr>
            <a:spLocks noGrp="1"/>
          </p:cNvSpPr>
          <p:nvPr>
            <p:ph idx="1"/>
          </p:nvPr>
        </p:nvSpPr>
        <p:spPr>
          <a:xfrm>
            <a:off x="228600" y="1524000"/>
            <a:ext cx="8648700" cy="5333999"/>
          </a:xfrm>
        </p:spPr>
        <p:txBody>
          <a:bodyPr>
            <a:normAutofit/>
          </a:bodyPr>
          <a:lstStyle/>
          <a:p>
            <a:r>
              <a:rPr lang="en-US" sz="2400" dirty="0"/>
              <a:t>One of the realities and temporary initial drawbacks of a whole life insurance policy as compared to other financial vehicles such as a mutual fund or other savings or retirement account, is that in the first few years the amount of money that is put in is reduced by front end expenses.  In other words, the cash deposited will be less than the cash value of the policy. This is simply due to the fact that the insurance company incurs some start-up costs, the biggest of which is the agent’s commission. </a:t>
            </a:r>
            <a:endParaRPr lang="en-US" sz="2400" dirty="0" smtClean="0"/>
          </a:p>
          <a:p>
            <a:r>
              <a:rPr lang="en-US" sz="2400" dirty="0" smtClean="0"/>
              <a:t>Starting a new policy </a:t>
            </a:r>
            <a:r>
              <a:rPr lang="en-US" sz="2400" dirty="0"/>
              <a:t>requires a period of capitalization, patience, and futuristic vision to keep going despite the fact that we will not see fruit in the early years.  Yet when we have a vision of the longer-term picture, it starts to make a lot of sense to get started as young and early as possible. </a:t>
            </a:r>
          </a:p>
          <a:p>
            <a:endParaRPr lang="en-US" sz="2800" dirty="0"/>
          </a:p>
          <a:p>
            <a:endParaRPr lang="en-US" sz="2400" dirty="0"/>
          </a:p>
          <a:p>
            <a:pPr marL="0" indent="0">
              <a:buNone/>
            </a:pPr>
            <a:endParaRPr lang="en-US" sz="2800" b="1" u="sng" dirty="0"/>
          </a:p>
          <a:p>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Where to Find Money to Fund a BECOME YOUR OWN BANK Policy?</a:t>
            </a:r>
            <a:endParaRPr lang="en-US" b="1"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a:t>Oftentimes people who have been putting money away in an IRA say they don’t know where to get the money to fund a BECOME YOUR OWN BANK policy. The answer is simple. Stop funding the IRA. </a:t>
            </a:r>
            <a:endParaRPr lang="en-US" dirty="0" smtClean="0"/>
          </a:p>
          <a:p>
            <a:r>
              <a:rPr lang="en-US" dirty="0"/>
              <a:t>And if possible, liquidate it, even if you have to pay the penalty and use the money to fund the policy more quickly.  </a:t>
            </a:r>
            <a:endParaRPr lang="en-US" dirty="0" smtClean="0"/>
          </a:p>
          <a:p>
            <a:r>
              <a:rPr lang="en-US" dirty="0" smtClean="0"/>
              <a:t>Of </a:t>
            </a:r>
            <a:r>
              <a:rPr lang="en-US" dirty="0"/>
              <a:t>course, most “financial experts” will be quick to point out that doing so will incur a 10% penalty and income taxes. This is true. But the taxes are unavoidable – they will be paid either way – now or in the future when the money is taken out. The penalty is also true if the money is taken out before age 59 </a:t>
            </a:r>
            <a:r>
              <a:rPr lang="en-US" dirty="0" smtClean="0"/>
              <a:t>½.</a:t>
            </a:r>
          </a:p>
          <a:p>
            <a:r>
              <a:rPr lang="en-US" dirty="0" smtClean="0"/>
              <a:t>But </a:t>
            </a:r>
            <a:r>
              <a:rPr lang="en-US" dirty="0"/>
              <a:t>is it preferable to continue putting money into something that has not guaranteed outcome, and to have no access to that money simply for fear of paying the 10% penalty? </a:t>
            </a:r>
            <a:endParaRPr lang="en-US" dirty="0" smtClean="0"/>
          </a:p>
          <a:p>
            <a:r>
              <a:rPr lang="en-US" dirty="0" smtClean="0"/>
              <a:t>Or </a:t>
            </a:r>
            <a:r>
              <a:rPr lang="en-US" dirty="0"/>
              <a:t>is it better to start down a new path where the results are more predictable and where the money is under your control and available for your own use today and for the rest of your life?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BECOME YOUR OWN BANK Takeaways</a:t>
            </a:r>
            <a:endParaRPr lang="en-US" b="1"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smtClean="0"/>
              <a:t>A </a:t>
            </a:r>
            <a:r>
              <a:rPr lang="en-US" dirty="0"/>
              <a:t>BECOME YOUR OWN BANK policy is a flexible financial tool that has many “living benefits” and uses beside the death benefit. </a:t>
            </a:r>
            <a:endParaRPr lang="en-US" dirty="0" smtClean="0"/>
          </a:p>
          <a:p>
            <a:r>
              <a:rPr lang="en-US" dirty="0" smtClean="0"/>
              <a:t>The </a:t>
            </a:r>
            <a:r>
              <a:rPr lang="en-US" dirty="0"/>
              <a:t>owner can use it to fund their child’s college education, their car purchases, business loans in case an opportunity shows up. </a:t>
            </a:r>
            <a:endParaRPr lang="en-US" dirty="0" smtClean="0"/>
          </a:p>
          <a:p>
            <a:r>
              <a:rPr lang="en-US" dirty="0" smtClean="0"/>
              <a:t>It </a:t>
            </a:r>
            <a:r>
              <a:rPr lang="en-US" dirty="0"/>
              <a:t>can also serve as a repository for unexpected income such as when a property or investment is sold or when the owner </a:t>
            </a:r>
            <a:r>
              <a:rPr lang="en-US" dirty="0" smtClean="0"/>
              <a:t>receives </a:t>
            </a:r>
            <a:r>
              <a:rPr lang="en-US" dirty="0"/>
              <a:t>life insurance proceeds. </a:t>
            </a:r>
            <a:endParaRPr lang="en-US" dirty="0" smtClean="0"/>
          </a:p>
          <a:p>
            <a:r>
              <a:rPr lang="en-US" dirty="0" smtClean="0"/>
              <a:t>The </a:t>
            </a:r>
            <a:r>
              <a:rPr lang="en-US" dirty="0"/>
              <a:t>money can be used to buy Paid-Up Additions which help the policy grow at an even faster rate because most of this money is available immediately. </a:t>
            </a:r>
            <a:endParaRPr lang="en-US" dirty="0" smtClean="0"/>
          </a:p>
          <a:p>
            <a:r>
              <a:rPr lang="en-US" dirty="0" smtClean="0"/>
              <a:t>It </a:t>
            </a:r>
            <a:r>
              <a:rPr lang="en-US" dirty="0"/>
              <a:t>grows the death benefit by a multiple of the cash deposited immediately. </a:t>
            </a:r>
            <a:endParaRPr lang="en-US" dirty="0" smtClean="0"/>
          </a:p>
          <a:p>
            <a:r>
              <a:rPr lang="en-US" dirty="0" smtClean="0"/>
              <a:t>It </a:t>
            </a:r>
            <a:r>
              <a:rPr lang="en-US" dirty="0"/>
              <a:t>also is eligible to receive dividends and so helps compound the growth of the account. </a:t>
            </a:r>
            <a:endParaRPr lang="en-US" dirty="0" smtClean="0"/>
          </a:p>
          <a:p>
            <a:r>
              <a:rPr lang="en-US" dirty="0" smtClean="0"/>
              <a:t>The </a:t>
            </a:r>
            <a:r>
              <a:rPr lang="en-US" dirty="0"/>
              <a:t>money is always liquid when the owner needs or wants it. </a:t>
            </a:r>
            <a:endParaRPr lang="en-US" dirty="0" smtClean="0"/>
          </a:p>
          <a:p>
            <a:r>
              <a:rPr lang="en-US" dirty="0" smtClean="0"/>
              <a:t>Best </a:t>
            </a:r>
            <a:r>
              <a:rPr lang="en-US" dirty="0"/>
              <a:t>of all the money that one receives via a policy loan or as a death benefit is tax free. </a:t>
            </a:r>
            <a:endParaRPr lang="en-US" dirty="0" smtClean="0"/>
          </a:p>
        </p:txBody>
      </p:sp>
    </p:spTree>
    <p:extLst>
      <p:ext uri="{BB962C8B-B14F-4D97-AF65-F5344CB8AC3E}">
        <p14:creationId xmlns:p14="http://schemas.microsoft.com/office/powerpoint/2010/main" xmlns="" val="1245454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BECOME YOUR OWN BANK Takeaways (cont.)</a:t>
            </a:r>
            <a:endParaRPr lang="en-US" b="1"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dirty="0" smtClean="0"/>
              <a:t>The </a:t>
            </a:r>
            <a:r>
              <a:rPr lang="en-US" dirty="0"/>
              <a:t>money is easily available to be borrowed without any hassle of qualifications or fees or delays</a:t>
            </a:r>
            <a:r>
              <a:rPr lang="en-US" dirty="0" smtClean="0"/>
              <a:t>.</a:t>
            </a:r>
          </a:p>
          <a:p>
            <a:r>
              <a:rPr lang="en-US" dirty="0" smtClean="0"/>
              <a:t>The </a:t>
            </a:r>
            <a:r>
              <a:rPr lang="en-US" dirty="0"/>
              <a:t>payment schedule is flexible and set by the owner to suit his cash flows and needs. </a:t>
            </a:r>
            <a:endParaRPr lang="en-US" dirty="0" smtClean="0"/>
          </a:p>
          <a:p>
            <a:r>
              <a:rPr lang="en-US" dirty="0" smtClean="0"/>
              <a:t>NONE </a:t>
            </a:r>
            <a:r>
              <a:rPr lang="en-US" dirty="0"/>
              <a:t>of these benefits are available to people who buy a term life insurance policy. </a:t>
            </a:r>
            <a:endParaRPr lang="en-US" dirty="0" smtClean="0"/>
          </a:p>
          <a:p>
            <a:r>
              <a:rPr lang="en-US" dirty="0" smtClean="0"/>
              <a:t>This </a:t>
            </a:r>
            <a:r>
              <a:rPr lang="en-US" dirty="0"/>
              <a:t>illustrates why it is important to understand how this tool works and what its benefits and qualities are and how they can benefit us while we are living.  </a:t>
            </a:r>
            <a:endParaRPr lang="en-US" dirty="0" smtClean="0"/>
          </a:p>
          <a:p>
            <a:r>
              <a:rPr lang="en-US" dirty="0" smtClean="0"/>
              <a:t>This </a:t>
            </a:r>
            <a:r>
              <a:rPr lang="en-US" dirty="0"/>
              <a:t>adds a new dimension to the concept of Financial Freedom. </a:t>
            </a:r>
            <a:endParaRPr lang="en-US" dirty="0" smtClean="0"/>
          </a:p>
          <a:p>
            <a:r>
              <a:rPr lang="en-US" dirty="0" smtClean="0"/>
              <a:t>It </a:t>
            </a:r>
            <a:r>
              <a:rPr lang="en-US" dirty="0"/>
              <a:t>also shows us why the </a:t>
            </a:r>
            <a:r>
              <a:rPr lang="en-US" dirty="0" err="1"/>
              <a:t>tv</a:t>
            </a:r>
            <a:r>
              <a:rPr lang="en-US" dirty="0"/>
              <a:t> financial gurus and traditional financial advisors are not always right. </a:t>
            </a:r>
            <a:endParaRPr lang="en-US" dirty="0" smtClean="0"/>
          </a:p>
          <a:p>
            <a:r>
              <a:rPr lang="en-US" dirty="0" smtClean="0"/>
              <a:t>The </a:t>
            </a:r>
            <a:r>
              <a:rPr lang="en-US" dirty="0"/>
              <a:t>limit to the number of uses this tool can provide you are determined only by your imagination and the amount of premiums you can put into it, especially early on in life. </a:t>
            </a:r>
            <a:endParaRPr lang="en-US" dirty="0" smtClean="0"/>
          </a:p>
          <a:p>
            <a:r>
              <a:rPr lang="en-US" dirty="0" smtClean="0"/>
              <a:t>The </a:t>
            </a:r>
            <a:r>
              <a:rPr lang="en-US" dirty="0"/>
              <a:t>sooner you can get started, the more you will be able to enjoy use of your money when the opportunity arises. </a:t>
            </a:r>
          </a:p>
        </p:txBody>
      </p:sp>
    </p:spTree>
    <p:extLst>
      <p:ext uri="{BB962C8B-B14F-4D97-AF65-F5344CB8AC3E}">
        <p14:creationId xmlns:p14="http://schemas.microsoft.com/office/powerpoint/2010/main" xmlns="" val="1833929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Objections to </a:t>
            </a:r>
            <a:br>
              <a:rPr lang="en-US" b="1" dirty="0" smtClean="0"/>
            </a:br>
            <a:r>
              <a:rPr lang="en-US" b="1" dirty="0" smtClean="0"/>
              <a:t>BECOME YOUR OWN BANK</a:t>
            </a:r>
            <a:endParaRPr lang="en-US" b="1"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lvl="0"/>
            <a:r>
              <a:rPr lang="en-US" sz="2400" b="1" dirty="0"/>
              <a:t>Life Insurance is a Poor </a:t>
            </a:r>
            <a:r>
              <a:rPr lang="en-US" sz="2400" b="1" dirty="0" smtClean="0"/>
              <a:t>Investment</a:t>
            </a:r>
          </a:p>
          <a:p>
            <a:pPr marL="0" indent="0">
              <a:buNone/>
            </a:pPr>
            <a:r>
              <a:rPr lang="en-US" sz="2000" dirty="0"/>
              <a:t>A life insurance policy is not meant to be an “investment”.  Yet ironically, the money placed in it ends up being safer and could end up being worth more than an investment, without the risk and volatility associated with an investment.  There is no investment that will pay you a death benefit should you happen to die prematurely, nor that will “grow as quickly” if you happened to pass away shortly after you buy the policy. </a:t>
            </a:r>
            <a:endParaRPr lang="en-US" sz="2000" dirty="0" smtClean="0"/>
          </a:p>
          <a:p>
            <a:r>
              <a:rPr lang="en-US" sz="2400" b="1" dirty="0"/>
              <a:t>If I buy term and investment difference, I can get a higher rate of return</a:t>
            </a:r>
            <a:endParaRPr lang="en-US" sz="2400" dirty="0"/>
          </a:p>
          <a:p>
            <a:pPr marL="0" indent="0">
              <a:buNone/>
            </a:pPr>
            <a:r>
              <a:rPr lang="en-US" sz="2000" dirty="0"/>
              <a:t>What happens if a person buys a 20-year term policy and dies in the year 21? Who can guarantee either that he can buy another term policy at an affordable rate for another 20 years? Or that the “difference he invested” actually will be worth more than the cash value of the whole life policy?  Remember investments generally don’t come with a “guaranteed” higher rate of return.  If an investment has a potential higher rate of return it generally also carries a higher risk. </a:t>
            </a:r>
          </a:p>
        </p:txBody>
      </p:sp>
    </p:spTree>
    <p:extLst>
      <p:ext uri="{BB962C8B-B14F-4D97-AF65-F5344CB8AC3E}">
        <p14:creationId xmlns:p14="http://schemas.microsoft.com/office/powerpoint/2010/main" xmlns="" val="4118545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There is No Way to Get a Higher Rate of Return Ignoring the Banking Process</a:t>
            </a:r>
            <a:endParaRPr lang="en-US" b="1" dirty="0"/>
          </a:p>
        </p:txBody>
      </p:sp>
      <p:sp>
        <p:nvSpPr>
          <p:cNvPr id="3" name="Content Placeholder 2"/>
          <p:cNvSpPr>
            <a:spLocks noGrp="1"/>
          </p:cNvSpPr>
          <p:nvPr>
            <p:ph sz="half" idx="1"/>
          </p:nvPr>
        </p:nvSpPr>
        <p:spPr>
          <a:xfrm>
            <a:off x="457200" y="1813090"/>
            <a:ext cx="4195291" cy="914399"/>
          </a:xfrm>
        </p:spPr>
        <p:txBody>
          <a:bodyPr>
            <a:normAutofit/>
          </a:bodyPr>
          <a:lstStyle/>
          <a:p>
            <a:r>
              <a:rPr lang="en-US" sz="2000" i="1" dirty="0"/>
              <a:t>“Suppose that ‘A’ invests $100,000 for one year and earns 20%:</a:t>
            </a:r>
            <a:endParaRPr lang="en-US" sz="2000" dirty="0"/>
          </a:p>
          <a:p>
            <a:endParaRPr lang="en-US" sz="2000" dirty="0"/>
          </a:p>
        </p:txBody>
      </p:sp>
      <p:sp>
        <p:nvSpPr>
          <p:cNvPr id="4" name="Content Placeholder 3"/>
          <p:cNvSpPr>
            <a:spLocks noGrp="1"/>
          </p:cNvSpPr>
          <p:nvPr>
            <p:ph sz="half" idx="2"/>
          </p:nvPr>
        </p:nvSpPr>
        <p:spPr>
          <a:xfrm>
            <a:off x="433573" y="2667574"/>
            <a:ext cx="4218918" cy="2463928"/>
          </a:xfrm>
        </p:spPr>
        <p:txBody>
          <a:bodyPr>
            <a:normAutofit/>
          </a:bodyPr>
          <a:lstStyle/>
          <a:p>
            <a:r>
              <a:rPr lang="en-US" sz="2000" i="1" dirty="0"/>
              <a:t>Suppose ‘B’ builds cash values of $100,000 in his own Infinite Banking Concept (Dividend-paying life insurance) plan, then borrows it from his system for 8% and then makes the same investment as ‘A’ above. The results are like this:</a:t>
            </a:r>
            <a:endParaRPr lang="en-US" sz="2000" dirty="0"/>
          </a:p>
          <a:p>
            <a:endParaRPr lang="en-US" sz="2000" dirty="0"/>
          </a:p>
        </p:txBody>
      </p:sp>
      <p:pic>
        <p:nvPicPr>
          <p:cNvPr id="5" name="Picture 4"/>
          <p:cNvPicPr>
            <a:picLocks noChangeAspect="1"/>
          </p:cNvPicPr>
          <p:nvPr/>
        </p:nvPicPr>
        <p:blipFill>
          <a:blip r:embed="rId2" cstate="print"/>
          <a:stretch>
            <a:fillRect/>
          </a:stretch>
        </p:blipFill>
        <p:spPr>
          <a:xfrm>
            <a:off x="4783470" y="1873580"/>
            <a:ext cx="4246225" cy="793420"/>
          </a:xfrm>
          <a:prstGeom prst="rect">
            <a:avLst/>
          </a:prstGeom>
        </p:spPr>
      </p:pic>
      <p:pic>
        <p:nvPicPr>
          <p:cNvPr id="6" name="Picture 5"/>
          <p:cNvPicPr>
            <a:picLocks noChangeAspect="1"/>
          </p:cNvPicPr>
          <p:nvPr/>
        </p:nvPicPr>
        <p:blipFill>
          <a:blip r:embed="rId3" cstate="print"/>
          <a:stretch>
            <a:fillRect/>
          </a:stretch>
        </p:blipFill>
        <p:spPr>
          <a:xfrm>
            <a:off x="4721290" y="3390941"/>
            <a:ext cx="4391633" cy="1333459"/>
          </a:xfrm>
          <a:prstGeom prst="rect">
            <a:avLst/>
          </a:prstGeom>
        </p:spPr>
      </p:pic>
      <p:sp>
        <p:nvSpPr>
          <p:cNvPr id="7" name="Content Placeholder 3"/>
          <p:cNvSpPr txBox="1">
            <a:spLocks/>
          </p:cNvSpPr>
          <p:nvPr/>
        </p:nvSpPr>
        <p:spPr>
          <a:xfrm>
            <a:off x="386545" y="4879208"/>
            <a:ext cx="4218918" cy="19787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i="1" dirty="0"/>
              <a:t>BUT, in this case you must remember who the characters are in the play. ‘B’ also owns the policy in which interest is paid and earns the $8,000 on a non-taxed basis. So the total results are like this:</a:t>
            </a:r>
            <a:endParaRPr lang="en-US" sz="2000" dirty="0"/>
          </a:p>
          <a:p>
            <a:endParaRPr lang="en-US" sz="2000" dirty="0"/>
          </a:p>
        </p:txBody>
      </p:sp>
      <p:pic>
        <p:nvPicPr>
          <p:cNvPr id="8" name="Picture 7"/>
          <p:cNvPicPr>
            <a:picLocks noChangeAspect="1"/>
          </p:cNvPicPr>
          <p:nvPr/>
        </p:nvPicPr>
        <p:blipFill>
          <a:blip r:embed="rId4" cstate="print"/>
          <a:stretch>
            <a:fillRect/>
          </a:stretch>
        </p:blipFill>
        <p:spPr>
          <a:xfrm>
            <a:off x="4652491" y="5448341"/>
            <a:ext cx="4491509" cy="839252"/>
          </a:xfrm>
          <a:prstGeom prst="rect">
            <a:avLst/>
          </a:prstGeom>
        </p:spPr>
      </p:pic>
    </p:spTree>
    <p:extLst>
      <p:ext uri="{BB962C8B-B14F-4D97-AF65-F5344CB8AC3E}">
        <p14:creationId xmlns:p14="http://schemas.microsoft.com/office/powerpoint/2010/main" xmlns="" val="271823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856"/>
            <a:ext cx="8382000" cy="2514600"/>
          </a:xfrm>
        </p:spPr>
        <p:txBody>
          <a:bodyPr>
            <a:normAutofit/>
          </a:bodyPr>
          <a:lstStyle/>
          <a:p>
            <a:r>
              <a:rPr lang="en-US" b="1" dirty="0" smtClean="0"/>
              <a:t>LESSON 8: BECOME </a:t>
            </a:r>
            <a:r>
              <a:rPr lang="en-US" b="1" dirty="0"/>
              <a:t>YOUR OWN BANK </a:t>
            </a:r>
            <a:r>
              <a:rPr lang="en-US" b="1" dirty="0" smtClean="0"/>
              <a:t>NOW! – </a:t>
            </a:r>
            <a:br>
              <a:rPr lang="en-US" b="1" dirty="0" smtClean="0"/>
            </a:br>
            <a:r>
              <a:rPr lang="en-US" b="1" dirty="0" smtClean="0"/>
              <a:t>IMPLEMENTING IT IN REAL LIFE</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87303" y="4762500"/>
            <a:ext cx="2785097" cy="18466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13134" y="2630193"/>
            <a:ext cx="2792846" cy="185851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71600" y="2575584"/>
            <a:ext cx="3094003" cy="21627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08103" y="4762500"/>
            <a:ext cx="2857500" cy="186560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Objections to </a:t>
            </a:r>
            <a:br>
              <a:rPr lang="en-US" b="1" dirty="0" smtClean="0"/>
            </a:br>
            <a:r>
              <a:rPr lang="en-US" b="1" dirty="0" smtClean="0"/>
              <a:t>BECOME YOUR OWN BANK (cont.)</a:t>
            </a:r>
            <a:endParaRPr lang="en-US" b="1"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lvl="0"/>
            <a:r>
              <a:rPr lang="en-US" sz="2400" b="1" dirty="0"/>
              <a:t>Won’t I get ripped off by the huge agent commission?</a:t>
            </a:r>
            <a:endParaRPr lang="en-US" sz="2400" dirty="0"/>
          </a:p>
          <a:p>
            <a:pPr marL="0" indent="0">
              <a:buNone/>
            </a:pPr>
            <a:r>
              <a:rPr lang="en-US" sz="2200" dirty="0"/>
              <a:t>R</a:t>
            </a:r>
            <a:r>
              <a:rPr lang="en-US" sz="2200" dirty="0" smtClean="0"/>
              <a:t>egardless </a:t>
            </a:r>
            <a:r>
              <a:rPr lang="en-US" sz="2200" dirty="0"/>
              <a:t>of what type of life insurance you buy – term or whole, a significant portion of the money you pay in the first year will be used to pay your agent’s commission.  But why focus on this cost, which is inevitable, rather than focus on the “living benefits” and the death benefit that establishing a BECOME YOUR OWN BANK account will give you?  It’s no different than being “ripped off” because you plant a seed and it does not yield fruit in the first year.  You have to think long-term benefits, not short-term reward. Or saying that you were “ripped off” by your university when you have not recouped your investment in your education after a couple of years after graduating</a:t>
            </a:r>
            <a:r>
              <a:rPr lang="en-US" sz="2200" dirty="0" smtClean="0"/>
              <a:t>.</a:t>
            </a:r>
          </a:p>
          <a:p>
            <a:pPr lvl="0"/>
            <a:r>
              <a:rPr lang="en-US" sz="2400" b="1" dirty="0"/>
              <a:t>I heard the insurance company takes my cash values when I die!</a:t>
            </a:r>
            <a:endParaRPr lang="en-US" sz="2400" dirty="0"/>
          </a:p>
          <a:p>
            <a:pPr marL="0" indent="0">
              <a:buNone/>
            </a:pPr>
            <a:r>
              <a:rPr lang="en-US" sz="2200"/>
              <a:t>I</a:t>
            </a:r>
            <a:r>
              <a:rPr lang="en-US" sz="2200" smtClean="0"/>
              <a:t>n a life </a:t>
            </a:r>
            <a:r>
              <a:rPr lang="en-US" sz="2200" dirty="0"/>
              <a:t>insurance policy, the premium payments you are making consistently and continuously are being used to build up the cash value which one day will be converted into the death benefit. Unlike the other types of insurance this one is guaranteed that one day the insurance company will have to pay out the death benefit to your beneficiaries, unless you decide to cash out the policy prematurely.  They obviously are not going to pay you’re the cash value plus the death benefit. It’s one or the other. </a:t>
            </a:r>
          </a:p>
        </p:txBody>
      </p:sp>
    </p:spTree>
    <p:extLst>
      <p:ext uri="{BB962C8B-B14F-4D97-AF65-F5344CB8AC3E}">
        <p14:creationId xmlns:p14="http://schemas.microsoft.com/office/powerpoint/2010/main" xmlns="" val="3857028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Objections to </a:t>
            </a:r>
            <a:br>
              <a:rPr lang="en-US" b="1" dirty="0" smtClean="0"/>
            </a:br>
            <a:r>
              <a:rPr lang="en-US" b="1" dirty="0" smtClean="0"/>
              <a:t>BECOME YOUR OWN BANK (cont.)</a:t>
            </a:r>
            <a:endParaRPr lang="en-US" b="1" dirty="0"/>
          </a:p>
        </p:txBody>
      </p:sp>
      <p:sp>
        <p:nvSpPr>
          <p:cNvPr id="3" name="Content Placeholder 2"/>
          <p:cNvSpPr>
            <a:spLocks noGrp="1"/>
          </p:cNvSpPr>
          <p:nvPr>
            <p:ph idx="1"/>
          </p:nvPr>
        </p:nvSpPr>
        <p:spPr>
          <a:xfrm>
            <a:off x="457200" y="1600200"/>
            <a:ext cx="8229600" cy="5029200"/>
          </a:xfrm>
        </p:spPr>
        <p:txBody>
          <a:bodyPr>
            <a:normAutofit fontScale="92500"/>
          </a:bodyPr>
          <a:lstStyle/>
          <a:p>
            <a:pPr lvl="0"/>
            <a:r>
              <a:rPr lang="en-US" sz="2400" b="1" dirty="0"/>
              <a:t>What if the insurance company goes broke?</a:t>
            </a:r>
            <a:endParaRPr lang="en-US" sz="2400" dirty="0"/>
          </a:p>
          <a:p>
            <a:pPr marL="0" indent="0">
              <a:buNone/>
            </a:pPr>
            <a:r>
              <a:rPr lang="en-US" sz="2400" dirty="0"/>
              <a:t>Insurance companies are highly regulated by the government to make sure they will pay claims as agreed upon.  Thus generally speaking they are run more conservatively than banks or other financial institutions.  Most insurance companies also carry re-insurance</a:t>
            </a:r>
            <a:r>
              <a:rPr lang="en-US" sz="2400" dirty="0" smtClean="0"/>
              <a:t>.</a:t>
            </a:r>
          </a:p>
          <a:p>
            <a:pPr lvl="0"/>
            <a:r>
              <a:rPr lang="en-US" sz="2400" b="1" dirty="0"/>
              <a:t>Why can’t I ‘bank’ by borrowing against my house or other assets?</a:t>
            </a:r>
            <a:endParaRPr lang="en-US" sz="2400" dirty="0"/>
          </a:p>
          <a:p>
            <a:pPr marL="0" indent="0">
              <a:buNone/>
            </a:pPr>
            <a:r>
              <a:rPr lang="en-US" sz="2400" dirty="0"/>
              <a:t>The main thing to remember is that neither house or your bank accounts have an obligation to deliver a death benefit at the end of your life nor do they pay you a healthy annual interest rate.  While you can borrow against your house, unless you have an equity line of credit in place, this will cost you time, fees, and an annual renewal fee. If you do a cash-out refi, you have to provide all the documentation the bank requires plus you are subject to the same terms and rigor as if you were buying the home. </a:t>
            </a:r>
            <a:endParaRPr lang="en-US" sz="2200" dirty="0"/>
          </a:p>
        </p:txBody>
      </p:sp>
    </p:spTree>
    <p:extLst>
      <p:ext uri="{BB962C8B-B14F-4D97-AF65-F5344CB8AC3E}">
        <p14:creationId xmlns:p14="http://schemas.microsoft.com/office/powerpoint/2010/main" xmlns="" val="3197349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Words of Advice</a:t>
            </a:r>
            <a:endParaRPr lang="en-US" b="1"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sz="2400" b="1" dirty="0"/>
              <a:t>Have a long-term perspective and differentiate between Savings and Investments</a:t>
            </a:r>
            <a:endParaRPr lang="en-US" sz="2400" dirty="0"/>
          </a:p>
          <a:p>
            <a:pPr marL="0" indent="0">
              <a:buNone/>
            </a:pPr>
            <a:r>
              <a:rPr lang="en-US" sz="2200" i="1" dirty="0" smtClean="0">
                <a:solidFill>
                  <a:srgbClr val="00B050"/>
                </a:solidFill>
              </a:rPr>
              <a:t>“As </a:t>
            </a:r>
            <a:r>
              <a:rPr lang="en-US" sz="2200" i="1" dirty="0">
                <a:solidFill>
                  <a:srgbClr val="00B050"/>
                </a:solidFill>
              </a:rPr>
              <a:t>you develop a lifetime financial plan, spend time becoming clear on whether you are saving or investing</a:t>
            </a:r>
            <a:r>
              <a:rPr lang="en-US" sz="2200" i="1" dirty="0" smtClean="0">
                <a:solidFill>
                  <a:srgbClr val="00B050"/>
                </a:solidFill>
              </a:rPr>
              <a:t>.”</a:t>
            </a:r>
          </a:p>
          <a:p>
            <a:r>
              <a:rPr lang="en-US" sz="2400" b="1" dirty="0" smtClean="0"/>
              <a:t>Design </a:t>
            </a:r>
            <a:r>
              <a:rPr lang="en-US" sz="2400" b="1" dirty="0"/>
              <a:t>your BECOME YOUR OWN BANK policy right from the start and begin </a:t>
            </a:r>
            <a:r>
              <a:rPr lang="en-US" sz="2400" b="1" dirty="0" smtClean="0"/>
              <a:t>early</a:t>
            </a:r>
          </a:p>
          <a:p>
            <a:pPr marL="0" indent="0">
              <a:buNone/>
            </a:pPr>
            <a:r>
              <a:rPr lang="en-US" sz="2200" i="1" dirty="0" smtClean="0">
                <a:solidFill>
                  <a:srgbClr val="00B050"/>
                </a:solidFill>
              </a:rPr>
              <a:t>“A </a:t>
            </a:r>
            <a:r>
              <a:rPr lang="en-US" sz="2200" i="1" dirty="0">
                <a:solidFill>
                  <a:srgbClr val="00B050"/>
                </a:solidFill>
              </a:rPr>
              <a:t>basic whole life policy is designed with the goals of financial protection, saving, and steady, predictable growth without the risk of loss. By customizing a whole life policy to work as a financial vehicle, we can actually turbo-charge its built-in strengths</a:t>
            </a:r>
            <a:r>
              <a:rPr lang="en-US" sz="2200" i="1" dirty="0" smtClean="0">
                <a:solidFill>
                  <a:srgbClr val="00B050"/>
                </a:solidFill>
              </a:rPr>
              <a:t>.”</a:t>
            </a:r>
            <a:endParaRPr lang="en-US" sz="2200" dirty="0">
              <a:solidFill>
                <a:srgbClr val="00B050"/>
              </a:solidFill>
            </a:endParaRPr>
          </a:p>
          <a:p>
            <a:r>
              <a:rPr lang="en-US" sz="2400" b="1" dirty="0"/>
              <a:t>Pay your policy loans back</a:t>
            </a:r>
            <a:endParaRPr lang="en-US" sz="2400" dirty="0"/>
          </a:p>
          <a:p>
            <a:pPr marL="0" lvl="0" indent="0">
              <a:buNone/>
            </a:pPr>
            <a:r>
              <a:rPr lang="en-US" sz="2000" i="1" dirty="0" smtClean="0">
                <a:solidFill>
                  <a:srgbClr val="00B050"/>
                </a:solidFill>
              </a:rPr>
              <a:t>“You </a:t>
            </a:r>
            <a:r>
              <a:rPr lang="en-US" sz="2000" i="1" dirty="0">
                <a:solidFill>
                  <a:srgbClr val="00B050"/>
                </a:solidFill>
              </a:rPr>
              <a:t>should not borrow against your policy if you do not believe you can pay it back in the future or you do not understand how this will impact your policy’s performance over the long-term. Take the time necessary to understand how your whole life policy works, and the long-term impact of your choices on the policy’s effectiveness. Remember that good stewardship and responsibility are critical to the effective use of a participating whole life policy as a financial tool</a:t>
            </a:r>
            <a:r>
              <a:rPr lang="en-US" sz="2000" i="1" dirty="0" smtClean="0">
                <a:solidFill>
                  <a:srgbClr val="00B050"/>
                </a:solidFill>
              </a:rPr>
              <a:t>.”</a:t>
            </a:r>
          </a:p>
          <a:p>
            <a:pPr marL="0" lvl="0" indent="0" algn="r">
              <a:buNone/>
            </a:pPr>
            <a:r>
              <a:rPr lang="en-US" sz="2000" i="1" dirty="0">
                <a:solidFill>
                  <a:srgbClr val="00B050"/>
                </a:solidFill>
              </a:rPr>
              <a:t>– Dwayne </a:t>
            </a:r>
            <a:r>
              <a:rPr lang="en-US" sz="2000" i="1" dirty="0" err="1">
                <a:solidFill>
                  <a:srgbClr val="00B050"/>
                </a:solidFill>
              </a:rPr>
              <a:t>Burnell</a:t>
            </a:r>
            <a:r>
              <a:rPr lang="en-US" sz="2000" i="1" dirty="0">
                <a:solidFill>
                  <a:srgbClr val="00B050"/>
                </a:solidFill>
              </a:rPr>
              <a:t> </a:t>
            </a:r>
            <a:endParaRPr lang="en-US" sz="2000" dirty="0">
              <a:solidFill>
                <a:srgbClr val="00B050"/>
              </a:solidFill>
            </a:endParaRPr>
          </a:p>
        </p:txBody>
      </p:sp>
    </p:spTree>
    <p:extLst>
      <p:ext uri="{BB962C8B-B14F-4D97-AF65-F5344CB8AC3E}">
        <p14:creationId xmlns:p14="http://schemas.microsoft.com/office/powerpoint/2010/main" xmlns="" val="1242899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2218"/>
            <a:ext cx="8763000" cy="1143000"/>
          </a:xfrm>
        </p:spPr>
        <p:txBody>
          <a:bodyPr>
            <a:normAutofit/>
          </a:bodyPr>
          <a:lstStyle/>
          <a:p>
            <a:r>
              <a:rPr lang="en-US" b="1" dirty="0" smtClean="0"/>
              <a:t>Beware of the MEC!</a:t>
            </a:r>
            <a:endParaRPr lang="en-US" b="1" dirty="0"/>
          </a:p>
        </p:txBody>
      </p:sp>
      <p:sp>
        <p:nvSpPr>
          <p:cNvPr id="3" name="TextBox 2"/>
          <p:cNvSpPr txBox="1"/>
          <p:nvPr/>
        </p:nvSpPr>
        <p:spPr>
          <a:xfrm>
            <a:off x="541149" y="4760321"/>
            <a:ext cx="4114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Modified Endowment Contract (MEC)</a:t>
            </a:r>
            <a:endParaRPr lang="en-US" dirty="0"/>
          </a:p>
        </p:txBody>
      </p:sp>
      <p:sp>
        <p:nvSpPr>
          <p:cNvPr id="4" name="TextBox 3"/>
          <p:cNvSpPr txBox="1"/>
          <p:nvPr/>
        </p:nvSpPr>
        <p:spPr>
          <a:xfrm>
            <a:off x="4122549" y="2855321"/>
            <a:ext cx="990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Life Paid-Up at 65 Policy</a:t>
            </a:r>
            <a:endParaRPr lang="en-US" dirty="0"/>
          </a:p>
        </p:txBody>
      </p:sp>
      <p:sp>
        <p:nvSpPr>
          <p:cNvPr id="5" name="TextBox 4"/>
          <p:cNvSpPr txBox="1"/>
          <p:nvPr/>
        </p:nvSpPr>
        <p:spPr>
          <a:xfrm>
            <a:off x="312549" y="3160121"/>
            <a:ext cx="1371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Single Premium Policy</a:t>
            </a:r>
            <a:endParaRPr lang="en-US" dirty="0"/>
          </a:p>
        </p:txBody>
      </p:sp>
      <p:sp>
        <p:nvSpPr>
          <p:cNvPr id="6" name="TextBox 5"/>
          <p:cNvSpPr txBox="1"/>
          <p:nvPr/>
        </p:nvSpPr>
        <p:spPr>
          <a:xfrm>
            <a:off x="5570349" y="3160121"/>
            <a:ext cx="10668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Ordinary Life Policy</a:t>
            </a:r>
          </a:p>
        </p:txBody>
      </p:sp>
      <p:sp>
        <p:nvSpPr>
          <p:cNvPr id="7" name="TextBox 6"/>
          <p:cNvSpPr txBox="1"/>
          <p:nvPr/>
        </p:nvSpPr>
        <p:spPr>
          <a:xfrm>
            <a:off x="7780149" y="3160121"/>
            <a:ext cx="1143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Term Insurance Policy </a:t>
            </a:r>
            <a:endParaRPr lang="en-US" dirty="0"/>
          </a:p>
        </p:txBody>
      </p:sp>
      <p:sp>
        <p:nvSpPr>
          <p:cNvPr id="12" name="TextBox 11"/>
          <p:cNvSpPr txBox="1"/>
          <p:nvPr/>
        </p:nvSpPr>
        <p:spPr>
          <a:xfrm>
            <a:off x="2674749" y="3160121"/>
            <a:ext cx="990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20-Pay Life Policy</a:t>
            </a:r>
            <a:endParaRPr lang="en-US" dirty="0"/>
          </a:p>
        </p:txBody>
      </p:sp>
      <p:cxnSp>
        <p:nvCxnSpPr>
          <p:cNvPr id="33" name="Straight Connector 32"/>
          <p:cNvCxnSpPr/>
          <p:nvPr/>
        </p:nvCxnSpPr>
        <p:spPr>
          <a:xfrm>
            <a:off x="998349" y="4455521"/>
            <a:ext cx="739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5" idx="2"/>
          </p:cNvCxnSpPr>
          <p:nvPr/>
        </p:nvCxnSpPr>
        <p:spPr>
          <a:xfrm flipV="1">
            <a:off x="998349" y="4083451"/>
            <a:ext cx="0" cy="3720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217549" y="3083921"/>
            <a:ext cx="0" cy="16674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131949" y="4074521"/>
            <a:ext cx="0" cy="3720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103749" y="4074521"/>
            <a:ext cx="0" cy="3720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389749" y="4074521"/>
            <a:ext cx="0" cy="3720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655949" y="4074521"/>
            <a:ext cx="0" cy="3720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4542" y="1240198"/>
            <a:ext cx="8458200" cy="1569660"/>
          </a:xfrm>
          <a:prstGeom prst="rect">
            <a:avLst/>
          </a:prstGeom>
          <a:noFill/>
        </p:spPr>
        <p:txBody>
          <a:bodyPr wrap="square" rtlCol="0">
            <a:spAutoFit/>
          </a:bodyPr>
          <a:lstStyle/>
          <a:p>
            <a:r>
              <a:rPr lang="en-US" sz="2400" dirty="0"/>
              <a:t>If taxes are a consideration, one of the important elements of designing and using a life insurance policy is that one must be careful not to convert the policy into a Modified Endowment Contract (MEC). </a:t>
            </a:r>
          </a:p>
        </p:txBody>
      </p:sp>
      <p:sp>
        <p:nvSpPr>
          <p:cNvPr id="9" name="TextBox 8"/>
          <p:cNvSpPr txBox="1"/>
          <p:nvPr/>
        </p:nvSpPr>
        <p:spPr>
          <a:xfrm>
            <a:off x="374542" y="5285815"/>
            <a:ext cx="8610600" cy="1569660"/>
          </a:xfrm>
          <a:prstGeom prst="rect">
            <a:avLst/>
          </a:prstGeom>
          <a:noFill/>
        </p:spPr>
        <p:txBody>
          <a:bodyPr wrap="square" rtlCol="0">
            <a:spAutoFit/>
          </a:bodyPr>
          <a:lstStyle/>
          <a:p>
            <a:r>
              <a:rPr lang="en-US" sz="2400" i="1" dirty="0" smtClean="0">
                <a:solidFill>
                  <a:srgbClr val="7030A0"/>
                </a:solidFill>
              </a:rPr>
              <a:t>“For </a:t>
            </a:r>
            <a:r>
              <a:rPr lang="en-US" sz="2400" i="1" dirty="0">
                <a:solidFill>
                  <a:srgbClr val="7030A0"/>
                </a:solidFill>
              </a:rPr>
              <a:t>banking purposes you want the highest cost life insurance that is possible, but avoid it becoming a Modified Endowment Contract.  Minimize the death benefit and maximizing the cash value</a:t>
            </a:r>
            <a:r>
              <a:rPr lang="en-US" sz="2400" i="1" dirty="0" smtClean="0">
                <a:solidFill>
                  <a:srgbClr val="7030A0"/>
                </a:solidFill>
              </a:rPr>
              <a:t>.”  </a:t>
            </a:r>
          </a:p>
          <a:p>
            <a:pPr algn="r"/>
            <a:r>
              <a:rPr lang="en-US" sz="2400" i="1" dirty="0" smtClean="0">
                <a:solidFill>
                  <a:srgbClr val="7030A0"/>
                </a:solidFill>
              </a:rPr>
              <a:t>– </a:t>
            </a:r>
            <a:r>
              <a:rPr lang="en-US" sz="2400" i="1" dirty="0">
                <a:solidFill>
                  <a:srgbClr val="7030A0"/>
                </a:solidFill>
              </a:rPr>
              <a:t>R. Nelson </a:t>
            </a:r>
            <a:r>
              <a:rPr lang="en-US" sz="2400" i="1" dirty="0" smtClean="0">
                <a:solidFill>
                  <a:srgbClr val="7030A0"/>
                </a:solidFill>
              </a:rPr>
              <a:t>Nash</a:t>
            </a:r>
            <a:endParaRPr lang="en-US" sz="2400" dirty="0">
              <a:solidFill>
                <a:srgbClr val="7030A0"/>
              </a:solidFill>
            </a:endParaRPr>
          </a:p>
        </p:txBody>
      </p:sp>
    </p:spTree>
    <p:extLst>
      <p:ext uri="{BB962C8B-B14F-4D97-AF65-F5344CB8AC3E}">
        <p14:creationId xmlns:p14="http://schemas.microsoft.com/office/powerpoint/2010/main" xmlns="" val="2501593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7709"/>
            <a:ext cx="9144000" cy="810491"/>
          </a:xfrm>
        </p:spPr>
        <p:txBody>
          <a:bodyPr>
            <a:normAutofit fontScale="90000"/>
          </a:bodyPr>
          <a:lstStyle/>
          <a:p>
            <a:r>
              <a:rPr lang="en-US" b="1" dirty="0" smtClean="0"/>
              <a:t>Create a System of Multiple BYOB Policies</a:t>
            </a:r>
            <a:endParaRPr lang="en-US" b="1" dirty="0"/>
          </a:p>
        </p:txBody>
      </p:sp>
      <p:sp>
        <p:nvSpPr>
          <p:cNvPr id="3" name="Content Placeholder 2"/>
          <p:cNvSpPr>
            <a:spLocks noGrp="1"/>
          </p:cNvSpPr>
          <p:nvPr>
            <p:ph idx="1"/>
          </p:nvPr>
        </p:nvSpPr>
        <p:spPr>
          <a:xfrm>
            <a:off x="266700" y="990600"/>
            <a:ext cx="8652163" cy="5715000"/>
          </a:xfrm>
        </p:spPr>
        <p:txBody>
          <a:bodyPr>
            <a:noAutofit/>
          </a:bodyPr>
          <a:lstStyle/>
          <a:p>
            <a:pPr>
              <a:buNone/>
            </a:pPr>
            <a:r>
              <a:rPr lang="en-US" sz="2400" dirty="0"/>
              <a:t>When you set up your first BECOME YOUR OWN BANK policy, you may be limited by your financial circumstances at that point in time. Once you begin to experience more financial success, your income will grow and you will need a place to warehouse your wealth.  As you get more comfortable with how your policy can help you BECOME YOUR OWN BANK, you will begin to see the need to grow your own financial system. </a:t>
            </a:r>
            <a:endParaRPr lang="en-US" sz="2400" dirty="0" smtClean="0"/>
          </a:p>
          <a:p>
            <a:pPr>
              <a:buNone/>
            </a:pPr>
            <a:r>
              <a:rPr lang="en-US" sz="2400" i="1" dirty="0" smtClean="0">
                <a:solidFill>
                  <a:srgbClr val="7030A0"/>
                </a:solidFill>
              </a:rPr>
              <a:t>“</a:t>
            </a:r>
            <a:r>
              <a:rPr lang="en-US" sz="2400" i="1" dirty="0">
                <a:solidFill>
                  <a:srgbClr val="7030A0"/>
                </a:solidFill>
              </a:rPr>
              <a:t>O</a:t>
            </a:r>
            <a:r>
              <a:rPr lang="en-US" sz="2400" i="1" dirty="0" smtClean="0">
                <a:solidFill>
                  <a:srgbClr val="7030A0"/>
                </a:solidFill>
              </a:rPr>
              <a:t>nce you build your own banking system through life insurance, </a:t>
            </a:r>
            <a:r>
              <a:rPr lang="en-US" sz="2400" i="1" dirty="0">
                <a:solidFill>
                  <a:srgbClr val="7030A0"/>
                </a:solidFill>
              </a:rPr>
              <a:t>it can be passed on to future generations as long as they can be taught how the system works </a:t>
            </a:r>
            <a:r>
              <a:rPr lang="en-US" sz="2400" i="1" dirty="0" smtClean="0">
                <a:solidFill>
                  <a:srgbClr val="7030A0"/>
                </a:solidFill>
              </a:rPr>
              <a:t>.” I </a:t>
            </a:r>
            <a:r>
              <a:rPr lang="en-US" sz="2400" i="1" dirty="0">
                <a:solidFill>
                  <a:srgbClr val="7030A0"/>
                </a:solidFill>
              </a:rPr>
              <a:t>am not describing</a:t>
            </a:r>
            <a:r>
              <a:rPr lang="en-US" sz="2400" dirty="0">
                <a:solidFill>
                  <a:srgbClr val="7030A0"/>
                </a:solidFill>
              </a:rPr>
              <a:t> </a:t>
            </a:r>
            <a:r>
              <a:rPr lang="en-US" sz="2400" b="1" i="1" dirty="0">
                <a:solidFill>
                  <a:srgbClr val="7030A0"/>
                </a:solidFill>
              </a:rPr>
              <a:t>one life insurance policy</a:t>
            </a:r>
            <a:r>
              <a:rPr lang="en-US" sz="2400" dirty="0">
                <a:solidFill>
                  <a:srgbClr val="7030A0"/>
                </a:solidFill>
              </a:rPr>
              <a:t>.  </a:t>
            </a:r>
            <a:r>
              <a:rPr lang="en-US" sz="2400" i="1" dirty="0">
                <a:solidFill>
                  <a:srgbClr val="7030A0"/>
                </a:solidFill>
              </a:rPr>
              <a:t>This is to be</a:t>
            </a:r>
            <a:r>
              <a:rPr lang="en-US" sz="2400" dirty="0">
                <a:solidFill>
                  <a:srgbClr val="7030A0"/>
                </a:solidFill>
              </a:rPr>
              <a:t> </a:t>
            </a:r>
            <a:r>
              <a:rPr lang="en-US" sz="2400" b="1" i="1" dirty="0">
                <a:solidFill>
                  <a:srgbClr val="7030A0"/>
                </a:solidFill>
              </a:rPr>
              <a:t>a system of policies</a:t>
            </a:r>
            <a:r>
              <a:rPr lang="en-US" sz="2400" dirty="0" smtClean="0">
                <a:solidFill>
                  <a:srgbClr val="7030A0"/>
                </a:solidFill>
              </a:rPr>
              <a:t>. </a:t>
            </a:r>
            <a:endParaRPr lang="en-US" sz="2400" dirty="0">
              <a:solidFill>
                <a:srgbClr val="7030A0"/>
              </a:solidFill>
            </a:endParaRPr>
          </a:p>
          <a:p>
            <a:pPr marL="0" indent="0">
              <a:buNone/>
            </a:pPr>
            <a:r>
              <a:rPr lang="en-US" sz="2400" dirty="0" smtClean="0">
                <a:solidFill>
                  <a:srgbClr val="7030A0"/>
                </a:solidFill>
              </a:rPr>
              <a:t>“</a:t>
            </a:r>
            <a:r>
              <a:rPr lang="en-US" sz="2400" i="1" dirty="0" smtClean="0">
                <a:solidFill>
                  <a:srgbClr val="7030A0"/>
                </a:solidFill>
              </a:rPr>
              <a:t>Why </a:t>
            </a:r>
            <a:r>
              <a:rPr lang="en-US" sz="2400" i="1" dirty="0">
                <a:solidFill>
                  <a:srgbClr val="7030A0"/>
                </a:solidFill>
              </a:rPr>
              <a:t>not expand your own potential by buying all the life insurance on yourself that the companies will issue?  And then on all the persons in which you have insurable interest</a:t>
            </a:r>
            <a:r>
              <a:rPr lang="en-US" sz="2400" i="1" dirty="0" smtClean="0">
                <a:solidFill>
                  <a:srgbClr val="7030A0"/>
                </a:solidFill>
              </a:rPr>
              <a:t>?”</a:t>
            </a:r>
          </a:p>
          <a:p>
            <a:pPr marL="0" indent="0" algn="r">
              <a:buNone/>
            </a:pPr>
            <a:r>
              <a:rPr lang="en-US" sz="2400" i="1" dirty="0">
                <a:solidFill>
                  <a:srgbClr val="7030A0"/>
                </a:solidFill>
              </a:rPr>
              <a:t>– R. Nelson Nash</a:t>
            </a:r>
          </a:p>
          <a:p>
            <a:pPr marL="0" indent="0">
              <a:buNone/>
            </a:pPr>
            <a:endParaRPr lang="en-US" sz="2400" dirty="0">
              <a:solidFill>
                <a:srgbClr val="7030A0"/>
              </a:solidFill>
            </a:endParaRPr>
          </a:p>
        </p:txBody>
      </p:sp>
    </p:spTree>
    <p:extLst>
      <p:ext uri="{BB962C8B-B14F-4D97-AF65-F5344CB8AC3E}">
        <p14:creationId xmlns:p14="http://schemas.microsoft.com/office/powerpoint/2010/main" xmlns="" val="1637654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7709"/>
            <a:ext cx="9144000" cy="1143000"/>
          </a:xfrm>
        </p:spPr>
        <p:txBody>
          <a:bodyPr>
            <a:normAutofit fontScale="90000"/>
          </a:bodyPr>
          <a:lstStyle/>
          <a:p>
            <a:r>
              <a:rPr lang="en-US" b="1" dirty="0" smtClean="0"/>
              <a:t>Expand the System to </a:t>
            </a:r>
            <a:br>
              <a:rPr lang="en-US" b="1" dirty="0" smtClean="0"/>
            </a:br>
            <a:r>
              <a:rPr lang="en-US" b="1" dirty="0" smtClean="0"/>
              <a:t>Accommodate All Income</a:t>
            </a:r>
            <a:endParaRPr lang="en-US" b="1" dirty="0"/>
          </a:p>
        </p:txBody>
      </p:sp>
      <p:sp>
        <p:nvSpPr>
          <p:cNvPr id="3" name="Content Placeholder 2"/>
          <p:cNvSpPr>
            <a:spLocks noGrp="1"/>
          </p:cNvSpPr>
          <p:nvPr>
            <p:ph idx="1"/>
          </p:nvPr>
        </p:nvSpPr>
        <p:spPr>
          <a:xfrm>
            <a:off x="263237" y="1198418"/>
            <a:ext cx="8652163" cy="5507182"/>
          </a:xfrm>
        </p:spPr>
        <p:txBody>
          <a:bodyPr>
            <a:noAutofit/>
          </a:bodyPr>
          <a:lstStyle/>
          <a:p>
            <a:pPr marL="0" indent="0">
              <a:buNone/>
            </a:pPr>
            <a:r>
              <a:rPr lang="en-US" sz="2400" dirty="0"/>
              <a:t>The BECOME YOUR OWN BANK concept can be further expanded beyond just your own personal needs. Once you have created a system of policies, you can use these to finance investment opportunities, capital purchases for businesses, to fund your children’s college education, or just about any other major purpose you can imagine.  In essence the goal over time is to disintermediate the banks forever out of your life. </a:t>
            </a:r>
          </a:p>
          <a:p>
            <a:pPr marL="0" indent="0">
              <a:buNone/>
            </a:pPr>
            <a:r>
              <a:rPr lang="en-US" sz="2400" i="1" dirty="0" smtClean="0">
                <a:solidFill>
                  <a:srgbClr val="7030A0"/>
                </a:solidFill>
              </a:rPr>
              <a:t>“</a:t>
            </a:r>
            <a:r>
              <a:rPr lang="en-US" sz="2400" i="1" dirty="0">
                <a:solidFill>
                  <a:srgbClr val="7030A0"/>
                </a:solidFill>
              </a:rPr>
              <a:t>When someone builds a banking system through life insurance, makes loans to himself to buy automobiles – and pays back to the policy (or policies) the same payment he would have to pay a banking institution – then he makes what the banking institution would have made off of him.  And it is all done on a tax-deferred basis!  The interest he pays never leaves his account and control.  If this is done consistently throughout life it will make a tremendous difference in his financial picture</a:t>
            </a:r>
            <a:r>
              <a:rPr lang="en-US" sz="2400" i="1" dirty="0" smtClean="0">
                <a:solidFill>
                  <a:srgbClr val="7030A0"/>
                </a:solidFill>
              </a:rPr>
              <a:t>.”  </a:t>
            </a:r>
            <a:r>
              <a:rPr lang="en-US" sz="2400" i="1" dirty="0">
                <a:solidFill>
                  <a:srgbClr val="7030A0"/>
                </a:solidFill>
              </a:rPr>
              <a:t>– R. Nelson Nash</a:t>
            </a:r>
            <a:endParaRPr lang="en-US" sz="2400" dirty="0">
              <a:solidFill>
                <a:srgbClr val="7030A0"/>
              </a:solidFill>
            </a:endParaRPr>
          </a:p>
          <a:p>
            <a:endParaRPr lang="en-US" sz="2000" dirty="0" smtClean="0"/>
          </a:p>
        </p:txBody>
      </p:sp>
    </p:spTree>
    <p:extLst>
      <p:ext uri="{BB962C8B-B14F-4D97-AF65-F5344CB8AC3E}">
        <p14:creationId xmlns:p14="http://schemas.microsoft.com/office/powerpoint/2010/main" xmlns="" val="277059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27709"/>
            <a:ext cx="9144000" cy="1143000"/>
          </a:xfrm>
        </p:spPr>
        <p:txBody>
          <a:bodyPr>
            <a:normAutofit/>
          </a:bodyPr>
          <a:lstStyle/>
          <a:p>
            <a:r>
              <a:rPr lang="en-US" b="1" dirty="0" smtClean="0"/>
              <a:t>Become Your Own Insurance Company</a:t>
            </a:r>
            <a:endParaRPr lang="en-US" b="1" dirty="0"/>
          </a:p>
        </p:txBody>
      </p:sp>
      <p:sp>
        <p:nvSpPr>
          <p:cNvPr id="3" name="Content Placeholder 2"/>
          <p:cNvSpPr>
            <a:spLocks noGrp="1"/>
          </p:cNvSpPr>
          <p:nvPr>
            <p:ph idx="1"/>
          </p:nvPr>
        </p:nvSpPr>
        <p:spPr>
          <a:xfrm>
            <a:off x="263237" y="1198418"/>
            <a:ext cx="8652163" cy="5507182"/>
          </a:xfrm>
        </p:spPr>
        <p:txBody>
          <a:bodyPr>
            <a:noAutofit/>
          </a:bodyPr>
          <a:lstStyle/>
          <a:p>
            <a:pPr marL="0" indent="0">
              <a:buNone/>
            </a:pPr>
            <a:r>
              <a:rPr lang="en-US" sz="2000" dirty="0"/>
              <a:t>As time goes by you can also begin to self-insure many aspects of life.  In essence you become your own insurance company. </a:t>
            </a:r>
          </a:p>
          <a:p>
            <a:r>
              <a:rPr lang="en-US" sz="2000" i="1" dirty="0">
                <a:solidFill>
                  <a:srgbClr val="7030A0"/>
                </a:solidFill>
              </a:rPr>
              <a:t>Once you have a sizeable pool of capital in the form of cash values, you have all the elements of a property &amp; casualty company – except pricing.</a:t>
            </a:r>
            <a:endParaRPr lang="en-US" sz="2000" dirty="0">
              <a:solidFill>
                <a:srgbClr val="7030A0"/>
              </a:solidFill>
            </a:endParaRPr>
          </a:p>
          <a:p>
            <a:endParaRPr lang="en-US" sz="2000" dirty="0" smtClean="0">
              <a:solidFill>
                <a:srgbClr val="7030A0"/>
              </a:solidFill>
            </a:endParaRPr>
          </a:p>
        </p:txBody>
      </p:sp>
      <p:sp>
        <p:nvSpPr>
          <p:cNvPr id="6" name="Content Placeholder 2"/>
          <p:cNvSpPr txBox="1">
            <a:spLocks/>
          </p:cNvSpPr>
          <p:nvPr/>
        </p:nvSpPr>
        <p:spPr>
          <a:xfrm>
            <a:off x="223727" y="2829503"/>
            <a:ext cx="8539273" cy="24282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i="1" dirty="0">
                <a:solidFill>
                  <a:srgbClr val="7030A0"/>
                </a:solidFill>
              </a:rPr>
              <a:t>Can you see that, once you get a substantial base of cash values in life insurance, you have all the elements of an automobile insurance company, except pricing of the product?  All you have to do to self-insure is to find out how much more you should put into life policies to assume that risk.</a:t>
            </a:r>
            <a:endParaRPr lang="en-US" sz="2000" dirty="0">
              <a:solidFill>
                <a:srgbClr val="7030A0"/>
              </a:solidFill>
            </a:endParaRPr>
          </a:p>
          <a:p>
            <a:endParaRPr lang="en-US" sz="2000" dirty="0" smtClean="0">
              <a:solidFill>
                <a:srgbClr val="7030A0"/>
              </a:solidFill>
            </a:endParaRPr>
          </a:p>
        </p:txBody>
      </p:sp>
      <p:sp>
        <p:nvSpPr>
          <p:cNvPr id="7" name="Content Placeholder 2"/>
          <p:cNvSpPr txBox="1">
            <a:spLocks/>
          </p:cNvSpPr>
          <p:nvPr/>
        </p:nvSpPr>
        <p:spPr>
          <a:xfrm>
            <a:off x="218218" y="4322009"/>
            <a:ext cx="5592375" cy="2383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i="1" dirty="0">
                <a:solidFill>
                  <a:srgbClr val="7030A0"/>
                </a:solidFill>
              </a:rPr>
              <a:t>When enough money is accumulated in cash values in the foregoing policies to pay off the mortgage, then borrow from them and do so, </a:t>
            </a:r>
            <a:r>
              <a:rPr lang="en-US" sz="2000" b="1" i="1" dirty="0">
                <a:solidFill>
                  <a:srgbClr val="7030A0"/>
                </a:solidFill>
              </a:rPr>
              <a:t>making sure that you pay the policies whatever would have to be paid to a mortgage company to amortize such indebtedness</a:t>
            </a:r>
            <a:r>
              <a:rPr lang="en-US" sz="2000" i="1" dirty="0">
                <a:solidFill>
                  <a:srgbClr val="7030A0"/>
                </a:solidFill>
              </a:rPr>
              <a:t>.</a:t>
            </a:r>
            <a:endParaRPr lang="en-US" sz="2000" dirty="0">
              <a:solidFill>
                <a:srgbClr val="7030A0"/>
              </a:solidFill>
            </a:endParaRPr>
          </a:p>
          <a:p>
            <a:pPr marL="0" indent="0" algn="r">
              <a:buNone/>
            </a:pPr>
            <a:r>
              <a:rPr lang="en-US" sz="2000" i="1" dirty="0">
                <a:solidFill>
                  <a:srgbClr val="7030A0"/>
                </a:solidFill>
              </a:rPr>
              <a:t>– Becoming Your Own Banker – R. Nelson Nash</a:t>
            </a:r>
            <a:endParaRPr lang="en-US" sz="2000" dirty="0">
              <a:solidFill>
                <a:srgbClr val="7030A0"/>
              </a:solidFill>
            </a:endParaRPr>
          </a:p>
          <a:p>
            <a:endParaRPr lang="en-US" sz="20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52265" y="4629958"/>
            <a:ext cx="3057626" cy="2028825"/>
          </a:xfrm>
          <a:prstGeom prst="rect">
            <a:avLst/>
          </a:prstGeom>
        </p:spPr>
      </p:pic>
    </p:spTree>
    <p:extLst>
      <p:ext uri="{BB962C8B-B14F-4D97-AF65-F5344CB8AC3E}">
        <p14:creationId xmlns:p14="http://schemas.microsoft.com/office/powerpoint/2010/main" xmlns="" val="175671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b="1" dirty="0" smtClean="0"/>
              <a:t>Design a Multi-Generational</a:t>
            </a:r>
            <a:br>
              <a:rPr lang="en-US" b="1" dirty="0" smtClean="0"/>
            </a:br>
            <a:r>
              <a:rPr lang="en-US" b="1" dirty="0" smtClean="0"/>
              <a:t>Financial Strategy</a:t>
            </a:r>
            <a:endParaRPr lang="en-US" dirty="0" smtClean="0"/>
          </a:p>
        </p:txBody>
      </p:sp>
      <p:sp>
        <p:nvSpPr>
          <p:cNvPr id="4099" name="Content Placeholder 2"/>
          <p:cNvSpPr>
            <a:spLocks noGrp="1"/>
          </p:cNvSpPr>
          <p:nvPr>
            <p:ph idx="1"/>
          </p:nvPr>
        </p:nvSpPr>
        <p:spPr>
          <a:xfrm>
            <a:off x="457200" y="1551610"/>
            <a:ext cx="8153401" cy="2452632"/>
          </a:xfrm>
        </p:spPr>
        <p:txBody>
          <a:bodyPr>
            <a:noAutofit/>
          </a:bodyPr>
          <a:lstStyle/>
          <a:p>
            <a:pPr marL="0" indent="0">
              <a:buNone/>
            </a:pPr>
            <a:r>
              <a:rPr lang="en-US" sz="2400" dirty="0" smtClean="0"/>
              <a:t>The </a:t>
            </a:r>
            <a:r>
              <a:rPr lang="en-US" sz="2400" dirty="0"/>
              <a:t>Infinite Banking Concept </a:t>
            </a:r>
            <a:r>
              <a:rPr lang="en-US" sz="2400" dirty="0" smtClean="0"/>
              <a:t>can </a:t>
            </a:r>
            <a:r>
              <a:rPr lang="en-US" sz="2400" dirty="0"/>
              <a:t>affect multiple generations if applied consistently and if it is taught to your children and grandchildren. This would enable you and your descendants to enjoy the fruits of your labor and financial freedom for the rest of their lives and never know the slavery of debt to a financial institution.  This is very </a:t>
            </a:r>
            <a:r>
              <a:rPr lang="en-US" sz="2400" dirty="0" smtClean="0"/>
              <a:t>exciting! </a:t>
            </a:r>
            <a:endParaRPr lang="en-US" sz="2400" dirty="0" smtClean="0">
              <a:solidFill>
                <a:srgbClr val="00B050"/>
              </a:solidFill>
            </a:endParaRPr>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37</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33962" y="3854450"/>
            <a:ext cx="3952875" cy="2638425"/>
          </a:xfrm>
          <a:prstGeom prst="rect">
            <a:avLst/>
          </a:prstGeom>
        </p:spPr>
      </p:pic>
      <p:sp>
        <p:nvSpPr>
          <p:cNvPr id="3" name="TextBox 2"/>
          <p:cNvSpPr txBox="1"/>
          <p:nvPr/>
        </p:nvSpPr>
        <p:spPr>
          <a:xfrm>
            <a:off x="461962" y="4024368"/>
            <a:ext cx="4414837" cy="2308324"/>
          </a:xfrm>
          <a:prstGeom prst="rect">
            <a:avLst/>
          </a:prstGeom>
          <a:noFill/>
        </p:spPr>
        <p:txBody>
          <a:bodyPr wrap="square" rtlCol="0">
            <a:spAutoFit/>
          </a:bodyPr>
          <a:lstStyle/>
          <a:p>
            <a:r>
              <a:rPr lang="en-US" sz="2400" dirty="0"/>
              <a:t>This is similar to the concept of planting an orchard or a farm so that your children and grandchildren will enjoy the rewards for endless generations. </a:t>
            </a:r>
            <a:endParaRPr lang="en-US" sz="2400" dirty="0">
              <a:solidFill>
                <a:srgbClr val="00B050"/>
              </a:solidFill>
            </a:endParaRPr>
          </a:p>
          <a:p>
            <a:endParaRPr lang="en-US" sz="2400" dirty="0"/>
          </a:p>
        </p:txBody>
      </p:sp>
    </p:spTree>
    <p:extLst>
      <p:ext uri="{BB962C8B-B14F-4D97-AF65-F5344CB8AC3E}">
        <p14:creationId xmlns:p14="http://schemas.microsoft.com/office/powerpoint/2010/main" xmlns="" val="52967210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rtlCol="0">
            <a:normAutofit fontScale="90000"/>
          </a:bodyPr>
          <a:lstStyle/>
          <a:p>
            <a:pPr>
              <a:defRPr/>
            </a:pPr>
            <a:r>
              <a:rPr lang="en-US" b="1" dirty="0" smtClean="0"/>
              <a:t>Teach HOW TO BECOME YOUR OWN BANK to Your Children</a:t>
            </a:r>
            <a:endParaRPr lang="en-US" dirty="0" smtClean="0"/>
          </a:p>
        </p:txBody>
      </p:sp>
      <p:sp>
        <p:nvSpPr>
          <p:cNvPr id="4099" name="Content Placeholder 2"/>
          <p:cNvSpPr>
            <a:spLocks noGrp="1"/>
          </p:cNvSpPr>
          <p:nvPr>
            <p:ph idx="1"/>
          </p:nvPr>
        </p:nvSpPr>
        <p:spPr>
          <a:xfrm>
            <a:off x="381000" y="1523999"/>
            <a:ext cx="8305800" cy="4968875"/>
          </a:xfrm>
        </p:spPr>
        <p:txBody>
          <a:bodyPr>
            <a:normAutofit fontScale="70000" lnSpcReduction="20000"/>
          </a:bodyPr>
          <a:lstStyle/>
          <a:p>
            <a:pPr lvl="0"/>
            <a:r>
              <a:rPr lang="en-US" i="1" dirty="0">
                <a:solidFill>
                  <a:srgbClr val="00B050"/>
                </a:solidFill>
              </a:rPr>
              <a:t>One of the most powerful ways to use life insurance is to obtain a policy on a child. We are paying for an insurance policy on a child, not because the child needs insurance to protect any dependents, but because this is an excellent long-term financial tool and the sooner you start a policy the more powerful it can be. </a:t>
            </a:r>
            <a:endParaRPr lang="en-US" i="1" dirty="0" smtClean="0">
              <a:solidFill>
                <a:srgbClr val="00B050"/>
              </a:solidFill>
            </a:endParaRPr>
          </a:p>
          <a:p>
            <a:r>
              <a:rPr lang="en-US" i="1" dirty="0">
                <a:solidFill>
                  <a:srgbClr val="00B050"/>
                </a:solidFill>
              </a:rPr>
              <a:t>The perfect gift to give your child is participating whole life insurance. The gift will set in motion a financial strategy that will last your child’s lifetime.  It helps you teach the child financial stewardship and create a lifelong pool of money for your child to realize every opportunity. It is a gift that helps make your child’s lifetime dreams come true.</a:t>
            </a:r>
            <a:endParaRPr lang="en-US" dirty="0">
              <a:solidFill>
                <a:srgbClr val="00B050"/>
              </a:solidFill>
            </a:endParaRPr>
          </a:p>
          <a:p>
            <a:r>
              <a:rPr lang="en-US" i="1" dirty="0">
                <a:solidFill>
                  <a:srgbClr val="00B050"/>
                </a:solidFill>
              </a:rPr>
              <a:t>By working together, parents and grandparents can create a legacy for their child(</a:t>
            </a:r>
            <a:r>
              <a:rPr lang="en-US" i="1" dirty="0" err="1">
                <a:solidFill>
                  <a:srgbClr val="00B050"/>
                </a:solidFill>
              </a:rPr>
              <a:t>ren</a:t>
            </a:r>
            <a:r>
              <a:rPr lang="en-US" i="1" dirty="0">
                <a:solidFill>
                  <a:srgbClr val="00B050"/>
                </a:solidFill>
              </a:rPr>
              <a:t>). Designed correctly and implemented carefully, participating whole life insurance can become part of a multi-generational family financial plan.</a:t>
            </a:r>
            <a:endParaRPr lang="en-US" dirty="0">
              <a:solidFill>
                <a:srgbClr val="00B050"/>
              </a:solidFill>
            </a:endParaRPr>
          </a:p>
          <a:p>
            <a:pPr marL="0" lvl="0" indent="0" algn="r">
              <a:buNone/>
            </a:pPr>
            <a:r>
              <a:rPr lang="en-US" i="1" dirty="0">
                <a:solidFill>
                  <a:srgbClr val="00B050"/>
                </a:solidFill>
              </a:rPr>
              <a:t>– Dwayne </a:t>
            </a:r>
            <a:r>
              <a:rPr lang="en-US" i="1" dirty="0" err="1">
                <a:solidFill>
                  <a:srgbClr val="00B050"/>
                </a:solidFill>
              </a:rPr>
              <a:t>Burnell</a:t>
            </a:r>
            <a:endParaRPr lang="en-US" i="1" dirty="0" smtClean="0">
              <a:solidFill>
                <a:srgbClr val="00B050"/>
              </a:solidFill>
            </a:endParaRPr>
          </a:p>
          <a:p>
            <a:pPr lvl="0"/>
            <a:endParaRPr lang="en-US" dirty="0">
              <a:solidFill>
                <a:srgbClr val="00B050"/>
              </a:solidFill>
            </a:endParaRP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Barrón </a:t>
            </a:r>
            <a:r>
              <a:rPr lang="en-US" dirty="0" smtClean="0"/>
              <a:t>2016</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38</a:t>
            </a:fld>
            <a:endParaRPr lang="en-US"/>
          </a:p>
        </p:txBody>
      </p:sp>
    </p:spTree>
    <p:extLst>
      <p:ext uri="{BB962C8B-B14F-4D97-AF65-F5344CB8AC3E}">
        <p14:creationId xmlns:p14="http://schemas.microsoft.com/office/powerpoint/2010/main" xmlns="" val="65055551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rtlCol="0">
            <a:normAutofit fontScale="90000"/>
          </a:bodyPr>
          <a:lstStyle/>
          <a:p>
            <a:pPr>
              <a:defRPr/>
            </a:pPr>
            <a:r>
              <a:rPr lang="en-US" b="1" dirty="0" smtClean="0"/>
              <a:t>Teach HOW TO BECOME YOUR OWN BANK to Your Grandchildren</a:t>
            </a:r>
            <a:endParaRPr lang="en-US" dirty="0" smtClean="0"/>
          </a:p>
        </p:txBody>
      </p:sp>
      <p:sp>
        <p:nvSpPr>
          <p:cNvPr id="4099" name="Content Placeholder 2"/>
          <p:cNvSpPr>
            <a:spLocks noGrp="1"/>
          </p:cNvSpPr>
          <p:nvPr>
            <p:ph idx="1"/>
          </p:nvPr>
        </p:nvSpPr>
        <p:spPr>
          <a:xfrm>
            <a:off x="381000" y="1523999"/>
            <a:ext cx="8305800" cy="4968875"/>
          </a:xfrm>
        </p:spPr>
        <p:txBody>
          <a:bodyPr>
            <a:normAutofit fontScale="92500" lnSpcReduction="10000"/>
          </a:bodyPr>
          <a:lstStyle/>
          <a:p>
            <a:r>
              <a:rPr lang="en-US" i="1" dirty="0">
                <a:solidFill>
                  <a:srgbClr val="7030A0"/>
                </a:solidFill>
              </a:rPr>
              <a:t>As each generation becomes grandparents, they buy life insurance on their grandchildren.  If the message is passed on to each child-bearing generation – as they become grand-parents – then you can create the same effect as “the even distribution of age classes” in the growing trees, but it is far more profitable and certain as to the results.</a:t>
            </a:r>
            <a:endParaRPr lang="en-US" dirty="0">
              <a:solidFill>
                <a:srgbClr val="7030A0"/>
              </a:solidFill>
            </a:endParaRPr>
          </a:p>
          <a:p>
            <a:r>
              <a:rPr lang="en-US" i="1" dirty="0">
                <a:solidFill>
                  <a:srgbClr val="7030A0"/>
                </a:solidFill>
              </a:rPr>
              <a:t> </a:t>
            </a:r>
            <a:r>
              <a:rPr lang="en-US" i="1" dirty="0" smtClean="0">
                <a:solidFill>
                  <a:srgbClr val="7030A0"/>
                </a:solidFill>
              </a:rPr>
              <a:t>You </a:t>
            </a:r>
            <a:r>
              <a:rPr lang="en-US" i="1" dirty="0">
                <a:solidFill>
                  <a:srgbClr val="7030A0"/>
                </a:solidFill>
              </a:rPr>
              <a:t>have created “perpetual motion” in your family’s financial world!</a:t>
            </a:r>
            <a:endParaRPr lang="en-US" dirty="0">
              <a:solidFill>
                <a:srgbClr val="7030A0"/>
              </a:solidFill>
            </a:endParaRPr>
          </a:p>
          <a:p>
            <a:pPr marL="0" lvl="0" indent="0" algn="r">
              <a:buNone/>
            </a:pPr>
            <a:r>
              <a:rPr lang="en-US" i="1" dirty="0" smtClean="0">
                <a:solidFill>
                  <a:srgbClr val="7030A0"/>
                </a:solidFill>
              </a:rPr>
              <a:t>– R. Nelson Nash</a:t>
            </a:r>
          </a:p>
          <a:p>
            <a:pPr lvl="0"/>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Barrón </a:t>
            </a:r>
            <a:r>
              <a:rPr lang="en-US" dirty="0" smtClean="0"/>
              <a:t>2016</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pPr>
              <a:defRPr/>
            </a:pPr>
            <a:fld id="{39F5A813-D647-42E0-B614-A3684338E6D9}" type="slidenum">
              <a:rPr lang="en-US"/>
              <a:pPr>
                <a:defRPr/>
              </a:pPr>
              <a:t>39</a:t>
            </a:fld>
            <a:endParaRPr lang="en-US"/>
          </a:p>
        </p:txBody>
      </p:sp>
    </p:spTree>
    <p:extLst>
      <p:ext uri="{BB962C8B-B14F-4D97-AF65-F5344CB8AC3E}">
        <p14:creationId xmlns:p14="http://schemas.microsoft.com/office/powerpoint/2010/main" xmlns="" val="4530311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s-ES" sz="4300" b="1" dirty="0" smtClean="0"/>
              <a:t>A </a:t>
            </a:r>
            <a:r>
              <a:rPr lang="es-ES" sz="4300" b="1" dirty="0" err="1" smtClean="0"/>
              <a:t>Better</a:t>
            </a:r>
            <a:r>
              <a:rPr lang="es-ES" sz="4300" b="1" dirty="0" smtClean="0"/>
              <a:t> </a:t>
            </a:r>
            <a:r>
              <a:rPr lang="es-ES" sz="4300" b="1" dirty="0" err="1" smtClean="0"/>
              <a:t>Way</a:t>
            </a:r>
            <a:r>
              <a:rPr lang="es-ES" sz="4300" b="1" dirty="0" smtClean="0"/>
              <a:t> </a:t>
            </a:r>
            <a:r>
              <a:rPr lang="es-ES" sz="4300" b="1" dirty="0" err="1" smtClean="0"/>
              <a:t>to</a:t>
            </a:r>
            <a:r>
              <a:rPr lang="es-ES" sz="4300" b="1" dirty="0" smtClean="0"/>
              <a:t> </a:t>
            </a:r>
            <a:r>
              <a:rPr lang="es-ES" sz="4300" b="1" dirty="0" err="1" smtClean="0"/>
              <a:t>Finance</a:t>
            </a:r>
            <a:r>
              <a:rPr lang="es-ES" sz="4300" b="1" dirty="0" smtClean="0"/>
              <a:t> </a:t>
            </a:r>
            <a:r>
              <a:rPr lang="es-ES" sz="4300" b="1" dirty="0" err="1" smtClean="0"/>
              <a:t>your</a:t>
            </a:r>
            <a:r>
              <a:rPr lang="es-ES" sz="4300" b="1" dirty="0" smtClean="0"/>
              <a:t> Cars</a:t>
            </a:r>
            <a:endParaRPr lang="en-US" sz="4300" b="1" dirty="0"/>
          </a:p>
        </p:txBody>
      </p:sp>
      <p:sp>
        <p:nvSpPr>
          <p:cNvPr id="3" name="Content Placeholder 2"/>
          <p:cNvSpPr>
            <a:spLocks noGrp="1"/>
          </p:cNvSpPr>
          <p:nvPr>
            <p:ph idx="1"/>
          </p:nvPr>
        </p:nvSpPr>
        <p:spPr>
          <a:xfrm>
            <a:off x="609600" y="1447800"/>
            <a:ext cx="8229600" cy="5410200"/>
          </a:xfrm>
        </p:spPr>
        <p:txBody>
          <a:bodyPr>
            <a:normAutofit/>
          </a:bodyPr>
          <a:lstStyle/>
          <a:p>
            <a:r>
              <a:rPr lang="en-US" dirty="0" smtClean="0"/>
              <a:t>Most people say they do not have money to save. </a:t>
            </a:r>
            <a:endParaRPr lang="en-US" dirty="0" smtClean="0"/>
          </a:p>
          <a:p>
            <a:r>
              <a:rPr lang="en-US" dirty="0" smtClean="0"/>
              <a:t>However</a:t>
            </a:r>
            <a:r>
              <a:rPr lang="en-US" dirty="0" smtClean="0"/>
              <a:t>, almost everyone brings a new car</a:t>
            </a:r>
            <a:r>
              <a:rPr lang="en-US" dirty="0" smtClean="0"/>
              <a:t>.</a:t>
            </a:r>
          </a:p>
          <a:p>
            <a:r>
              <a:rPr lang="en-US" dirty="0" smtClean="0"/>
              <a:t>The </a:t>
            </a:r>
            <a:r>
              <a:rPr lang="en-US" dirty="0" smtClean="0"/>
              <a:t>car costs them $ 250- $ 1,000 / month. </a:t>
            </a:r>
            <a:endParaRPr lang="en-US" dirty="0" smtClean="0"/>
          </a:p>
          <a:p>
            <a:r>
              <a:rPr lang="en-US" dirty="0" smtClean="0"/>
              <a:t>If </a:t>
            </a:r>
            <a:r>
              <a:rPr lang="en-US" dirty="0" smtClean="0"/>
              <a:t>they decided to finance the purchase of their car with their own TPB insurance they would have more money and protection. </a:t>
            </a:r>
            <a:endParaRPr lang="en-US" dirty="0" smtClean="0"/>
          </a:p>
          <a:p>
            <a:r>
              <a:rPr lang="en-US" dirty="0" smtClean="0"/>
              <a:t>You </a:t>
            </a:r>
            <a:r>
              <a:rPr lang="en-US" dirty="0" smtClean="0"/>
              <a:t>can start immediately.</a:t>
            </a:r>
            <a:endParaRPr lang="en-US" dirty="0"/>
          </a:p>
        </p:txBody>
      </p:sp>
    </p:spTree>
    <p:extLst>
      <p:ext uri="{BB962C8B-B14F-4D97-AF65-F5344CB8AC3E}">
        <p14:creationId xmlns:p14="http://schemas.microsoft.com/office/powerpoint/2010/main" xmlns="" val="3998742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Benefit of Teaching BYOB </a:t>
            </a:r>
            <a:br>
              <a:rPr lang="en-US" b="1" dirty="0" smtClean="0"/>
            </a:br>
            <a:r>
              <a:rPr lang="en-US" b="1" dirty="0" smtClean="0"/>
              <a:t>to Your Family</a:t>
            </a:r>
            <a:endParaRPr lang="en-US" b="1"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pPr lvl="0"/>
            <a:r>
              <a:rPr lang="en-US" sz="2400" i="1" dirty="0">
                <a:solidFill>
                  <a:srgbClr val="7030A0"/>
                </a:solidFill>
              </a:rPr>
              <a:t>It covers multiple generations – promotes long range planning.</a:t>
            </a:r>
            <a:endParaRPr lang="en-US" sz="2400" dirty="0">
              <a:solidFill>
                <a:srgbClr val="7030A0"/>
              </a:solidFill>
            </a:endParaRPr>
          </a:p>
          <a:p>
            <a:pPr lvl="0"/>
            <a:r>
              <a:rPr lang="en-US" sz="2400" i="1" dirty="0">
                <a:solidFill>
                  <a:srgbClr val="7030A0"/>
                </a:solidFill>
              </a:rPr>
              <a:t>Underwriting problems are minimized.</a:t>
            </a:r>
            <a:endParaRPr lang="en-US" sz="2400" dirty="0">
              <a:solidFill>
                <a:srgbClr val="7030A0"/>
              </a:solidFill>
            </a:endParaRPr>
          </a:p>
          <a:p>
            <a:pPr lvl="0"/>
            <a:r>
              <a:rPr lang="en-US" sz="2400" i="1" dirty="0">
                <a:solidFill>
                  <a:srgbClr val="7030A0"/>
                </a:solidFill>
              </a:rPr>
              <a:t>Tax-free build-up of cash values over a long period of time.</a:t>
            </a:r>
            <a:endParaRPr lang="en-US" sz="2400" dirty="0">
              <a:solidFill>
                <a:srgbClr val="7030A0"/>
              </a:solidFill>
            </a:endParaRPr>
          </a:p>
          <a:p>
            <a:pPr lvl="0"/>
            <a:r>
              <a:rPr lang="en-US" sz="2400" i="1" dirty="0">
                <a:solidFill>
                  <a:srgbClr val="7030A0"/>
                </a:solidFill>
              </a:rPr>
              <a:t>Outlay is very small compared with the ultimate yield.</a:t>
            </a:r>
            <a:endParaRPr lang="en-US" sz="2400" dirty="0">
              <a:solidFill>
                <a:srgbClr val="7030A0"/>
              </a:solidFill>
            </a:endParaRPr>
          </a:p>
          <a:p>
            <a:pPr lvl="0"/>
            <a:r>
              <a:rPr lang="en-US" sz="2400" i="1" dirty="0">
                <a:solidFill>
                  <a:srgbClr val="7030A0"/>
                </a:solidFill>
              </a:rPr>
              <a:t>Generation paying the premiums can most easily afford them.</a:t>
            </a:r>
            <a:endParaRPr lang="en-US" sz="2400" dirty="0">
              <a:solidFill>
                <a:srgbClr val="7030A0"/>
              </a:solidFill>
            </a:endParaRPr>
          </a:p>
          <a:p>
            <a:pPr lvl="0"/>
            <a:r>
              <a:rPr lang="en-US" sz="2400" i="1" dirty="0">
                <a:solidFill>
                  <a:srgbClr val="7030A0"/>
                </a:solidFill>
              </a:rPr>
              <a:t>When death benefit occurs, the system becomes self-sustaining.</a:t>
            </a:r>
            <a:endParaRPr lang="en-US" sz="2400" dirty="0">
              <a:solidFill>
                <a:srgbClr val="7030A0"/>
              </a:solidFill>
            </a:endParaRPr>
          </a:p>
          <a:p>
            <a:pPr lvl="0"/>
            <a:r>
              <a:rPr lang="en-US" sz="2400" i="1" dirty="0">
                <a:solidFill>
                  <a:srgbClr val="7030A0"/>
                </a:solidFill>
              </a:rPr>
              <a:t>Precludes any need for Social Security.</a:t>
            </a:r>
            <a:endParaRPr lang="en-US" sz="2400" dirty="0">
              <a:solidFill>
                <a:srgbClr val="7030A0"/>
              </a:solidFill>
            </a:endParaRPr>
          </a:p>
          <a:p>
            <a:pPr lvl="0"/>
            <a:r>
              <a:rPr lang="en-US" sz="2400" i="1" dirty="0">
                <a:solidFill>
                  <a:srgbClr val="7030A0"/>
                </a:solidFill>
              </a:rPr>
              <a:t>Passive income is assured.</a:t>
            </a:r>
            <a:endParaRPr lang="en-US" sz="2400" dirty="0">
              <a:solidFill>
                <a:srgbClr val="7030A0"/>
              </a:solidFill>
            </a:endParaRPr>
          </a:p>
          <a:p>
            <a:pPr lvl="0"/>
            <a:r>
              <a:rPr lang="en-US" sz="2400" i="1" dirty="0">
                <a:solidFill>
                  <a:srgbClr val="7030A0"/>
                </a:solidFill>
              </a:rPr>
              <a:t>Estate planning is greatly simplified.</a:t>
            </a:r>
            <a:endParaRPr lang="en-US" sz="2400" dirty="0">
              <a:solidFill>
                <a:srgbClr val="7030A0"/>
              </a:solidFill>
            </a:endParaRPr>
          </a:p>
          <a:p>
            <a:pPr lvl="0"/>
            <a:r>
              <a:rPr lang="en-US" sz="2400" i="1" dirty="0">
                <a:solidFill>
                  <a:srgbClr val="7030A0"/>
                </a:solidFill>
              </a:rPr>
              <a:t>Wealth “mentality” is transferred to succeeding generations over a long period of time to produce consistent understanding.  They are learning a process – not buying a product.</a:t>
            </a:r>
            <a:endParaRPr lang="en-US" sz="2400" dirty="0">
              <a:solidFill>
                <a:srgbClr val="7030A0"/>
              </a:solidFill>
            </a:endParaRPr>
          </a:p>
          <a:p>
            <a:pPr lvl="0"/>
            <a:r>
              <a:rPr lang="en-US" sz="2400" i="1" dirty="0">
                <a:solidFill>
                  <a:srgbClr val="7030A0"/>
                </a:solidFill>
              </a:rPr>
              <a:t>Promotes the understanding of what stewardship is all about.</a:t>
            </a:r>
            <a:endParaRPr lang="en-US" sz="2400" dirty="0">
              <a:solidFill>
                <a:srgbClr val="7030A0"/>
              </a:solidFill>
            </a:endParaRPr>
          </a:p>
          <a:p>
            <a:pPr lvl="0"/>
            <a:r>
              <a:rPr lang="en-US" sz="2400" i="1" dirty="0">
                <a:solidFill>
                  <a:srgbClr val="7030A0"/>
                </a:solidFill>
              </a:rPr>
              <a:t>Money won’t buy happiness – but poor stewardship of money will steal happiness.</a:t>
            </a:r>
            <a:endParaRPr lang="en-US" sz="2400" dirty="0">
              <a:solidFill>
                <a:srgbClr val="7030A0"/>
              </a:solidFill>
            </a:endParaRPr>
          </a:p>
          <a:p>
            <a:pPr marL="0" indent="0" algn="r">
              <a:buNone/>
            </a:pPr>
            <a:r>
              <a:rPr lang="en-US" sz="2400" i="1" dirty="0">
                <a:solidFill>
                  <a:srgbClr val="7030A0"/>
                </a:solidFill>
              </a:rPr>
              <a:t>– Becoming Your Own Banker – R. Nelson Nash</a:t>
            </a:r>
            <a:endParaRPr lang="en-US" sz="2400" dirty="0">
              <a:solidFill>
                <a:srgbClr val="7030A0"/>
              </a:solidFill>
            </a:endParaRPr>
          </a:p>
          <a:p>
            <a:pPr>
              <a:buNone/>
            </a:pPr>
            <a:endParaRPr lang="en-US" sz="24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Review of Why Intergenerational Family Banking Makes Sense</a:t>
            </a:r>
            <a:endParaRPr lang="en-US" b="1" dirty="0"/>
          </a:p>
        </p:txBody>
      </p:sp>
      <p:sp>
        <p:nvSpPr>
          <p:cNvPr id="3" name="Content Placeholder 2"/>
          <p:cNvSpPr>
            <a:spLocks noGrp="1"/>
          </p:cNvSpPr>
          <p:nvPr>
            <p:ph idx="1"/>
          </p:nvPr>
        </p:nvSpPr>
        <p:spPr>
          <a:xfrm>
            <a:off x="152400" y="1600200"/>
            <a:ext cx="8839200" cy="5257800"/>
          </a:xfrm>
        </p:spPr>
        <p:txBody>
          <a:bodyPr>
            <a:noAutofit/>
          </a:bodyPr>
          <a:lstStyle/>
          <a:p>
            <a:pPr lvl="0"/>
            <a:r>
              <a:rPr lang="en-US" sz="1800" i="1" dirty="0">
                <a:solidFill>
                  <a:srgbClr val="00B050"/>
                </a:solidFill>
              </a:rPr>
              <a:t>We establish a participating whole life insurance policy on a child not because he or she needs insurance to protect any dependents, but because this is an excellent wealth-building strategy. We are looking at whole life insurance as a financial tool.</a:t>
            </a:r>
            <a:endParaRPr lang="en-US" sz="1800" dirty="0">
              <a:solidFill>
                <a:srgbClr val="00B050"/>
              </a:solidFill>
            </a:endParaRPr>
          </a:p>
          <a:p>
            <a:pPr lvl="0"/>
            <a:r>
              <a:rPr lang="en-US" sz="1800" i="1" dirty="0">
                <a:solidFill>
                  <a:srgbClr val="00B050"/>
                </a:solidFill>
              </a:rPr>
              <a:t>By starting a policy on a child who is 5, we capture the power of compounding over a time span of 60 years. During this time, our money inside the whole life policy experiences no capital loss, no drainage from fees, and it grows through the power of compound growth. </a:t>
            </a:r>
            <a:endParaRPr lang="en-US" sz="1800" i="1" dirty="0" smtClean="0">
              <a:solidFill>
                <a:srgbClr val="00B050"/>
              </a:solidFill>
            </a:endParaRPr>
          </a:p>
          <a:p>
            <a:pPr lvl="0"/>
            <a:r>
              <a:rPr lang="en-US" sz="1800" i="1" dirty="0" smtClean="0">
                <a:solidFill>
                  <a:srgbClr val="00B050"/>
                </a:solidFill>
              </a:rPr>
              <a:t>As </a:t>
            </a:r>
            <a:r>
              <a:rPr lang="en-US" sz="1800" i="1" dirty="0">
                <a:solidFill>
                  <a:srgbClr val="00B050"/>
                </a:solidFill>
              </a:rPr>
              <a:t>with any participating whole life policy, all the living benefits are available including use of the policy’s cash value to fund life events. A whole life policy on a child allows you to capture time and make it work for you.</a:t>
            </a:r>
            <a:endParaRPr lang="en-US" sz="1800" dirty="0">
              <a:solidFill>
                <a:srgbClr val="00B050"/>
              </a:solidFill>
            </a:endParaRPr>
          </a:p>
          <a:p>
            <a:pPr lvl="0"/>
            <a:r>
              <a:rPr lang="en-US" sz="1800" i="1" dirty="0" smtClean="0">
                <a:solidFill>
                  <a:srgbClr val="00B050"/>
                </a:solidFill>
              </a:rPr>
              <a:t>You </a:t>
            </a:r>
            <a:r>
              <a:rPr lang="en-US" sz="1800" i="1" dirty="0">
                <a:solidFill>
                  <a:srgbClr val="00B050"/>
                </a:solidFill>
              </a:rPr>
              <a:t>set up a participating whole life policy on a child to develop a multi-generational financial strategy. Parent and children then work together to fund and use the living benefits and the death benefit of participating whole life insurance to create a financial legacy that can span family generations. As the child’s policy grows, the child’s parents may opt to take a loan against the cash value in their child’s policy to fund or supplement their retirement. When one of the parents passes away, the outstanding loan (with interest) in the child’s policy can be repaid by the death benefit from the parent’s policy. Death benefits are income tax–free</a:t>
            </a:r>
            <a:r>
              <a:rPr lang="en-US" sz="1800" i="1" dirty="0" smtClean="0">
                <a:solidFill>
                  <a:srgbClr val="00B050"/>
                </a:solidFill>
              </a:rPr>
              <a:t>.</a:t>
            </a:r>
            <a:endParaRPr lang="en-US" sz="1800" dirty="0">
              <a:solidFill>
                <a:srgbClr val="00B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s-ES" sz="4300" b="1" dirty="0" err="1" smtClean="0"/>
              <a:t>You</a:t>
            </a:r>
            <a:r>
              <a:rPr lang="es-ES" sz="4300" b="1" dirty="0" smtClean="0"/>
              <a:t> </a:t>
            </a:r>
            <a:r>
              <a:rPr lang="es-ES" sz="4300" b="1" dirty="0" err="1" smtClean="0"/>
              <a:t>need</a:t>
            </a:r>
            <a:r>
              <a:rPr lang="es-ES" sz="4300" b="1" dirty="0" smtClean="0"/>
              <a:t> 5 </a:t>
            </a:r>
            <a:r>
              <a:rPr lang="es-ES" sz="4300" b="1" dirty="0" err="1" smtClean="0"/>
              <a:t>Steps</a:t>
            </a:r>
            <a:endParaRPr lang="en-US" sz="4300" b="1" dirty="0"/>
          </a:p>
        </p:txBody>
      </p:sp>
      <p:sp>
        <p:nvSpPr>
          <p:cNvPr id="3" name="Content Placeholder 2"/>
          <p:cNvSpPr>
            <a:spLocks noGrp="1"/>
          </p:cNvSpPr>
          <p:nvPr>
            <p:ph idx="1"/>
          </p:nvPr>
        </p:nvSpPr>
        <p:spPr>
          <a:xfrm>
            <a:off x="609600" y="1219200"/>
            <a:ext cx="8229600" cy="5410200"/>
          </a:xfrm>
        </p:spPr>
        <p:txBody>
          <a:bodyPr>
            <a:normAutofit/>
          </a:bodyPr>
          <a:lstStyle/>
          <a:p>
            <a:r>
              <a:rPr lang="en-US" dirty="0" smtClean="0"/>
              <a:t>1.) When you start your insurance, put a saving that is equivalent to 3-4 months of the payment of your car to the Paid Up Addition (PUA). </a:t>
            </a:r>
            <a:endParaRPr lang="en-US" dirty="0" smtClean="0"/>
          </a:p>
          <a:p>
            <a:r>
              <a:rPr lang="en-US" dirty="0" smtClean="0"/>
              <a:t>2</a:t>
            </a:r>
            <a:r>
              <a:rPr lang="en-US" dirty="0" smtClean="0"/>
              <a:t>.) When you receive your payment you deposit in your bank. </a:t>
            </a:r>
            <a:endParaRPr lang="en-US" dirty="0" smtClean="0"/>
          </a:p>
          <a:p>
            <a:r>
              <a:rPr lang="en-US" dirty="0" smtClean="0"/>
              <a:t>3</a:t>
            </a:r>
            <a:r>
              <a:rPr lang="en-US" dirty="0" smtClean="0"/>
              <a:t>.) You send the payment of your car to the PUA of the Insurance. </a:t>
            </a:r>
            <a:endParaRPr lang="en-US" dirty="0" smtClean="0"/>
          </a:p>
          <a:p>
            <a:r>
              <a:rPr lang="en-US" dirty="0" smtClean="0"/>
              <a:t>4</a:t>
            </a:r>
            <a:r>
              <a:rPr lang="en-US" dirty="0" smtClean="0"/>
              <a:t>.) You ask for an insurance loan. </a:t>
            </a:r>
            <a:endParaRPr lang="en-US" dirty="0" smtClean="0"/>
          </a:p>
          <a:p>
            <a:r>
              <a:rPr lang="en-US" dirty="0" smtClean="0"/>
              <a:t>5</a:t>
            </a:r>
            <a:r>
              <a:rPr lang="en-US" dirty="0" smtClean="0"/>
              <a:t>.) You pay for your car</a:t>
            </a:r>
            <a:endParaRPr lang="en-US" dirty="0"/>
          </a:p>
        </p:txBody>
      </p:sp>
    </p:spTree>
    <p:extLst>
      <p:ext uri="{BB962C8B-B14F-4D97-AF65-F5344CB8AC3E}">
        <p14:creationId xmlns:p14="http://schemas.microsoft.com/office/powerpoint/2010/main" xmlns="" val="427997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s-ES" sz="4300" b="1" dirty="0" err="1" smtClean="0"/>
              <a:t>Benefits</a:t>
            </a:r>
            <a:r>
              <a:rPr lang="es-ES" sz="4300" b="1" dirty="0" smtClean="0"/>
              <a:t> of </a:t>
            </a:r>
            <a:r>
              <a:rPr lang="es-ES" sz="4300" b="1" dirty="0" err="1" smtClean="0"/>
              <a:t>this</a:t>
            </a:r>
            <a:r>
              <a:rPr lang="es-ES" sz="4300" b="1" dirty="0" smtClean="0"/>
              <a:t> </a:t>
            </a:r>
            <a:r>
              <a:rPr lang="es-ES" sz="4300" b="1" dirty="0" err="1" smtClean="0"/>
              <a:t>Strategy</a:t>
            </a:r>
            <a:endParaRPr lang="en-US" sz="4300" b="1" dirty="0"/>
          </a:p>
        </p:txBody>
      </p:sp>
      <p:sp>
        <p:nvSpPr>
          <p:cNvPr id="3" name="Content Placeholder 2"/>
          <p:cNvSpPr>
            <a:spLocks noGrp="1"/>
          </p:cNvSpPr>
          <p:nvPr>
            <p:ph idx="1"/>
          </p:nvPr>
        </p:nvSpPr>
        <p:spPr>
          <a:xfrm>
            <a:off x="609600" y="1447800"/>
            <a:ext cx="8229600" cy="5410200"/>
          </a:xfrm>
        </p:spPr>
        <p:txBody>
          <a:bodyPr>
            <a:normAutofit/>
          </a:bodyPr>
          <a:lstStyle/>
          <a:p>
            <a:r>
              <a:rPr lang="en-US" dirty="0" smtClean="0"/>
              <a:t>1.) </a:t>
            </a:r>
            <a:r>
              <a:rPr lang="en-US" dirty="0" smtClean="0"/>
              <a:t>The death benefit will go up. </a:t>
            </a:r>
            <a:endParaRPr lang="en-US" dirty="0" smtClean="0"/>
          </a:p>
          <a:p>
            <a:r>
              <a:rPr lang="en-US" dirty="0" smtClean="0"/>
              <a:t>2</a:t>
            </a:r>
            <a:r>
              <a:rPr lang="en-US" dirty="0" smtClean="0"/>
              <a:t>.) The amount you contribute to the PUA will be maximized. </a:t>
            </a:r>
            <a:endParaRPr lang="en-US" dirty="0" smtClean="0"/>
          </a:p>
          <a:p>
            <a:r>
              <a:rPr lang="en-US" dirty="0" smtClean="0"/>
              <a:t>3</a:t>
            </a:r>
            <a:r>
              <a:rPr lang="en-US" dirty="0" smtClean="0"/>
              <a:t>.) When you finish paying your car you will no longer need a bank. </a:t>
            </a:r>
            <a:endParaRPr lang="en-US" dirty="0" smtClean="0"/>
          </a:p>
          <a:p>
            <a:r>
              <a:rPr lang="en-US" dirty="0" smtClean="0"/>
              <a:t>4</a:t>
            </a:r>
            <a:r>
              <a:rPr lang="en-US" dirty="0" smtClean="0"/>
              <a:t>.) When you return the loan you will have the money again for the next one. </a:t>
            </a:r>
            <a:endParaRPr lang="en-US" dirty="0" smtClean="0"/>
          </a:p>
          <a:p>
            <a:r>
              <a:rPr lang="en-US" dirty="0" smtClean="0"/>
              <a:t>5</a:t>
            </a:r>
            <a:r>
              <a:rPr lang="en-US" dirty="0" smtClean="0"/>
              <a:t>.) Little by little you will become your own Bank!</a:t>
            </a:r>
            <a:endParaRPr lang="en-US" dirty="0"/>
          </a:p>
        </p:txBody>
      </p:sp>
    </p:spTree>
    <p:extLst>
      <p:ext uri="{BB962C8B-B14F-4D97-AF65-F5344CB8AC3E}">
        <p14:creationId xmlns:p14="http://schemas.microsoft.com/office/powerpoint/2010/main" xmlns="" val="141658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 I Get The Money?</a:t>
            </a:r>
            <a:endParaRPr lang="en-US" b="1" dirty="0"/>
          </a:p>
        </p:txBody>
      </p:sp>
      <p:sp>
        <p:nvSpPr>
          <p:cNvPr id="6" name="Content Placeholder 5"/>
          <p:cNvSpPr>
            <a:spLocks noGrp="1"/>
          </p:cNvSpPr>
          <p:nvPr>
            <p:ph sz="quarter" idx="4"/>
          </p:nvPr>
        </p:nvSpPr>
        <p:spPr>
          <a:xfrm>
            <a:off x="152400" y="1447800"/>
            <a:ext cx="8839201" cy="4683125"/>
          </a:xfrm>
        </p:spPr>
        <p:txBody>
          <a:bodyPr>
            <a:noAutofit/>
          </a:bodyPr>
          <a:lstStyle/>
          <a:p>
            <a:r>
              <a:rPr lang="en-US" sz="2800" dirty="0" smtClean="0"/>
              <a:t>Many people are quickly convinced that the "Your Own Bank" Insurance is much better, but they ask themselves, "How do I get the money for the </a:t>
            </a:r>
            <a:r>
              <a:rPr lang="en-US" sz="2800" dirty="0" smtClean="0"/>
              <a:t>PUA?" </a:t>
            </a:r>
            <a:r>
              <a:rPr lang="en-US" sz="2800" dirty="0" smtClean="0"/>
              <a:t>The reality is that a lot of money passes through your hands every year. </a:t>
            </a:r>
            <a:endParaRPr lang="en-US" sz="2800" dirty="0" smtClean="0"/>
          </a:p>
          <a:p>
            <a:r>
              <a:rPr lang="en-US" sz="2800" dirty="0" smtClean="0"/>
              <a:t>The </a:t>
            </a:r>
            <a:r>
              <a:rPr lang="en-US" sz="2800" dirty="0" smtClean="0"/>
              <a:t>problem is that you distribute it in many places. </a:t>
            </a:r>
            <a:endParaRPr lang="en-US" sz="2800" dirty="0" smtClean="0"/>
          </a:p>
          <a:p>
            <a:r>
              <a:rPr lang="en-US" sz="2800" dirty="0" smtClean="0"/>
              <a:t>The </a:t>
            </a:r>
            <a:r>
              <a:rPr lang="en-US" sz="2800" dirty="0" smtClean="0"/>
              <a:t>secret is to stop distributing the money and start concentrating on "Your Own Bank." </a:t>
            </a:r>
            <a:endParaRPr lang="en-US" sz="2800" dirty="0" smtClean="0"/>
          </a:p>
          <a:p>
            <a:r>
              <a:rPr lang="en-US" sz="2800" dirty="0" smtClean="0"/>
              <a:t>The </a:t>
            </a:r>
            <a:r>
              <a:rPr lang="en-US" sz="2800" dirty="0" smtClean="0"/>
              <a:t>idea is to simplify your life and replace the use of multiple Assets with a Main one</a:t>
            </a:r>
            <a:endParaRPr lang="en-US" sz="2800" dirty="0"/>
          </a:p>
        </p:txBody>
      </p:sp>
    </p:spTree>
    <p:extLst>
      <p:ext uri="{BB962C8B-B14F-4D97-AF65-F5344CB8AC3E}">
        <p14:creationId xmlns:p14="http://schemas.microsoft.com/office/powerpoint/2010/main" xmlns="" val="394971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A Better Way to Fund a College Education</a:t>
            </a:r>
            <a:endParaRPr lang="en-US" b="1" dirty="0"/>
          </a:p>
        </p:txBody>
      </p:sp>
      <p:sp>
        <p:nvSpPr>
          <p:cNvPr id="3" name="Content Placeholder 2"/>
          <p:cNvSpPr>
            <a:spLocks noGrp="1"/>
          </p:cNvSpPr>
          <p:nvPr>
            <p:ph idx="1"/>
          </p:nvPr>
        </p:nvSpPr>
        <p:spPr>
          <a:xfrm>
            <a:off x="609600" y="1447800"/>
            <a:ext cx="8229600" cy="5410200"/>
          </a:xfrm>
        </p:spPr>
        <p:txBody>
          <a:bodyPr>
            <a:normAutofit fontScale="70000" lnSpcReduction="20000"/>
          </a:bodyPr>
          <a:lstStyle/>
          <a:p>
            <a:r>
              <a:rPr lang="en-US" dirty="0"/>
              <a:t>Many parents lovingly try to take care of their children, past the age of 18. Often times they will try to pay for their children’s college education to “help” the child avoid taking on student loans. </a:t>
            </a:r>
            <a:endParaRPr lang="en-US" dirty="0" smtClean="0"/>
          </a:p>
          <a:p>
            <a:r>
              <a:rPr lang="en-US" dirty="0" smtClean="0"/>
              <a:t>Although </a:t>
            </a:r>
            <a:r>
              <a:rPr lang="en-US" dirty="0"/>
              <a:t>we are not categorically against that, we believe it may be better for the parent to consider an alternative. Rather than paying for their child’s college education outright, why not “loan” the child the money from the life insurance policy, and have the child pay it back after he or she graduates once they get a job? </a:t>
            </a:r>
            <a:endParaRPr lang="en-US" dirty="0" smtClean="0"/>
          </a:p>
          <a:p>
            <a:r>
              <a:rPr lang="en-US" dirty="0" smtClean="0"/>
              <a:t>This </a:t>
            </a:r>
            <a:r>
              <a:rPr lang="en-US" dirty="0"/>
              <a:t>would benefit the child by not having to get into student loans with an external creditor, and would help the parent by restoring the money lent out so it is there for the time they retire. </a:t>
            </a:r>
            <a:endParaRPr lang="en-US" dirty="0" smtClean="0"/>
          </a:p>
          <a:p>
            <a:r>
              <a:rPr lang="en-US" dirty="0" smtClean="0"/>
              <a:t>This </a:t>
            </a:r>
            <a:r>
              <a:rPr lang="en-US" dirty="0"/>
              <a:t>way they are not depleting their own asset pool and losing out on the returns that money would have earned.  </a:t>
            </a:r>
            <a:endParaRPr lang="en-US" dirty="0" smtClean="0"/>
          </a:p>
          <a:p>
            <a:r>
              <a:rPr lang="en-US" dirty="0" smtClean="0"/>
              <a:t>It </a:t>
            </a:r>
            <a:r>
              <a:rPr lang="en-US" dirty="0"/>
              <a:t>also teaches the young person that an education is not “free”.  </a:t>
            </a:r>
            <a:endParaRPr lang="en-US" dirty="0" smtClean="0"/>
          </a:p>
          <a:p>
            <a:r>
              <a:rPr lang="en-US" dirty="0" smtClean="0"/>
              <a:t>Once </a:t>
            </a:r>
            <a:r>
              <a:rPr lang="en-US" dirty="0"/>
              <a:t>a student is responsible to pay for their own education, suddenly they pay more attention and get more benefit out of the education versus if someone else pays for it.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16"/>
            <a:ext cx="8229600" cy="1143000"/>
          </a:xfrm>
        </p:spPr>
        <p:txBody>
          <a:bodyPr>
            <a:normAutofit fontScale="90000"/>
          </a:bodyPr>
          <a:lstStyle/>
          <a:p>
            <a:r>
              <a:rPr lang="en-US" b="1" dirty="0" smtClean="0"/>
              <a:t>Example 1a. of how to Properly Use a </a:t>
            </a:r>
            <a:r>
              <a:rPr lang="en-US" b="1" dirty="0"/>
              <a:t>BECOME YOUR OWN BANK </a:t>
            </a:r>
            <a:r>
              <a:rPr lang="en-US" b="1" dirty="0" smtClean="0"/>
              <a:t>Policy</a:t>
            </a:r>
            <a:endParaRPr lang="en-US" b="1" dirty="0"/>
          </a:p>
        </p:txBody>
      </p:sp>
      <p:sp>
        <p:nvSpPr>
          <p:cNvPr id="3" name="Content Placeholder 2"/>
          <p:cNvSpPr>
            <a:spLocks noGrp="1"/>
          </p:cNvSpPr>
          <p:nvPr>
            <p:ph idx="1"/>
          </p:nvPr>
        </p:nvSpPr>
        <p:spPr>
          <a:xfrm>
            <a:off x="-18143" y="2514600"/>
            <a:ext cx="2151743" cy="4343400"/>
          </a:xfrm>
        </p:spPr>
        <p:txBody>
          <a:bodyPr>
            <a:normAutofit lnSpcReduction="10000"/>
          </a:bodyPr>
          <a:lstStyle/>
          <a:p>
            <a:pPr lvl="0"/>
            <a:r>
              <a:rPr lang="en-US" sz="2000" dirty="0" smtClean="0">
                <a:solidFill>
                  <a:srgbClr val="00B050"/>
                </a:solidFill>
              </a:rPr>
              <a:t>Mom pays $35,000 Annual Premiums</a:t>
            </a:r>
          </a:p>
          <a:p>
            <a:pPr lvl="0"/>
            <a:r>
              <a:rPr lang="en-US" sz="2000" dirty="0" smtClean="0">
                <a:solidFill>
                  <a:srgbClr val="00B050"/>
                </a:solidFill>
              </a:rPr>
              <a:t>$15,000 Policy Loan used to pay for college tuition</a:t>
            </a:r>
          </a:p>
          <a:p>
            <a:pPr lvl="0"/>
            <a:r>
              <a:rPr lang="en-US" sz="2000" dirty="0" smtClean="0">
                <a:solidFill>
                  <a:srgbClr val="00B050"/>
                </a:solidFill>
              </a:rPr>
              <a:t>Daughter pays back loan once she gets a job.</a:t>
            </a:r>
          </a:p>
          <a:p>
            <a:pPr lvl="0"/>
            <a:r>
              <a:rPr lang="en-US" sz="2000" dirty="0" smtClean="0">
                <a:solidFill>
                  <a:srgbClr val="00B050"/>
                </a:solidFill>
              </a:rPr>
              <a:t>Excess Premiums paid in drop over time</a:t>
            </a:r>
            <a:endParaRPr lang="en-US" sz="2000" dirty="0">
              <a:solidFill>
                <a:srgbClr val="00B050"/>
              </a:solidFill>
            </a:endParaRPr>
          </a:p>
        </p:txBody>
      </p:sp>
      <p:pic>
        <p:nvPicPr>
          <p:cNvPr id="4" name="Picture 3"/>
          <p:cNvPicPr>
            <a:picLocks noChangeAspect="1"/>
          </p:cNvPicPr>
          <p:nvPr/>
        </p:nvPicPr>
        <p:blipFill>
          <a:blip r:embed="rId2" cstate="print"/>
          <a:stretch>
            <a:fillRect/>
          </a:stretch>
        </p:blipFill>
        <p:spPr>
          <a:xfrm>
            <a:off x="2057400" y="1524000"/>
            <a:ext cx="7050314" cy="5033032"/>
          </a:xfrm>
          <a:prstGeom prst="rect">
            <a:avLst/>
          </a:prstGeom>
        </p:spPr>
      </p:pic>
    </p:spTree>
    <p:extLst>
      <p:ext uri="{BB962C8B-B14F-4D97-AF65-F5344CB8AC3E}">
        <p14:creationId xmlns:p14="http://schemas.microsoft.com/office/powerpoint/2010/main" xmlns="" val="3254731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4476</TotalTime>
  <Words>5263</Words>
  <Application>Microsoft Office PowerPoint</Application>
  <PresentationFormat>On-screen Show (4:3)</PresentationFormat>
  <Paragraphs>239</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FINANCIAL SECURITY SEMINAR “Become Your Own Bank”</vt:lpstr>
      <vt:lpstr>FINANCIAL SECURITY SEMINAR</vt:lpstr>
      <vt:lpstr>LESSON 8: BECOME YOUR OWN BANK NOW! –  IMPLEMENTING IT IN REAL LIFE</vt:lpstr>
      <vt:lpstr>A Better Way to Finance your Cars</vt:lpstr>
      <vt:lpstr>You need 5 Steps</vt:lpstr>
      <vt:lpstr>Benefits of this Strategy</vt:lpstr>
      <vt:lpstr>How Do I Get The Money?</vt:lpstr>
      <vt:lpstr>A Better Way to Fund a College Education</vt:lpstr>
      <vt:lpstr>Example 1a. of how to Properly Use a BECOME YOUR OWN BANK Policy</vt:lpstr>
      <vt:lpstr>Example 1b. of how to Properly Use a BECOME YOUR OWN BANK Policy</vt:lpstr>
      <vt:lpstr>A Better Way to Retire</vt:lpstr>
      <vt:lpstr>Example 2 of how to Properly Use a BECOME YOUR OWN BANK Policy</vt:lpstr>
      <vt:lpstr>Using BECOME YOUR OWN BANK  for Retirement</vt:lpstr>
      <vt:lpstr>Example 3: How to Use a BYOB Policy to Invest in Oportunities</vt:lpstr>
      <vt:lpstr>How Wise is Conventional Wisdom?</vt:lpstr>
      <vt:lpstr>What is Better?  Getting Out of Debt or Investing?</vt:lpstr>
      <vt:lpstr>What is Better?  Becoming Your Own Bank or Investing?</vt:lpstr>
      <vt:lpstr>How do I Get Started?</vt:lpstr>
      <vt:lpstr>CONCLUSION</vt:lpstr>
      <vt:lpstr>Learn More about the BYOB Concept</vt:lpstr>
      <vt:lpstr>Slide 21</vt:lpstr>
      <vt:lpstr>THANK YOU for your Time and Attention!</vt:lpstr>
      <vt:lpstr>Slide 23</vt:lpstr>
      <vt:lpstr>The Cost Of Acquisition – Commissions</vt:lpstr>
      <vt:lpstr>Where to Find Money to Fund a BECOME YOUR OWN BANK Policy?</vt:lpstr>
      <vt:lpstr>BECOME YOUR OWN BANK Takeaways</vt:lpstr>
      <vt:lpstr>BECOME YOUR OWN BANK Takeaways (cont.)</vt:lpstr>
      <vt:lpstr>Common Objections to  BECOME YOUR OWN BANK</vt:lpstr>
      <vt:lpstr>There is No Way to Get a Higher Rate of Return Ignoring the Banking Process</vt:lpstr>
      <vt:lpstr>Common Objections to  BECOME YOUR OWN BANK (cont.)</vt:lpstr>
      <vt:lpstr>Common Objections to  BECOME YOUR OWN BANK (cont.)</vt:lpstr>
      <vt:lpstr>Words of Advice</vt:lpstr>
      <vt:lpstr>Beware of the MEC!</vt:lpstr>
      <vt:lpstr>Create a System of Multiple BYOB Policies</vt:lpstr>
      <vt:lpstr>Expand the System to  Accommodate All Income</vt:lpstr>
      <vt:lpstr>Become Your Own Insurance Company</vt:lpstr>
      <vt:lpstr>Design a Multi-Generational Financial Strategy</vt:lpstr>
      <vt:lpstr>Teach HOW TO BECOME YOUR OWN BANK to Your Children</vt:lpstr>
      <vt:lpstr>Teach HOW TO BECOME YOUR OWN BANK to Your Grandchildren</vt:lpstr>
      <vt:lpstr>Benefit of Teaching BYOB  to Your Family</vt:lpstr>
      <vt:lpstr>Review of Why Intergenerational Family Banking Makes Sense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YOUR OWN BANK SEMINAR</dc:title>
  <dc:creator>abarron</dc:creator>
  <cp:lastModifiedBy>abarron</cp:lastModifiedBy>
  <cp:revision>223</cp:revision>
  <dcterms:created xsi:type="dcterms:W3CDTF">2015-12-21T02:38:16Z</dcterms:created>
  <dcterms:modified xsi:type="dcterms:W3CDTF">2018-06-03T02:35:10Z</dcterms:modified>
</cp:coreProperties>
</file>