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380" r:id="rId3"/>
    <p:sldId id="381" r:id="rId4"/>
    <p:sldId id="382" r:id="rId5"/>
    <p:sldId id="383" r:id="rId6"/>
    <p:sldId id="384" r:id="rId7"/>
    <p:sldId id="385" r:id="rId8"/>
    <p:sldId id="386" r:id="rId9"/>
    <p:sldId id="387" r:id="rId10"/>
    <p:sldId id="388" r:id="rId11"/>
    <p:sldId id="389" r:id="rId12"/>
    <p:sldId id="390" r:id="rId13"/>
    <p:sldId id="391" r:id="rId14"/>
    <p:sldId id="392" r:id="rId15"/>
    <p:sldId id="393" r:id="rId16"/>
    <p:sldId id="394" r:id="rId17"/>
    <p:sldId id="395" r:id="rId18"/>
    <p:sldId id="396" r:id="rId19"/>
    <p:sldId id="399" r:id="rId20"/>
    <p:sldId id="398" r:id="rId21"/>
    <p:sldId id="397" r:id="rId22"/>
    <p:sldId id="400" r:id="rId23"/>
    <p:sldId id="402" r:id="rId24"/>
    <p:sldId id="405" r:id="rId25"/>
    <p:sldId id="404" r:id="rId26"/>
    <p:sldId id="403" r:id="rId27"/>
    <p:sldId id="401" r:id="rId2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925DC83B-D46C-4C5C-B0A7-7B9E1B9FF1DF}">
          <p14:sldIdLst>
            <p14:sldId id="256"/>
            <p14:sldId id="380"/>
            <p14:sldId id="381"/>
            <p14:sldId id="382"/>
            <p14:sldId id="383"/>
            <p14:sldId id="384"/>
            <p14:sldId id="385"/>
            <p14:sldId id="386"/>
            <p14:sldId id="387"/>
            <p14:sldId id="388"/>
            <p14:sldId id="389"/>
            <p14:sldId id="390"/>
            <p14:sldId id="391"/>
            <p14:sldId id="392"/>
            <p14:sldId id="393"/>
            <p14:sldId id="394"/>
            <p14:sldId id="395"/>
            <p14:sldId id="396"/>
            <p14:sldId id="399"/>
            <p14:sldId id="398"/>
            <p14:sldId id="397"/>
            <p14:sldId id="400"/>
            <p14:sldId id="402"/>
            <p14:sldId id="405"/>
            <p14:sldId id="404"/>
            <p14:sldId id="403"/>
            <p14:sldId id="40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4215" autoAdjust="0"/>
  </p:normalViewPr>
  <p:slideViewPr>
    <p:cSldViewPr snapToGrid="0">
      <p:cViewPr varScale="1">
        <p:scale>
          <a:sx n="107" d="100"/>
          <a:sy n="107" d="100"/>
        </p:scale>
        <p:origin x="762" y="9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9B615-148B-4286-9208-2B99349ED9CD}" type="datetimeFigureOut">
              <a:rPr lang="uk-UA" smtClean="0"/>
              <a:t>23.12.2021</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85F62A-99C1-4DCF-B113-4EC51BDAE8C7}" type="slidenum">
              <a:rPr lang="uk-UA" smtClean="0"/>
              <a:t>‹#›</a:t>
            </a:fld>
            <a:endParaRPr lang="uk-UA"/>
          </a:p>
        </p:txBody>
      </p:sp>
    </p:spTree>
    <p:extLst>
      <p:ext uri="{BB962C8B-B14F-4D97-AF65-F5344CB8AC3E}">
        <p14:creationId xmlns:p14="http://schemas.microsoft.com/office/powerpoint/2010/main" val="380137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a:t>
            </a:fld>
            <a:endParaRPr lang="uk-UA"/>
          </a:p>
        </p:txBody>
      </p:sp>
    </p:spTree>
    <p:extLst>
      <p:ext uri="{BB962C8B-B14F-4D97-AF65-F5344CB8AC3E}">
        <p14:creationId xmlns:p14="http://schemas.microsoft.com/office/powerpoint/2010/main" val="348073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11</a:t>
            </a:fld>
            <a:endParaRPr lang="uk-UA"/>
          </a:p>
        </p:txBody>
      </p:sp>
    </p:spTree>
    <p:extLst>
      <p:ext uri="{BB962C8B-B14F-4D97-AF65-F5344CB8AC3E}">
        <p14:creationId xmlns:p14="http://schemas.microsoft.com/office/powerpoint/2010/main" val="428442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12</a:t>
            </a:fld>
            <a:endParaRPr lang="uk-UA"/>
          </a:p>
        </p:txBody>
      </p:sp>
    </p:spTree>
    <p:extLst>
      <p:ext uri="{BB962C8B-B14F-4D97-AF65-F5344CB8AC3E}">
        <p14:creationId xmlns:p14="http://schemas.microsoft.com/office/powerpoint/2010/main" val="425862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13</a:t>
            </a:fld>
            <a:endParaRPr lang="uk-UA"/>
          </a:p>
        </p:txBody>
      </p:sp>
    </p:spTree>
    <p:extLst>
      <p:ext uri="{BB962C8B-B14F-4D97-AF65-F5344CB8AC3E}">
        <p14:creationId xmlns:p14="http://schemas.microsoft.com/office/powerpoint/2010/main" val="605455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14</a:t>
            </a:fld>
            <a:endParaRPr lang="uk-UA"/>
          </a:p>
        </p:txBody>
      </p:sp>
    </p:spTree>
    <p:extLst>
      <p:ext uri="{BB962C8B-B14F-4D97-AF65-F5344CB8AC3E}">
        <p14:creationId xmlns:p14="http://schemas.microsoft.com/office/powerpoint/2010/main" val="2288620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15</a:t>
            </a:fld>
            <a:endParaRPr lang="uk-UA"/>
          </a:p>
        </p:txBody>
      </p:sp>
    </p:spTree>
    <p:extLst>
      <p:ext uri="{BB962C8B-B14F-4D97-AF65-F5344CB8AC3E}">
        <p14:creationId xmlns:p14="http://schemas.microsoft.com/office/powerpoint/2010/main" val="1735126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16</a:t>
            </a:fld>
            <a:endParaRPr lang="uk-UA"/>
          </a:p>
        </p:txBody>
      </p:sp>
    </p:spTree>
    <p:extLst>
      <p:ext uri="{BB962C8B-B14F-4D97-AF65-F5344CB8AC3E}">
        <p14:creationId xmlns:p14="http://schemas.microsoft.com/office/powerpoint/2010/main" val="4274869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17</a:t>
            </a:fld>
            <a:endParaRPr lang="uk-UA"/>
          </a:p>
        </p:txBody>
      </p:sp>
    </p:spTree>
    <p:extLst>
      <p:ext uri="{BB962C8B-B14F-4D97-AF65-F5344CB8AC3E}">
        <p14:creationId xmlns:p14="http://schemas.microsoft.com/office/powerpoint/2010/main" val="22318929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18</a:t>
            </a:fld>
            <a:endParaRPr lang="uk-UA"/>
          </a:p>
        </p:txBody>
      </p:sp>
    </p:spTree>
    <p:extLst>
      <p:ext uri="{BB962C8B-B14F-4D97-AF65-F5344CB8AC3E}">
        <p14:creationId xmlns:p14="http://schemas.microsoft.com/office/powerpoint/2010/main" val="28939742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19</a:t>
            </a:fld>
            <a:endParaRPr lang="uk-UA"/>
          </a:p>
        </p:txBody>
      </p:sp>
    </p:spTree>
    <p:extLst>
      <p:ext uri="{BB962C8B-B14F-4D97-AF65-F5344CB8AC3E}">
        <p14:creationId xmlns:p14="http://schemas.microsoft.com/office/powerpoint/2010/main" val="8259084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20</a:t>
            </a:fld>
            <a:endParaRPr lang="uk-UA"/>
          </a:p>
        </p:txBody>
      </p:sp>
    </p:spTree>
    <p:extLst>
      <p:ext uri="{BB962C8B-B14F-4D97-AF65-F5344CB8AC3E}">
        <p14:creationId xmlns:p14="http://schemas.microsoft.com/office/powerpoint/2010/main" val="2630754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3</a:t>
            </a:fld>
            <a:endParaRPr lang="uk-UA"/>
          </a:p>
        </p:txBody>
      </p:sp>
    </p:spTree>
    <p:extLst>
      <p:ext uri="{BB962C8B-B14F-4D97-AF65-F5344CB8AC3E}">
        <p14:creationId xmlns:p14="http://schemas.microsoft.com/office/powerpoint/2010/main" val="34765475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21</a:t>
            </a:fld>
            <a:endParaRPr lang="uk-UA"/>
          </a:p>
        </p:txBody>
      </p:sp>
    </p:spTree>
    <p:extLst>
      <p:ext uri="{BB962C8B-B14F-4D97-AF65-F5344CB8AC3E}">
        <p14:creationId xmlns:p14="http://schemas.microsoft.com/office/powerpoint/2010/main" val="7288607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22</a:t>
            </a:fld>
            <a:endParaRPr lang="uk-UA"/>
          </a:p>
        </p:txBody>
      </p:sp>
    </p:spTree>
    <p:extLst>
      <p:ext uri="{BB962C8B-B14F-4D97-AF65-F5344CB8AC3E}">
        <p14:creationId xmlns:p14="http://schemas.microsoft.com/office/powerpoint/2010/main" val="7747851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23</a:t>
            </a:fld>
            <a:endParaRPr lang="uk-UA"/>
          </a:p>
        </p:txBody>
      </p:sp>
    </p:spTree>
    <p:extLst>
      <p:ext uri="{BB962C8B-B14F-4D97-AF65-F5344CB8AC3E}">
        <p14:creationId xmlns:p14="http://schemas.microsoft.com/office/powerpoint/2010/main" val="16088174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24</a:t>
            </a:fld>
            <a:endParaRPr lang="uk-UA"/>
          </a:p>
        </p:txBody>
      </p:sp>
    </p:spTree>
    <p:extLst>
      <p:ext uri="{BB962C8B-B14F-4D97-AF65-F5344CB8AC3E}">
        <p14:creationId xmlns:p14="http://schemas.microsoft.com/office/powerpoint/2010/main" val="25558118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25</a:t>
            </a:fld>
            <a:endParaRPr lang="uk-UA"/>
          </a:p>
        </p:txBody>
      </p:sp>
    </p:spTree>
    <p:extLst>
      <p:ext uri="{BB962C8B-B14F-4D97-AF65-F5344CB8AC3E}">
        <p14:creationId xmlns:p14="http://schemas.microsoft.com/office/powerpoint/2010/main" val="16283536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26</a:t>
            </a:fld>
            <a:endParaRPr lang="uk-UA"/>
          </a:p>
        </p:txBody>
      </p:sp>
    </p:spTree>
    <p:extLst>
      <p:ext uri="{BB962C8B-B14F-4D97-AF65-F5344CB8AC3E}">
        <p14:creationId xmlns:p14="http://schemas.microsoft.com/office/powerpoint/2010/main" val="23816969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27</a:t>
            </a:fld>
            <a:endParaRPr lang="uk-UA"/>
          </a:p>
        </p:txBody>
      </p:sp>
    </p:spTree>
    <p:extLst>
      <p:ext uri="{BB962C8B-B14F-4D97-AF65-F5344CB8AC3E}">
        <p14:creationId xmlns:p14="http://schemas.microsoft.com/office/powerpoint/2010/main" val="2613539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4</a:t>
            </a:fld>
            <a:endParaRPr lang="uk-UA"/>
          </a:p>
        </p:txBody>
      </p:sp>
    </p:spTree>
    <p:extLst>
      <p:ext uri="{BB962C8B-B14F-4D97-AF65-F5344CB8AC3E}">
        <p14:creationId xmlns:p14="http://schemas.microsoft.com/office/powerpoint/2010/main" val="1019322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5</a:t>
            </a:fld>
            <a:endParaRPr lang="uk-UA"/>
          </a:p>
        </p:txBody>
      </p:sp>
    </p:spTree>
    <p:extLst>
      <p:ext uri="{BB962C8B-B14F-4D97-AF65-F5344CB8AC3E}">
        <p14:creationId xmlns:p14="http://schemas.microsoft.com/office/powerpoint/2010/main" val="2449678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6</a:t>
            </a:fld>
            <a:endParaRPr lang="uk-UA"/>
          </a:p>
        </p:txBody>
      </p:sp>
    </p:spTree>
    <p:extLst>
      <p:ext uri="{BB962C8B-B14F-4D97-AF65-F5344CB8AC3E}">
        <p14:creationId xmlns:p14="http://schemas.microsoft.com/office/powerpoint/2010/main" val="3409282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7</a:t>
            </a:fld>
            <a:endParaRPr lang="uk-UA"/>
          </a:p>
        </p:txBody>
      </p:sp>
    </p:spTree>
    <p:extLst>
      <p:ext uri="{BB962C8B-B14F-4D97-AF65-F5344CB8AC3E}">
        <p14:creationId xmlns:p14="http://schemas.microsoft.com/office/powerpoint/2010/main" val="2188496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8</a:t>
            </a:fld>
            <a:endParaRPr lang="uk-UA"/>
          </a:p>
        </p:txBody>
      </p:sp>
    </p:spTree>
    <p:extLst>
      <p:ext uri="{BB962C8B-B14F-4D97-AF65-F5344CB8AC3E}">
        <p14:creationId xmlns:p14="http://schemas.microsoft.com/office/powerpoint/2010/main" val="4200991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9</a:t>
            </a:fld>
            <a:endParaRPr lang="uk-UA"/>
          </a:p>
        </p:txBody>
      </p:sp>
    </p:spTree>
    <p:extLst>
      <p:ext uri="{BB962C8B-B14F-4D97-AF65-F5344CB8AC3E}">
        <p14:creationId xmlns:p14="http://schemas.microsoft.com/office/powerpoint/2010/main" val="1577597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10</a:t>
            </a:fld>
            <a:endParaRPr lang="uk-UA"/>
          </a:p>
        </p:txBody>
      </p:sp>
    </p:spTree>
    <p:extLst>
      <p:ext uri="{BB962C8B-B14F-4D97-AF65-F5344CB8AC3E}">
        <p14:creationId xmlns:p14="http://schemas.microsoft.com/office/powerpoint/2010/main" val="80594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23.12.2021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4661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23.12.2021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13612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23.12.2021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416541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23.12.2021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3033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23.12.2021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58012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23.12.2021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901667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23.12.2021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696411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23.12.2021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71155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23.12.2021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7345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23.12.2021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8337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EB73127-D939-4AC0-AB03-D5BE2F52F1AC}" type="datetimeFigureOut">
              <a:rPr lang="uk-UA" smtClean="0"/>
              <a:t>23.12.2021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89401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EB73127-D939-4AC0-AB03-D5BE2F52F1AC}" type="datetimeFigureOut">
              <a:rPr lang="uk-UA" smtClean="0"/>
              <a:t>23.12.2021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982062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EB73127-D939-4AC0-AB03-D5BE2F52F1AC}" type="datetimeFigureOut">
              <a:rPr lang="uk-UA" smtClean="0"/>
              <a:t>23.12.2021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82991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EB73127-D939-4AC0-AB03-D5BE2F52F1AC}" type="datetimeFigureOut">
              <a:rPr lang="uk-UA" smtClean="0"/>
              <a:t>23.12.2021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6452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EB73127-D939-4AC0-AB03-D5BE2F52F1AC}" type="datetimeFigureOut">
              <a:rPr lang="uk-UA" smtClean="0"/>
              <a:t>23.12.2021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367957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23.12.2021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286462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23.12.2021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55908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EB73127-D939-4AC0-AB03-D5BE2F52F1AC}" type="datetimeFigureOut">
              <a:rPr lang="uk-UA" smtClean="0"/>
              <a:t>23.12.2021</a:t>
            </a:fld>
            <a:endParaRPr lang="uk-U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B36A120-2E4D-4A85-8F14-00279EB4CA63}" type="slidenum">
              <a:rPr lang="uk-UA" smtClean="0"/>
              <a:t>‹#›</a:t>
            </a:fld>
            <a:endParaRPr lang="uk-UA"/>
          </a:p>
        </p:txBody>
      </p:sp>
    </p:spTree>
    <p:extLst>
      <p:ext uri="{BB962C8B-B14F-4D97-AF65-F5344CB8AC3E}">
        <p14:creationId xmlns:p14="http://schemas.microsoft.com/office/powerpoint/2010/main" val="1437562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148823"/>
            <a:ext cx="8689976" cy="2509213"/>
          </a:xfrm>
        </p:spPr>
        <p:txBody>
          <a:bodyPr>
            <a:normAutofit/>
          </a:bodyPr>
          <a:lstStyle/>
          <a:p>
            <a:pPr>
              <a:lnSpc>
                <a:spcPct val="150000"/>
              </a:lnSpc>
              <a:spcAft>
                <a:spcPts val="1000"/>
              </a:spcAft>
            </a:pPr>
            <a:r>
              <a:rPr lang="uk-UA" sz="6600" b="1" dirty="0">
                <a:effectLst/>
                <a:latin typeface="Calibri" panose="020F0502020204030204" pitchFamily="34" charset="0"/>
                <a:ea typeface="Times New Roman" panose="02020603050405020304" pitchFamily="18" charset="0"/>
                <a:cs typeface="Calibri" panose="020F0502020204030204" pitchFamily="34" charset="0"/>
              </a:rPr>
              <a:t>Богослов’я</a:t>
            </a:r>
            <a:r>
              <a:rPr lang="uk-UA" sz="6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6600" b="1" dirty="0">
                <a:effectLst/>
                <a:latin typeface="Calibri" panose="020F0502020204030204" pitchFamily="34" charset="0"/>
                <a:ea typeface="Times New Roman" panose="02020603050405020304" pitchFamily="18" charset="0"/>
                <a:cs typeface="Calibri" panose="020F0502020204030204" pitchFamily="34" charset="0"/>
              </a:rPr>
              <a:t>1</a:t>
            </a:r>
            <a:endParaRPr lang="uk-UA" sz="6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одзаголовок 2"/>
          <p:cNvSpPr>
            <a:spLocks noGrp="1"/>
          </p:cNvSpPr>
          <p:nvPr>
            <p:ph type="subTitle" idx="1"/>
          </p:nvPr>
        </p:nvSpPr>
        <p:spPr>
          <a:xfrm>
            <a:off x="902400" y="2743200"/>
            <a:ext cx="10387200" cy="1371599"/>
          </a:xfrm>
        </p:spPr>
        <p:txBody>
          <a:bodyPr>
            <a:normAutofit fontScale="25000" lnSpcReduction="20000"/>
          </a:bodyPr>
          <a:lstStyle/>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Інститут християнських лідерів</a:t>
            </a: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Професор Сергій </a:t>
            </a:r>
            <a:r>
              <a:rPr lang="uk-UA" sz="12800" b="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Перевишко</a:t>
            </a:r>
            <a:endPar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Серпень 2019 10.1</a:t>
            </a:r>
            <a:endParaRPr lang="uk-UA" dirty="0"/>
          </a:p>
        </p:txBody>
      </p:sp>
    </p:spTree>
    <p:extLst>
      <p:ext uri="{BB962C8B-B14F-4D97-AF65-F5344CB8AC3E}">
        <p14:creationId xmlns:p14="http://schemas.microsoft.com/office/powerpoint/2010/main" val="3529124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Буття 3:9 «І закликав Господь Бог до Адама, і до нього сказав: Де ти?».</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701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Буття 3:9 «І закликав Господь Бог до Адама, і до нього сказав: Де ти?».</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r>
              <a:rPr lang="uk-UA" b="1" dirty="0">
                <a:effectLst/>
                <a:latin typeface="Calibri" panose="020F0502020204030204" pitchFamily="34" charset="0"/>
                <a:ea typeface="Times New Roman" panose="02020603050405020304" pitchFamily="18" charset="0"/>
              </a:rPr>
              <a:t>Буття 6:6 «І пожалкував був Господь, що людину створив на землі. І засмутився Він у серці Своїм».</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887988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Буття 18:20-21 «І промовив Господь: Через те, що крик Содому й </a:t>
            </a:r>
            <a:r>
              <a:rPr lang="uk-UA" b="1" dirty="0" err="1">
                <a:effectLst/>
                <a:latin typeface="Calibri" panose="020F0502020204030204" pitchFamily="34" charset="0"/>
                <a:ea typeface="Times New Roman" panose="02020603050405020304" pitchFamily="18" charset="0"/>
                <a:cs typeface="Calibri" panose="020F0502020204030204" pitchFamily="34" charset="0"/>
              </a:rPr>
              <a:t>Гомори</a:t>
            </a:r>
            <a:r>
              <a:rPr lang="uk-UA" b="1" dirty="0">
                <a:effectLst/>
                <a:latin typeface="Calibri" panose="020F0502020204030204" pitchFamily="34" charset="0"/>
                <a:ea typeface="Times New Roman" panose="02020603050405020304" pitchFamily="18" charset="0"/>
                <a:cs typeface="Calibri" panose="020F0502020204030204" pitchFamily="34" charset="0"/>
              </a:rPr>
              <a:t> великий, і що гріх їхній став дуже тяжкий, зійду ж Я та й побачу, чи не вчинили вони так, як крик про них, що доходить до Мене, тоді їм </a:t>
            </a:r>
            <a:r>
              <a:rPr lang="uk-UA" b="1" dirty="0" err="1">
                <a:effectLst/>
                <a:latin typeface="Calibri" panose="020F0502020204030204" pitchFamily="34" charset="0"/>
                <a:ea typeface="Times New Roman" panose="02020603050405020304" pitchFamily="18" charset="0"/>
                <a:cs typeface="Calibri" panose="020F0502020204030204" pitchFamily="34" charset="0"/>
              </a:rPr>
              <a:t>загибіль</a:t>
            </a:r>
            <a:r>
              <a:rPr lang="uk-UA" b="1" dirty="0">
                <a:effectLst/>
                <a:latin typeface="Calibri" panose="020F0502020204030204" pitchFamily="34" charset="0"/>
                <a:ea typeface="Times New Roman" panose="02020603050405020304" pitchFamily="18" charset="0"/>
                <a:cs typeface="Calibri" panose="020F0502020204030204" pitchFamily="34" charset="0"/>
              </a:rPr>
              <a:t>, а як ні то побачу».</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628659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Буття 22:12 «І </a:t>
            </a:r>
            <a:r>
              <a:rPr lang="uk-UA" b="1" dirty="0" err="1">
                <a:effectLst/>
                <a:latin typeface="Calibri" panose="020F0502020204030204" pitchFamily="34" charset="0"/>
                <a:ea typeface="Times New Roman" panose="02020603050405020304" pitchFamily="18" charset="0"/>
                <a:cs typeface="Calibri" panose="020F0502020204030204" pitchFamily="34" charset="0"/>
              </a:rPr>
              <a:t>Ангол</a:t>
            </a:r>
            <a:r>
              <a:rPr lang="uk-UA" b="1" dirty="0">
                <a:effectLst/>
                <a:latin typeface="Calibri" panose="020F0502020204030204" pitchFamily="34" charset="0"/>
                <a:ea typeface="Times New Roman" panose="02020603050405020304" pitchFamily="18" charset="0"/>
                <a:cs typeface="Calibri" panose="020F0502020204030204" pitchFamily="34" charset="0"/>
              </a:rPr>
              <a:t> промовив: Не витягай своєї руки до хлопця, і нічого йому не чини, бо тепер Я довідався, що ти </a:t>
            </a:r>
            <a:r>
              <a:rPr lang="uk-UA" b="1" dirty="0" err="1">
                <a:effectLst/>
                <a:latin typeface="Calibri" panose="020F0502020204030204" pitchFamily="34" charset="0"/>
                <a:ea typeface="Times New Roman" panose="02020603050405020304" pitchFamily="18" charset="0"/>
                <a:cs typeface="Calibri" panose="020F0502020204030204" pitchFamily="34" charset="0"/>
              </a:rPr>
              <a:t>богобійний</a:t>
            </a:r>
            <a:r>
              <a:rPr lang="uk-UA" b="1" dirty="0">
                <a:effectLst/>
                <a:latin typeface="Calibri" panose="020F0502020204030204" pitchFamily="34" charset="0"/>
                <a:ea typeface="Times New Roman" panose="02020603050405020304" pitchFamily="18" charset="0"/>
                <a:cs typeface="Calibri" panose="020F0502020204030204" pitchFamily="34" charset="0"/>
              </a:rPr>
              <a:t>, і не пожалів для Мене сина свого, одинака свого».</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996852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Gregory Boyd</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Вірш ясно каже, що саме через те, що Авраам зробив те, що він зробив, тепер Господь знав, що вірний співучасник заповіту. Вірш не мав би ясного значення, якщо б Бог був впевнений, що Авраам буде боятися Його до того як він приніс у жертву свого власного сина.</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333225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1 Хроніки 28:9 «бо Господь вивідує всі серця та знає всякий витвір думок».</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032958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Бог вже мав впевненість у вірі Авраама. Перед цим Бог встановив та затвердив заповіт з Авраамом (Буття 12:1-3; 15; 17:1-8). У Буття 18:19 Бог свідчить про Свою впевненість у Авраамі: «Бо вибрав Я його, щоб він наказав синам своїм і домові своєму по собі. І будуть вони дотримуватися дороги Господньої, щоб чинити справедливість та право, а то для того, щоб Господь здійснив на Авраамові, що сказав був про нього».</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844305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Класичні богослови вчать, що Бог незмінний та без почуттів. Незмінність означає, що Бог не змінюється у Своїй сутності, атрибутах, свідомості та волі. Згідно відкритим теологам незмінність – це не біблійна доктрина, але та, що прийшла з грецької філософії. Замість незмінності Бог є «вічно діюче явище, і явище динамічне та відкрите… І завжди є місце для збільшення».</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4126199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Безпристрасність Бога</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345987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Безпристрасність Бога</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Що значить безпристрасність Бога?</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505071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Відкрита теологія (матеріал взятий з </a:t>
            </a:r>
            <a:r>
              <a:rPr lang="en-US" b="1" dirty="0">
                <a:effectLst/>
                <a:latin typeface="Calibri" panose="020F0502020204030204" pitchFamily="34" charset="0"/>
                <a:ea typeface="Times New Roman" panose="02020603050405020304" pitchFamily="18" charset="0"/>
                <a:cs typeface="Calibri" panose="020F0502020204030204" pitchFamily="34" charset="0"/>
              </a:rPr>
              <a:t>Larry D</a:t>
            </a:r>
            <a:r>
              <a:rPr lang="uk-UA" b="1" dirty="0">
                <a:effectLst/>
                <a:latin typeface="Calibri" panose="020F0502020204030204" pitchFamily="34" charset="0"/>
                <a:ea typeface="Times New Roman" panose="02020603050405020304" pitchFamily="18" charset="0"/>
                <a:cs typeface="Calibri" panose="020F0502020204030204" pitchFamily="34" charset="0"/>
              </a:rPr>
              <a:t>. </a:t>
            </a:r>
            <a:r>
              <a:rPr lang="en-US" b="1" dirty="0" err="1">
                <a:effectLst/>
                <a:latin typeface="Calibri" panose="020F0502020204030204" pitchFamily="34" charset="0"/>
                <a:ea typeface="Times New Roman" panose="02020603050405020304" pitchFamily="18" charset="0"/>
                <a:cs typeface="Calibri" panose="020F0502020204030204" pitchFamily="34" charset="0"/>
              </a:rPr>
              <a:t>Pettegrew</a:t>
            </a:r>
            <a:r>
              <a:rPr lang="uk-UA" b="1" dirty="0">
                <a:effectLst/>
                <a:latin typeface="Calibri" panose="020F0502020204030204" pitchFamily="34" charset="0"/>
                <a:ea typeface="Times New Roman" panose="02020603050405020304" pitchFamily="18" charset="0"/>
                <a:cs typeface="Calibri" panose="020F0502020204030204" pitchFamily="34" charset="0"/>
              </a:rPr>
              <a:t>, «Чи є знання у Всевишнього?» Псалом 73:11)</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427649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Безпристрасність Бога</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Що значить безпристрасність Бога?</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en-US" b="1" dirty="0">
                <a:effectLst/>
                <a:latin typeface="Calibri" panose="020F0502020204030204" pitchFamily="34" charset="0"/>
                <a:ea typeface="Times New Roman" panose="02020603050405020304" pitchFamily="18" charset="0"/>
                <a:cs typeface="Calibri" panose="020F0502020204030204" pitchFamily="34" charset="0"/>
              </a:rPr>
              <a:t>Reymond</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36379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Безпристрасність Бога</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Що значить безпристрасність Бога?</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en-US" b="1" dirty="0">
                <a:effectLst/>
                <a:latin typeface="Calibri" panose="020F0502020204030204" pitchFamily="34" charset="0"/>
                <a:ea typeface="Times New Roman" panose="02020603050405020304" pitchFamily="18" charset="0"/>
                <a:cs typeface="Calibri" panose="020F0502020204030204" pitchFamily="34" charset="0"/>
              </a:rPr>
              <a:t>Reymond</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«Ми насправді, проте, стверджуємо, що творіння не може заподіяти Йому страждання, болю або інше лихо без Його волі. У цьому плані Бог безпристрасний».</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451192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en-US" b="1" dirty="0">
                <a:effectLst/>
                <a:latin typeface="Calibri" panose="020F0502020204030204" pitchFamily="34" charset="0"/>
                <a:ea typeface="Times New Roman" panose="02020603050405020304" pitchFamily="18" charset="0"/>
                <a:cs typeface="Calibri" panose="020F0502020204030204" pitchFamily="34" charset="0"/>
              </a:rPr>
              <a:t>Carson</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«Якщо Бог любить, то це тому, що Він обрав любити, якщо Він страждає, то це тому, що Він обрав страждати. Бог безпристрасний у тому смислі, що Він не відчуває ту «пристрасть» або емоції, які роблять Його вразливим ззовні, над якими Він не має контролю або які Він не передбачив».</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115794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Розвинена відкрита теологія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177790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Розвинена відкрита теологія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Ангелологія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730265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Розвинена відкрита теологія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Ангелологія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Христологія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189019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Розвинена відкрита теологія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Ангелологія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Христологія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Сотеріологія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372326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Розвинена відкрита теологія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Ангелологія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Христологія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Сотеріологія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Висновок</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743009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Відкрита теологія (матеріал взятий з </a:t>
            </a:r>
            <a:r>
              <a:rPr lang="en-US" b="1" dirty="0">
                <a:effectLst/>
                <a:latin typeface="Calibri" panose="020F0502020204030204" pitchFamily="34" charset="0"/>
                <a:ea typeface="Times New Roman" panose="02020603050405020304" pitchFamily="18" charset="0"/>
                <a:cs typeface="Calibri" panose="020F0502020204030204" pitchFamily="34" charset="0"/>
              </a:rPr>
              <a:t>Larry D</a:t>
            </a:r>
            <a:r>
              <a:rPr lang="uk-UA" b="1" dirty="0">
                <a:effectLst/>
                <a:latin typeface="Calibri" panose="020F0502020204030204" pitchFamily="34" charset="0"/>
                <a:ea typeface="Times New Roman" panose="02020603050405020304" pitchFamily="18" charset="0"/>
                <a:cs typeface="Calibri" panose="020F0502020204030204" pitchFamily="34" charset="0"/>
              </a:rPr>
              <a:t>. </a:t>
            </a:r>
            <a:r>
              <a:rPr lang="en-US" b="1" dirty="0" err="1">
                <a:effectLst/>
                <a:latin typeface="Calibri" panose="020F0502020204030204" pitchFamily="34" charset="0"/>
                <a:ea typeface="Times New Roman" panose="02020603050405020304" pitchFamily="18" charset="0"/>
                <a:cs typeface="Calibri" panose="020F0502020204030204" pitchFamily="34" charset="0"/>
              </a:rPr>
              <a:t>Pettegrew</a:t>
            </a:r>
            <a:r>
              <a:rPr lang="uk-UA" b="1" dirty="0">
                <a:effectLst/>
                <a:latin typeface="Calibri" panose="020F0502020204030204" pitchFamily="34" charset="0"/>
                <a:ea typeface="Times New Roman" panose="02020603050405020304" pitchFamily="18" charset="0"/>
                <a:cs typeface="Calibri" panose="020F0502020204030204" pitchFamily="34" charset="0"/>
              </a:rPr>
              <a:t>, «Чи є знання у Всевишнього?» Псалом 73:11)</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Відкрита теологія стверджує, що деякі речі відбуваються всупереч Божим намірам, і що Він ризикнув, створивши світ, в якому не знає  та не контролює всього.</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432024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Відкриті теологи ставлять любов Бога вище всіх інших Його якостей, заперечують незмінність та невразливість Бога, ставлять під сумнів контроль Бога над земними справами, а також сумніваються у Божому абсолютному знанні майбутнього.</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71454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Відкрита теологія має також назву богослов’я відкритості, раціональна теологія, богослов’я вільної волі, просте передбачення та презентизм. Вона також представляє те, що інші описали як «ризикований» погляд передбачення. Бог встановив всесвіт так, що «деякі речі відбуваються всупереч Божим намірам та можуть виявитися зовсім не такими як бажає Бог. Отже, Бог ризикує, створюючи такого роду світ»».</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636149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Згідно відкритим теологам, якщо Бог все </a:t>
            </a:r>
            <a:r>
              <a:rPr lang="uk-UA" b="1" dirty="0" err="1">
                <a:effectLst/>
                <a:latin typeface="Calibri" panose="020F0502020204030204" pitchFamily="34" charset="0"/>
                <a:ea typeface="Times New Roman" panose="02020603050405020304" pitchFamily="18" charset="0"/>
                <a:cs typeface="Calibri" panose="020F0502020204030204" pitchFamily="34" charset="0"/>
              </a:rPr>
              <a:t>передвизначив</a:t>
            </a:r>
            <a:r>
              <a:rPr lang="uk-UA" b="1" dirty="0">
                <a:effectLst/>
                <a:latin typeface="Calibri" panose="020F0502020204030204" pitchFamily="34" charset="0"/>
                <a:ea typeface="Times New Roman" panose="02020603050405020304" pitchFamily="18" charset="0"/>
                <a:cs typeface="Calibri" panose="020F0502020204030204" pitchFamily="34" charset="0"/>
              </a:rPr>
              <a:t>, то немає реальної взаємодії між Богом та людиною. І навіть якщо Бог лиш знає все наперед, як кажуть </a:t>
            </a:r>
            <a:r>
              <a:rPr lang="uk-UA" b="1" dirty="0" err="1">
                <a:effectLst/>
                <a:latin typeface="Calibri" panose="020F0502020204030204" pitchFamily="34" charset="0"/>
                <a:ea typeface="Times New Roman" panose="02020603050405020304" pitchFamily="18" charset="0"/>
                <a:cs typeface="Calibri" panose="020F0502020204030204" pitchFamily="34" charset="0"/>
              </a:rPr>
              <a:t>армініани</a:t>
            </a:r>
            <a:r>
              <a:rPr lang="uk-UA" b="1" dirty="0">
                <a:effectLst/>
                <a:latin typeface="Calibri" panose="020F0502020204030204" pitchFamily="34" charset="0"/>
                <a:ea typeface="Times New Roman" panose="02020603050405020304" pitchFamily="18" charset="0"/>
                <a:cs typeface="Calibri" panose="020F0502020204030204" pitchFamily="34" charset="0"/>
              </a:rPr>
              <a:t>, немає реальної взаємодії між Богом та людиною. Бо якщо, як вчать і кальвіністи, і </a:t>
            </a:r>
            <a:r>
              <a:rPr lang="uk-UA" b="1" dirty="0" err="1">
                <a:effectLst/>
                <a:latin typeface="Calibri" panose="020F0502020204030204" pitchFamily="34" charset="0"/>
                <a:ea typeface="Times New Roman" panose="02020603050405020304" pitchFamily="18" charset="0"/>
                <a:cs typeface="Calibri" panose="020F0502020204030204" pitchFamily="34" charset="0"/>
              </a:rPr>
              <a:t>армініани</a:t>
            </a:r>
            <a:r>
              <a:rPr lang="uk-UA" b="1" dirty="0">
                <a:effectLst/>
                <a:latin typeface="Calibri" panose="020F0502020204030204" pitchFamily="34" charset="0"/>
                <a:ea typeface="Times New Roman" panose="02020603050405020304" pitchFamily="18" charset="0"/>
                <a:cs typeface="Calibri" panose="020F0502020204030204" pitchFamily="34" charset="0"/>
              </a:rPr>
              <a:t>, Бог знає все від вічності, то ці події повинні мати місце.</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4268306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John Sanders</a:t>
            </a:r>
            <a:r>
              <a:rPr lang="uk-UA" sz="1800" b="1" dirty="0">
                <a:effectLst/>
                <a:latin typeface="Calibri" panose="020F0502020204030204" pitchFamily="34" charset="0"/>
                <a:ea typeface="Times New Roman" panose="02020603050405020304" pitchFamily="18" charset="0"/>
                <a:cs typeface="Calibri" panose="020F0502020204030204" pitchFamily="34" charset="0"/>
              </a:rPr>
              <a:t>. Відкритість Бога</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(The Openness of God)</a:t>
            </a:r>
            <a:r>
              <a:rPr lang="uk-UA" sz="1800" b="1" dirty="0">
                <a:latin typeface="Calibri" panose="020F0502020204030204" pitchFamily="34" charset="0"/>
                <a:ea typeface="Times New Roman" panose="02020603050405020304" pitchFamily="18" charset="0"/>
                <a:cs typeface="Times New Roman" panose="02020603050405020304" pitchFamily="18" charset="0"/>
              </a:rPr>
              <a:t>     </a:t>
            </a:r>
          </a:p>
          <a:p>
            <a:pPr>
              <a:lnSpc>
                <a:spcPct val="150000"/>
              </a:lnSpc>
              <a:spcAft>
                <a:spcPts val="1000"/>
              </a:spcAft>
            </a:pPr>
            <a:r>
              <a:rPr lang="uk-UA" sz="1800" b="1" dirty="0">
                <a:effectLst/>
                <a:latin typeface="Calibri" panose="020F0502020204030204" pitchFamily="34" charset="0"/>
                <a:ea typeface="Times New Roman" panose="02020603050405020304" pitchFamily="18" charset="0"/>
                <a:cs typeface="Calibri" panose="020F0502020204030204" pitchFamily="34" charset="0"/>
              </a:rPr>
              <a:t>«Звідки прийшло це «</a:t>
            </a:r>
            <a:r>
              <a:rPr lang="uk-UA" sz="1800" b="1" dirty="0" err="1">
                <a:effectLst/>
                <a:latin typeface="Calibri" panose="020F0502020204030204" pitchFamily="34" charset="0"/>
                <a:ea typeface="Times New Roman" panose="02020603050405020304" pitchFamily="18" charset="0"/>
                <a:cs typeface="Calibri" panose="020F0502020204030204" pitchFamily="34" charset="0"/>
              </a:rPr>
              <a:t>богословськи</a:t>
            </a:r>
            <a:r>
              <a:rPr lang="uk-UA" sz="1800" b="1" dirty="0">
                <a:effectLst/>
                <a:latin typeface="Calibri" panose="020F0502020204030204" pitchFamily="34" charset="0"/>
                <a:ea typeface="Times New Roman" panose="02020603050405020304" pitchFamily="18" charset="0"/>
                <a:cs typeface="Calibri" panose="020F0502020204030204" pitchFamily="34" charset="0"/>
              </a:rPr>
              <a:t> правильне» </a:t>
            </a:r>
            <a:r>
              <a:rPr lang="ru-RU" sz="1800" b="1" dirty="0">
                <a:effectLst/>
                <a:latin typeface="Calibri" panose="020F0502020204030204" pitchFamily="34" charset="0"/>
                <a:ea typeface="Times New Roman" panose="02020603050405020304" pitchFamily="18" charset="0"/>
                <a:cs typeface="Calibri" panose="020F0502020204030204" pitchFamily="34" charset="0"/>
              </a:rPr>
              <a:t>[</a:t>
            </a:r>
            <a:r>
              <a:rPr lang="uk-UA" sz="1800" b="1" dirty="0">
                <a:effectLst/>
                <a:latin typeface="Calibri" panose="020F0502020204030204" pitchFamily="34" charset="0"/>
                <a:ea typeface="Times New Roman" panose="02020603050405020304" pitchFamily="18" charset="0"/>
                <a:cs typeface="Calibri" panose="020F0502020204030204" pitchFamily="34" charset="0"/>
              </a:rPr>
              <a:t>класичне</a:t>
            </a:r>
            <a:r>
              <a:rPr lang="ru-RU" sz="1800" b="1" dirty="0">
                <a:effectLst/>
                <a:latin typeface="Calibri" panose="020F0502020204030204" pitchFamily="34" charset="0"/>
                <a:ea typeface="Times New Roman" panose="02020603050405020304" pitchFamily="18" charset="0"/>
                <a:cs typeface="Calibri" panose="020F0502020204030204" pitchFamily="34" charset="0"/>
              </a:rPr>
              <a:t>]</a:t>
            </a:r>
            <a:r>
              <a:rPr lang="uk-UA" sz="1800" b="1" dirty="0">
                <a:effectLst/>
                <a:latin typeface="Calibri" panose="020F0502020204030204" pitchFamily="34" charset="0"/>
                <a:ea typeface="Times New Roman" panose="02020603050405020304" pitchFamily="18" charset="0"/>
                <a:cs typeface="Calibri" panose="020F0502020204030204" pitchFamily="34" charset="0"/>
              </a:rPr>
              <a:t> уявлення Бога? Відповідь частково знайдена у використанні християнськими мислителями певних філософських грецьких ідей. Грецька думка відіграла значну роль у розвитку традиційного вчення про Бога».</a:t>
            </a:r>
            <a:endParaRPr lang="uk-UA"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649036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Цей аргумент нічого не означає, відповідають класичні богослови, у світлі того факту, що богослов’я відкритості саме піддалося впливу філософії, а точніше процесуальній філософії та богослов’я.</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97321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7937" y="-28401"/>
            <a:ext cx="10716126" cy="1596177"/>
          </a:xfrm>
        </p:spPr>
        <p:txBody>
          <a:bodyPr>
            <a:normAutofit/>
          </a:bodyPr>
          <a:lstStyle/>
          <a:p>
            <a:pPr>
              <a:lnSpc>
                <a:spcPct val="150000"/>
              </a:lnSpc>
              <a:spcAft>
                <a:spcPts val="1000"/>
              </a:spcAft>
            </a:pPr>
            <a:r>
              <a:rPr lang="uk-UA" sz="4400" b="1" dirty="0">
                <a:effectLst/>
                <a:latin typeface="Calibri" panose="020F0502020204030204" pitchFamily="34" charset="0"/>
                <a:ea typeface="Times New Roman" panose="02020603050405020304" pitchFamily="18" charset="0"/>
              </a:rPr>
              <a:t>Богослов’я 1</a:t>
            </a:r>
            <a:endParaRPr lang="uk-UA" sz="13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Богослови відкритості доводять, що ми повинні сприймати ці вислови емоцій Бога як істинні та буквальні, не як </a:t>
            </a:r>
            <a:r>
              <a:rPr lang="uk-UA" b="1" dirty="0" err="1">
                <a:effectLst/>
                <a:latin typeface="Calibri" panose="020F0502020204030204" pitchFamily="34" charset="0"/>
                <a:ea typeface="Times New Roman" panose="02020603050405020304" pitchFamily="18" charset="0"/>
                <a:cs typeface="Calibri" panose="020F0502020204030204" pitchFamily="34" charset="0"/>
              </a:rPr>
              <a:t>антропопатію</a:t>
            </a:r>
            <a:r>
              <a:rPr lang="uk-UA" b="1" dirty="0">
                <a:effectLst/>
                <a:latin typeface="Calibri" panose="020F0502020204030204" pitchFamily="34" charset="0"/>
                <a:ea typeface="Times New Roman" panose="02020603050405020304" pitchFamily="18" charset="0"/>
                <a:cs typeface="Calibri" panose="020F0502020204030204" pitchFamily="34" charset="0"/>
              </a:rPr>
              <a:t>. Бог дійсно засмучується, шкодує та злиться. </a:t>
            </a:r>
            <a:r>
              <a:rPr lang="en-US" b="1" dirty="0">
                <a:effectLst/>
                <a:latin typeface="Calibri" panose="020F0502020204030204" pitchFamily="34" charset="0"/>
                <a:ea typeface="Times New Roman" panose="02020603050405020304" pitchFamily="18" charset="0"/>
                <a:cs typeface="Calibri" panose="020F0502020204030204" pitchFamily="34" charset="0"/>
              </a:rPr>
              <a:t>Gregory Boyd</a:t>
            </a:r>
            <a:r>
              <a:rPr lang="uk-UA" b="1" dirty="0">
                <a:effectLst/>
                <a:latin typeface="Calibri" panose="020F0502020204030204" pitchFamily="34" charset="0"/>
                <a:ea typeface="Times New Roman" panose="02020603050405020304" pitchFamily="18" charset="0"/>
                <a:cs typeface="Calibri" panose="020F0502020204030204" pitchFamily="34" charset="0"/>
              </a:rPr>
              <a:t> пише: «Слова про Бога, «що змінює Своє рішення», «що жалкує» і так далі, варто сприймати не менш буквально, ніж слова про Бога «думаючого», «люблячого» або «діючого справедливо»».</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752444201"/>
      </p:ext>
    </p:extLst>
  </p:cSld>
  <p:clrMapOvr>
    <a:masterClrMapping/>
  </p:clrMapOvr>
</p:sld>
</file>

<file path=ppt/theme/theme1.xml><?xml version="1.0" encoding="utf-8"?>
<a:theme xmlns:a="http://schemas.openxmlformats.org/drawingml/2006/main" name="Капля">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tf00001031_wac</Template>
  <TotalTime>505</TotalTime>
  <Words>1001</Words>
  <Application>Microsoft Office PowerPoint</Application>
  <PresentationFormat>Широкоэкранный</PresentationFormat>
  <Paragraphs>104</Paragraphs>
  <Slides>27</Slides>
  <Notes>26</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Arial</vt:lpstr>
      <vt:lpstr>Calibri</vt:lpstr>
      <vt:lpstr>Times New Roman</vt:lpstr>
      <vt:lpstr>Tw Cen MT</vt:lpstr>
      <vt:lpstr>Капля</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lpstr>Богослов’я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Огляд Нового Заповіту</dc:title>
  <dc:creator>Пользователь</dc:creator>
  <cp:lastModifiedBy>Ruslan Lvov</cp:lastModifiedBy>
  <cp:revision>42</cp:revision>
  <dcterms:created xsi:type="dcterms:W3CDTF">2021-03-08T18:15:17Z</dcterms:created>
  <dcterms:modified xsi:type="dcterms:W3CDTF">2021-12-23T15:24:10Z</dcterms:modified>
</cp:coreProperties>
</file>