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04" r:id="rId2"/>
    <p:sldId id="305" r:id="rId3"/>
    <p:sldId id="316" r:id="rId4"/>
    <p:sldId id="306" r:id="rId5"/>
    <p:sldId id="317" r:id="rId6"/>
    <p:sldId id="318" r:id="rId7"/>
    <p:sldId id="307" r:id="rId8"/>
    <p:sldId id="319" r:id="rId9"/>
    <p:sldId id="320" r:id="rId10"/>
    <p:sldId id="308"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44" d="100"/>
          <a:sy n="44" d="100"/>
        </p:scale>
        <p:origin x="60" y="9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23861B7-3DE5-433E-918D-A4E12B5069B6}" type="datetimeFigureOut">
              <a:rPr lang="en-US" smtClean="0"/>
              <a:t>4/6/2018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2FB958-13B3-42CF-B049-13B9E8F030E2}" type="slidenum">
              <a:rPr lang="en-US" smtClean="0"/>
              <a:t>‹#›</a:t>
            </a:fld>
            <a:endParaRPr lang="en-US"/>
          </a:p>
        </p:txBody>
      </p:sp>
    </p:spTree>
    <p:extLst>
      <p:ext uri="{BB962C8B-B14F-4D97-AF65-F5344CB8AC3E}">
        <p14:creationId xmlns:p14="http://schemas.microsoft.com/office/powerpoint/2010/main" val="22648293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23861B7-3DE5-433E-918D-A4E12B5069B6}" type="datetimeFigureOut">
              <a:rPr lang="en-US" smtClean="0"/>
              <a:t>4/6/2018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2FB958-13B3-42CF-B049-13B9E8F030E2}" type="slidenum">
              <a:rPr lang="en-US" smtClean="0"/>
              <a:t>‹#›</a:t>
            </a:fld>
            <a:endParaRPr lang="en-US"/>
          </a:p>
        </p:txBody>
      </p:sp>
    </p:spTree>
    <p:extLst>
      <p:ext uri="{BB962C8B-B14F-4D97-AF65-F5344CB8AC3E}">
        <p14:creationId xmlns:p14="http://schemas.microsoft.com/office/powerpoint/2010/main" val="41526789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23861B7-3DE5-433E-918D-A4E12B5069B6}" type="datetimeFigureOut">
              <a:rPr lang="en-US" smtClean="0"/>
              <a:t>4/6/2018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2FB958-13B3-42CF-B049-13B9E8F030E2}" type="slidenum">
              <a:rPr lang="en-US" smtClean="0"/>
              <a:t>‹#›</a:t>
            </a:fld>
            <a:endParaRPr lang="en-US"/>
          </a:p>
        </p:txBody>
      </p:sp>
    </p:spTree>
    <p:extLst>
      <p:ext uri="{BB962C8B-B14F-4D97-AF65-F5344CB8AC3E}">
        <p14:creationId xmlns:p14="http://schemas.microsoft.com/office/powerpoint/2010/main" val="13267005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23861B7-3DE5-433E-918D-A4E12B5069B6}" type="datetimeFigureOut">
              <a:rPr lang="en-US" smtClean="0"/>
              <a:t>4/6/2018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2FB958-13B3-42CF-B049-13B9E8F030E2}" type="slidenum">
              <a:rPr lang="en-US" smtClean="0"/>
              <a:t>‹#›</a:t>
            </a:fld>
            <a:endParaRPr lang="en-US"/>
          </a:p>
        </p:txBody>
      </p:sp>
    </p:spTree>
    <p:extLst>
      <p:ext uri="{BB962C8B-B14F-4D97-AF65-F5344CB8AC3E}">
        <p14:creationId xmlns:p14="http://schemas.microsoft.com/office/powerpoint/2010/main" val="19828488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23861B7-3DE5-433E-918D-A4E12B5069B6}" type="datetimeFigureOut">
              <a:rPr lang="en-US" smtClean="0"/>
              <a:t>4/6/2018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2FB958-13B3-42CF-B049-13B9E8F030E2}" type="slidenum">
              <a:rPr lang="en-US" smtClean="0"/>
              <a:t>‹#›</a:t>
            </a:fld>
            <a:endParaRPr lang="en-US"/>
          </a:p>
        </p:txBody>
      </p:sp>
    </p:spTree>
    <p:extLst>
      <p:ext uri="{BB962C8B-B14F-4D97-AF65-F5344CB8AC3E}">
        <p14:creationId xmlns:p14="http://schemas.microsoft.com/office/powerpoint/2010/main" val="33389973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23861B7-3DE5-433E-918D-A4E12B5069B6}" type="datetimeFigureOut">
              <a:rPr lang="en-US" smtClean="0"/>
              <a:t>4/6/2018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2FB958-13B3-42CF-B049-13B9E8F030E2}" type="slidenum">
              <a:rPr lang="en-US" smtClean="0"/>
              <a:t>‹#›</a:t>
            </a:fld>
            <a:endParaRPr lang="en-US"/>
          </a:p>
        </p:txBody>
      </p:sp>
    </p:spTree>
    <p:extLst>
      <p:ext uri="{BB962C8B-B14F-4D97-AF65-F5344CB8AC3E}">
        <p14:creationId xmlns:p14="http://schemas.microsoft.com/office/powerpoint/2010/main" val="31085253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23861B7-3DE5-433E-918D-A4E12B5069B6}" type="datetimeFigureOut">
              <a:rPr lang="en-US" smtClean="0"/>
              <a:t>4/6/2018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C2FB958-13B3-42CF-B049-13B9E8F030E2}" type="slidenum">
              <a:rPr lang="en-US" smtClean="0"/>
              <a:t>‹#›</a:t>
            </a:fld>
            <a:endParaRPr lang="en-US"/>
          </a:p>
        </p:txBody>
      </p:sp>
    </p:spTree>
    <p:extLst>
      <p:ext uri="{BB962C8B-B14F-4D97-AF65-F5344CB8AC3E}">
        <p14:creationId xmlns:p14="http://schemas.microsoft.com/office/powerpoint/2010/main" val="21137453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23861B7-3DE5-433E-918D-A4E12B5069B6}" type="datetimeFigureOut">
              <a:rPr lang="en-US" smtClean="0"/>
              <a:t>4/6/2018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C2FB958-13B3-42CF-B049-13B9E8F030E2}" type="slidenum">
              <a:rPr lang="en-US" smtClean="0"/>
              <a:t>‹#›</a:t>
            </a:fld>
            <a:endParaRPr lang="en-US"/>
          </a:p>
        </p:txBody>
      </p:sp>
    </p:spTree>
    <p:extLst>
      <p:ext uri="{BB962C8B-B14F-4D97-AF65-F5344CB8AC3E}">
        <p14:creationId xmlns:p14="http://schemas.microsoft.com/office/powerpoint/2010/main" val="34145055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3861B7-3DE5-433E-918D-A4E12B5069B6}" type="datetimeFigureOut">
              <a:rPr lang="en-US" smtClean="0"/>
              <a:t>4/6/2018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C2FB958-13B3-42CF-B049-13B9E8F030E2}" type="slidenum">
              <a:rPr lang="en-US" smtClean="0"/>
              <a:t>‹#›</a:t>
            </a:fld>
            <a:endParaRPr lang="en-US"/>
          </a:p>
        </p:txBody>
      </p:sp>
    </p:spTree>
    <p:extLst>
      <p:ext uri="{BB962C8B-B14F-4D97-AF65-F5344CB8AC3E}">
        <p14:creationId xmlns:p14="http://schemas.microsoft.com/office/powerpoint/2010/main" val="11534600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23861B7-3DE5-433E-918D-A4E12B5069B6}" type="datetimeFigureOut">
              <a:rPr lang="en-US" smtClean="0"/>
              <a:t>4/6/2018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2FB958-13B3-42CF-B049-13B9E8F030E2}" type="slidenum">
              <a:rPr lang="en-US" smtClean="0"/>
              <a:t>‹#›</a:t>
            </a:fld>
            <a:endParaRPr lang="en-US"/>
          </a:p>
        </p:txBody>
      </p:sp>
    </p:spTree>
    <p:extLst>
      <p:ext uri="{BB962C8B-B14F-4D97-AF65-F5344CB8AC3E}">
        <p14:creationId xmlns:p14="http://schemas.microsoft.com/office/powerpoint/2010/main" val="8669801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23861B7-3DE5-433E-918D-A4E12B5069B6}" type="datetimeFigureOut">
              <a:rPr lang="en-US" smtClean="0"/>
              <a:t>4/6/2018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2FB958-13B3-42CF-B049-13B9E8F030E2}" type="slidenum">
              <a:rPr lang="en-US" smtClean="0"/>
              <a:t>‹#›</a:t>
            </a:fld>
            <a:endParaRPr lang="en-US"/>
          </a:p>
        </p:txBody>
      </p:sp>
    </p:spTree>
    <p:extLst>
      <p:ext uri="{BB962C8B-B14F-4D97-AF65-F5344CB8AC3E}">
        <p14:creationId xmlns:p14="http://schemas.microsoft.com/office/powerpoint/2010/main" val="31438827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3861B7-3DE5-433E-918D-A4E12B5069B6}" type="datetimeFigureOut">
              <a:rPr lang="en-US" smtClean="0"/>
              <a:t>4/6/2018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2FB958-13B3-42CF-B049-13B9E8F030E2}" type="slidenum">
              <a:rPr lang="en-US" smtClean="0"/>
              <a:t>‹#›</a:t>
            </a:fld>
            <a:endParaRPr lang="en-US"/>
          </a:p>
        </p:txBody>
      </p:sp>
    </p:spTree>
    <p:extLst>
      <p:ext uri="{BB962C8B-B14F-4D97-AF65-F5344CB8AC3E}">
        <p14:creationId xmlns:p14="http://schemas.microsoft.com/office/powerpoint/2010/main" val="16295554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12192000" cy="1122218"/>
          </a:xfrm>
        </p:spPr>
        <p:txBody>
          <a:bodyPr>
            <a:normAutofit/>
          </a:bodyPr>
          <a:lstStyle/>
          <a:p>
            <a:r>
              <a:rPr lang="es-AR" sz="4800" b="1" u="sng" dirty="0" smtClean="0">
                <a:latin typeface="Times New Roman" panose="02020603050405020304" pitchFamily="18" charset="0"/>
                <a:cs typeface="Times New Roman" panose="02020603050405020304" pitchFamily="18" charset="0"/>
              </a:rPr>
              <a:t>La Decisión</a:t>
            </a:r>
            <a:endParaRPr lang="es-AR" sz="4800" b="1" u="sng" dirty="0">
              <a:latin typeface="Times New Roman" panose="02020603050405020304" pitchFamily="18" charset="0"/>
              <a:cs typeface="Times New Roman" panose="02020603050405020304" pitchFamily="18" charset="0"/>
            </a:endParaRPr>
          </a:p>
        </p:txBody>
      </p:sp>
      <p:pic>
        <p:nvPicPr>
          <p:cNvPr id="16386" name="Picture 2" descr="Related im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12279" y="1122218"/>
            <a:ext cx="5379721" cy="5735782"/>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2" descr="Related imag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1122218"/>
            <a:ext cx="6812278" cy="573578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5878489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61841"/>
          </a:xfrm>
        </p:spPr>
        <p:txBody>
          <a:bodyPr>
            <a:normAutofit fontScale="90000"/>
          </a:bodyPr>
          <a:lstStyle/>
          <a:p>
            <a:pPr algn="ctr"/>
            <a:r>
              <a:rPr lang="en-US" b="1" u="sng" dirty="0" smtClean="0">
                <a:latin typeface="Times New Roman" panose="02020603050405020304" pitchFamily="18" charset="0"/>
                <a:cs typeface="Times New Roman" panose="02020603050405020304" pitchFamily="18" charset="0"/>
              </a:rPr>
              <a:t>Isaias 26:3-4</a:t>
            </a:r>
            <a:endParaRPr lang="en-US"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445221"/>
            <a:ext cx="12192000" cy="5738957"/>
          </a:xfrm>
        </p:spPr>
        <p:txBody>
          <a:bodyPr>
            <a:noAutofit/>
          </a:bodyPr>
          <a:lstStyle/>
          <a:p>
            <a:r>
              <a:rPr lang="es-ES" sz="4800" b="1" dirty="0" smtClean="0">
                <a:latin typeface="Times New Roman" panose="02020603050405020304" pitchFamily="18" charset="0"/>
                <a:cs typeface="Times New Roman" panose="02020603050405020304" pitchFamily="18" charset="0"/>
              </a:rPr>
              <a:t>“Tú </a:t>
            </a:r>
            <a:r>
              <a:rPr lang="es-ES" sz="4800" b="1" dirty="0">
                <a:latin typeface="Times New Roman" panose="02020603050405020304" pitchFamily="18" charset="0"/>
                <a:cs typeface="Times New Roman" panose="02020603050405020304" pitchFamily="18" charset="0"/>
              </a:rPr>
              <a:t>guardarás en completa paz a aquel cuyo pensamiento en ti persevera; porque en ti ha confiado</a:t>
            </a:r>
            <a:r>
              <a:rPr lang="es-ES" sz="4800" b="1" dirty="0" smtClean="0">
                <a:latin typeface="Times New Roman" panose="02020603050405020304" pitchFamily="18" charset="0"/>
                <a:cs typeface="Times New Roman" panose="02020603050405020304" pitchFamily="18" charset="0"/>
              </a:rPr>
              <a:t>.</a:t>
            </a:r>
            <a:r>
              <a:rPr lang="es-ES" sz="4800" b="1" baseline="30000" dirty="0">
                <a:latin typeface="Times New Roman" panose="02020603050405020304" pitchFamily="18" charset="0"/>
                <a:cs typeface="Times New Roman" panose="02020603050405020304" pitchFamily="18" charset="0"/>
              </a:rPr>
              <a:t> </a:t>
            </a:r>
            <a:r>
              <a:rPr lang="es-ES" sz="4800" b="1" dirty="0">
                <a:latin typeface="Times New Roman" panose="02020603050405020304" pitchFamily="18" charset="0"/>
                <a:cs typeface="Times New Roman" panose="02020603050405020304" pitchFamily="18" charset="0"/>
              </a:rPr>
              <a:t>Confiad en Jehová perpetuamente, porque en Jehová el Señor está la fortaleza de los siglos</a:t>
            </a:r>
            <a:r>
              <a:rPr lang="es-ES" sz="4800" b="1" dirty="0" smtClean="0">
                <a:latin typeface="Times New Roman" panose="02020603050405020304" pitchFamily="18" charset="0"/>
                <a:cs typeface="Times New Roman" panose="02020603050405020304" pitchFamily="18" charset="0"/>
              </a:rPr>
              <a:t>.”</a:t>
            </a:r>
          </a:p>
          <a:p>
            <a:r>
              <a:rPr lang="es-ES" sz="4400" b="1" u="sng" dirty="0" smtClean="0">
                <a:latin typeface="Times New Roman" panose="02020603050405020304" pitchFamily="18" charset="0"/>
                <a:cs typeface="Times New Roman" panose="02020603050405020304" pitchFamily="18" charset="0"/>
              </a:rPr>
              <a:t>Nota final- </a:t>
            </a:r>
            <a:r>
              <a:rPr lang="es-ES" sz="4400" b="1" dirty="0" smtClean="0">
                <a:latin typeface="Times New Roman" panose="02020603050405020304" pitchFamily="18" charset="0"/>
                <a:cs typeface="Times New Roman" panose="02020603050405020304" pitchFamily="18" charset="0"/>
              </a:rPr>
              <a:t>Oro que su paz este para ti y que confíes en el que sea ese poder y roca disponible para todos los que sirves y estas relacionado eres su embajador y debes dar paz.</a:t>
            </a:r>
          </a:p>
          <a:p>
            <a:endParaRPr lang="es-ES" sz="4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032711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61841"/>
          </a:xfrm>
        </p:spPr>
        <p:txBody>
          <a:bodyPr>
            <a:normAutofit fontScale="90000"/>
          </a:bodyPr>
          <a:lstStyle/>
          <a:p>
            <a:pPr algn="ctr"/>
            <a:r>
              <a:rPr lang="es-AR" b="1" u="sng" dirty="0" smtClean="0">
                <a:latin typeface="Times New Roman" panose="02020603050405020304" pitchFamily="18" charset="0"/>
                <a:cs typeface="Times New Roman" panose="02020603050405020304" pitchFamily="18" charset="0"/>
              </a:rPr>
              <a:t>Introducción</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559521"/>
            <a:ext cx="12192000" cy="5738957"/>
          </a:xfrm>
        </p:spPr>
        <p:txBody>
          <a:bodyPr>
            <a:noAutofit/>
          </a:bodyPr>
          <a:lstStyle/>
          <a:p>
            <a:r>
              <a:rPr lang="es-ES" sz="3200" b="1" dirty="0" smtClean="0">
                <a:latin typeface="Times New Roman" panose="02020603050405020304" pitchFamily="18" charset="0"/>
                <a:cs typeface="Times New Roman" panose="02020603050405020304" pitchFamily="18" charset="0"/>
              </a:rPr>
              <a:t>En Números 13 y 14 encontramos la historia de Moisés mandando a 12 espías en la tierra de al promesa Canaán y al regresar dieron un reporte a Moisés, y dijeron es una tierra que fluye leche y miel pero habitan gigantes, y 10 de los espías dieron es reporte de que no podemos tomar la tierra pero Josué y Caleb dieron un buen reporte podemos miren todo lo que Dios ha hecho por nosotros y decidieron apoyar a los 10 en vez de a Josué y Caleb y todos murieron y solo Josué y Caleb entraron a la tierra prometida y estuvieron 40  anos en el desierto vagando hasta que murió esa generación y solo entraron sus hijos.</a:t>
            </a:r>
          </a:p>
          <a:p>
            <a:r>
              <a:rPr lang="es-ES" sz="3200" b="1" dirty="0" smtClean="0">
                <a:latin typeface="Times New Roman" panose="02020603050405020304" pitchFamily="18" charset="0"/>
                <a:cs typeface="Times New Roman" panose="02020603050405020304" pitchFamily="18" charset="0"/>
              </a:rPr>
              <a:t>TODO POR ESA DECISION DE A QUIEN APOYAR</a:t>
            </a:r>
          </a:p>
          <a:p>
            <a:r>
              <a:rPr lang="es-ES" sz="3200" b="1" dirty="0" smtClean="0">
                <a:latin typeface="Times New Roman" panose="02020603050405020304" pitchFamily="18" charset="0"/>
                <a:cs typeface="Times New Roman" panose="02020603050405020304" pitchFamily="18" charset="0"/>
              </a:rPr>
              <a:t>En cada conflicto hay una decisión</a:t>
            </a:r>
            <a:endParaRPr lang="es-ES" sz="3600" b="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9117797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61841"/>
          </a:xfrm>
        </p:spPr>
        <p:txBody>
          <a:bodyPr>
            <a:normAutofit fontScale="90000"/>
          </a:bodyPr>
          <a:lstStyle/>
          <a:p>
            <a:pPr algn="ctr"/>
            <a:r>
              <a:rPr lang="es-ES" b="1" u="sng" dirty="0" smtClean="0">
                <a:latin typeface="Times New Roman" panose="02020603050405020304" pitchFamily="18" charset="0"/>
                <a:cs typeface="Times New Roman" panose="02020603050405020304" pitchFamily="18" charset="0"/>
              </a:rPr>
              <a:t>En cada conflicto hay una </a:t>
            </a:r>
            <a:r>
              <a:rPr lang="es-ES" b="1" u="sng" dirty="0" smtClean="0">
                <a:latin typeface="Times New Roman" panose="02020603050405020304" pitchFamily="18" charset="0"/>
                <a:cs typeface="Times New Roman" panose="02020603050405020304" pitchFamily="18" charset="0"/>
              </a:rPr>
              <a:t>decisión</a:t>
            </a:r>
            <a:endParaRPr lang="es-ES" sz="4800" b="1" u="sng" dirty="0" smtClean="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559521"/>
            <a:ext cx="12192000" cy="5738957"/>
          </a:xfrm>
        </p:spPr>
        <p:txBody>
          <a:bodyPr>
            <a:noAutofit/>
          </a:bodyPr>
          <a:lstStyle/>
          <a:p>
            <a:r>
              <a:rPr lang="es-ES" sz="3200" b="1" dirty="0" smtClean="0">
                <a:latin typeface="Times New Roman" panose="02020603050405020304" pitchFamily="18" charset="0"/>
                <a:cs typeface="Times New Roman" panose="02020603050405020304" pitchFamily="18" charset="0"/>
              </a:rPr>
              <a:t>No tiene que ser drástica como la de la historia de los israelitas que creyeron en los 10 en vez de dos pero siempre habrá consecuencias de nuestras decisión</a:t>
            </a:r>
          </a:p>
          <a:p>
            <a:r>
              <a:rPr lang="es-ES" sz="3200" b="1" dirty="0" smtClean="0">
                <a:latin typeface="Times New Roman" panose="02020603050405020304" pitchFamily="18" charset="0"/>
                <a:cs typeface="Times New Roman" panose="02020603050405020304" pitchFamily="18" charset="0"/>
              </a:rPr>
              <a:t>Las decisiones son como semillas que sembramos, esas decisiones serán frutos en ese conflicto</a:t>
            </a:r>
          </a:p>
          <a:p>
            <a:r>
              <a:rPr lang="es-ES" sz="3200" b="1" dirty="0" smtClean="0">
                <a:latin typeface="Times New Roman" panose="02020603050405020304" pitchFamily="18" charset="0"/>
                <a:cs typeface="Times New Roman" panose="02020603050405020304" pitchFamily="18" charset="0"/>
              </a:rPr>
              <a:t>Cuando respondo con la palabra de Dios, estoy plantando una semilla, cuando busco el resultado de mi deseo, estoy plantando una semilla y estoy tomando na decisión</a:t>
            </a:r>
          </a:p>
        </p:txBody>
      </p:sp>
    </p:spTree>
    <p:extLst>
      <p:ext uri="{BB962C8B-B14F-4D97-AF65-F5344CB8AC3E}">
        <p14:creationId xmlns:p14="http://schemas.microsoft.com/office/powerpoint/2010/main" val="356524966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61841"/>
          </a:xfrm>
        </p:spPr>
        <p:txBody>
          <a:bodyPr>
            <a:normAutofit fontScale="90000"/>
          </a:bodyPr>
          <a:lstStyle/>
          <a:p>
            <a:pPr algn="ctr"/>
            <a:r>
              <a:rPr lang="en-US" b="1" u="sng" dirty="0" err="1" smtClean="0">
                <a:latin typeface="Times New Roman" panose="02020603050405020304" pitchFamily="18" charset="0"/>
                <a:cs typeface="Times New Roman" panose="02020603050405020304" pitchFamily="18" charset="0"/>
              </a:rPr>
              <a:t>Galatas</a:t>
            </a:r>
            <a:r>
              <a:rPr lang="en-US" b="1" u="sng" dirty="0" smtClean="0">
                <a:latin typeface="Times New Roman" panose="02020603050405020304" pitchFamily="18" charset="0"/>
                <a:cs typeface="Times New Roman" panose="02020603050405020304" pitchFamily="18" charset="0"/>
              </a:rPr>
              <a:t> 6:7</a:t>
            </a:r>
            <a:endParaRPr lang="en-US"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559521"/>
            <a:ext cx="12192000" cy="5738957"/>
          </a:xfrm>
        </p:spPr>
        <p:txBody>
          <a:bodyPr>
            <a:noAutofit/>
          </a:bodyPr>
          <a:lstStyle/>
          <a:p>
            <a:r>
              <a:rPr lang="es-ES" sz="3600" b="1" dirty="0" smtClean="0">
                <a:latin typeface="Times New Roman" panose="02020603050405020304" pitchFamily="18" charset="0"/>
                <a:cs typeface="Times New Roman" panose="02020603050405020304" pitchFamily="18" charset="0"/>
              </a:rPr>
              <a:t>“No </a:t>
            </a:r>
            <a:r>
              <a:rPr lang="es-ES" sz="3600" b="1" dirty="0">
                <a:latin typeface="Times New Roman" panose="02020603050405020304" pitchFamily="18" charset="0"/>
                <a:cs typeface="Times New Roman" panose="02020603050405020304" pitchFamily="18" charset="0"/>
              </a:rPr>
              <a:t>se engañen: de Dios nadie se burla. Cada uno cosecha lo que siembra</a:t>
            </a:r>
            <a:r>
              <a:rPr lang="es-ES" sz="3600" b="1" dirty="0" smtClean="0">
                <a:latin typeface="Times New Roman" panose="02020603050405020304" pitchFamily="18" charset="0"/>
                <a:cs typeface="Times New Roman" panose="02020603050405020304" pitchFamily="18" charset="0"/>
              </a:rPr>
              <a:t>.”</a:t>
            </a:r>
          </a:p>
          <a:p>
            <a:r>
              <a:rPr lang="es-ES" sz="3600" b="1" dirty="0" smtClean="0">
                <a:latin typeface="Times New Roman" panose="02020603050405020304" pitchFamily="18" charset="0"/>
                <a:cs typeface="Times New Roman" panose="02020603050405020304" pitchFamily="18" charset="0"/>
              </a:rPr>
              <a:t>Nuestras decisiones son importante y cuando hacemos decisiones en medio del conflicto, en algunas ocasiones se magnifican</a:t>
            </a:r>
          </a:p>
          <a:p>
            <a:r>
              <a:rPr lang="es-ES" sz="3600" b="1" dirty="0" smtClean="0">
                <a:latin typeface="Times New Roman" panose="02020603050405020304" pitchFamily="18" charset="0"/>
                <a:cs typeface="Times New Roman" panose="02020603050405020304" pitchFamily="18" charset="0"/>
              </a:rPr>
              <a:t>La decisión que existe en los conflictos que enfrentas es cual fuego motivara tu decisión y tu respuesta al conflicto</a:t>
            </a:r>
          </a:p>
          <a:p>
            <a:r>
              <a:rPr lang="es-ES" sz="3600" b="1" dirty="0" smtClean="0">
                <a:latin typeface="Times New Roman" panose="02020603050405020304" pitchFamily="18" charset="0"/>
                <a:cs typeface="Times New Roman" panose="02020603050405020304" pitchFamily="18" charset="0"/>
              </a:rPr>
              <a:t>¿Que esta pasando en el fuego destructor o que esta pasando en el fuego de Paz? Y esas decisiones determinaran el resultado de ese conflicto</a:t>
            </a:r>
            <a:endParaRPr lang="es-ES"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250462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61841"/>
          </a:xfrm>
        </p:spPr>
        <p:txBody>
          <a:bodyPr>
            <a:normAutofit fontScale="90000"/>
          </a:bodyPr>
          <a:lstStyle/>
          <a:p>
            <a:pPr algn="ctr"/>
            <a:r>
              <a:rPr lang="en-US" b="1" u="sng" dirty="0" err="1" smtClean="0">
                <a:latin typeface="Times New Roman" panose="02020603050405020304" pitchFamily="18" charset="0"/>
                <a:cs typeface="Times New Roman" panose="02020603050405020304" pitchFamily="18" charset="0"/>
              </a:rPr>
              <a:t>En</a:t>
            </a:r>
            <a:r>
              <a:rPr lang="en-US" b="1" u="sng" dirty="0" smtClean="0">
                <a:latin typeface="Times New Roman" panose="02020603050405020304" pitchFamily="18" charset="0"/>
                <a:cs typeface="Times New Roman" panose="02020603050405020304" pitchFamily="18" charset="0"/>
              </a:rPr>
              <a:t> el Fuego de </a:t>
            </a:r>
            <a:r>
              <a:rPr lang="en-US" b="1" u="sng" dirty="0" err="1" smtClean="0">
                <a:latin typeface="Times New Roman" panose="02020603050405020304" pitchFamily="18" charset="0"/>
                <a:cs typeface="Times New Roman" panose="02020603050405020304" pitchFamily="18" charset="0"/>
              </a:rPr>
              <a:t>paz</a:t>
            </a:r>
            <a:endParaRPr lang="en-US"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559521"/>
            <a:ext cx="12192000" cy="5738957"/>
          </a:xfrm>
        </p:spPr>
        <p:txBody>
          <a:bodyPr>
            <a:noAutofit/>
          </a:bodyPr>
          <a:lstStyle/>
          <a:p>
            <a:r>
              <a:rPr lang="es-ES" sz="4400" b="1" dirty="0" smtClean="0">
                <a:latin typeface="Times New Roman" panose="02020603050405020304" pitchFamily="18" charset="0"/>
                <a:cs typeface="Times New Roman" panose="02020603050405020304" pitchFamily="18" charset="0"/>
              </a:rPr>
              <a:t>Dios desea que hagamos decisiones basadas en nuestra FE que descansa en su palabra y que las decisiones las motiva </a:t>
            </a:r>
            <a:r>
              <a:rPr lang="es-ES" sz="4400" b="1" dirty="0">
                <a:latin typeface="Times New Roman" panose="02020603050405020304" pitchFamily="18" charset="0"/>
                <a:cs typeface="Times New Roman" panose="02020603050405020304" pitchFamily="18" charset="0"/>
              </a:rPr>
              <a:t>s</a:t>
            </a:r>
            <a:r>
              <a:rPr lang="es-ES" sz="4400" b="1" dirty="0" smtClean="0">
                <a:latin typeface="Times New Roman" panose="02020603050405020304" pitchFamily="18" charset="0"/>
                <a:cs typeface="Times New Roman" panose="02020603050405020304" pitchFamily="18" charset="0"/>
              </a:rPr>
              <a:t>u amor para con nosotros y son motivadas por el poder del Espíritu Santo</a:t>
            </a:r>
          </a:p>
          <a:p>
            <a:r>
              <a:rPr lang="es-ES" sz="4400" b="1" dirty="0" smtClean="0">
                <a:latin typeface="Times New Roman" panose="02020603050405020304" pitchFamily="18" charset="0"/>
                <a:cs typeface="Times New Roman" panose="02020603050405020304" pitchFamily="18" charset="0"/>
              </a:rPr>
              <a:t>Fíate de Jehová de todo tu corazón, Y no te apoyes en tu propia prudencia.</a:t>
            </a:r>
            <a:r>
              <a:rPr lang="es-ES" sz="4400" b="1" baseline="30000" dirty="0" smtClean="0">
                <a:latin typeface="Times New Roman" panose="02020603050405020304" pitchFamily="18" charset="0"/>
                <a:cs typeface="Times New Roman" panose="02020603050405020304" pitchFamily="18" charset="0"/>
              </a:rPr>
              <a:t> </a:t>
            </a:r>
            <a:r>
              <a:rPr lang="es-ES" sz="4400" b="1" dirty="0" smtClean="0">
                <a:latin typeface="Times New Roman" panose="02020603050405020304" pitchFamily="18" charset="0"/>
                <a:cs typeface="Times New Roman" panose="02020603050405020304" pitchFamily="18" charset="0"/>
              </a:rPr>
              <a:t>Reconócelo en todos tus caminos,</a:t>
            </a:r>
            <a:br>
              <a:rPr lang="es-ES" sz="4400" b="1" dirty="0" smtClean="0">
                <a:latin typeface="Times New Roman" panose="02020603050405020304" pitchFamily="18" charset="0"/>
                <a:cs typeface="Times New Roman" panose="02020603050405020304" pitchFamily="18" charset="0"/>
              </a:rPr>
            </a:br>
            <a:r>
              <a:rPr lang="es-ES" sz="4400" b="1" dirty="0" smtClean="0">
                <a:latin typeface="Times New Roman" panose="02020603050405020304" pitchFamily="18" charset="0"/>
                <a:cs typeface="Times New Roman" panose="02020603050405020304" pitchFamily="18" charset="0"/>
              </a:rPr>
              <a:t>Y él enderezará tus veredas.</a:t>
            </a:r>
            <a:r>
              <a:rPr lang="es-ES" sz="4400" b="1" baseline="30000" dirty="0" smtClean="0">
                <a:latin typeface="Times New Roman" panose="02020603050405020304" pitchFamily="18" charset="0"/>
                <a:cs typeface="Times New Roman" panose="02020603050405020304" pitchFamily="18" charset="0"/>
              </a:rPr>
              <a:t> </a:t>
            </a:r>
            <a:r>
              <a:rPr lang="es-ES" sz="4400" b="1" dirty="0" smtClean="0">
                <a:latin typeface="Times New Roman" panose="02020603050405020304" pitchFamily="18" charset="0"/>
                <a:cs typeface="Times New Roman" panose="02020603050405020304" pitchFamily="18" charset="0"/>
              </a:rPr>
              <a:t>No seas sabio en tu propia opinión; Teme a Jehová, y apártate del mal; </a:t>
            </a:r>
            <a:r>
              <a:rPr lang="es-ES" sz="4400" b="1" dirty="0" err="1" smtClean="0">
                <a:latin typeface="Times New Roman" panose="02020603050405020304" pitchFamily="18" charset="0"/>
                <a:cs typeface="Times New Roman" panose="02020603050405020304" pitchFamily="18" charset="0"/>
              </a:rPr>
              <a:t>Pv</a:t>
            </a:r>
            <a:r>
              <a:rPr lang="es-ES" sz="4400" b="1" dirty="0" smtClean="0">
                <a:latin typeface="Times New Roman" panose="02020603050405020304" pitchFamily="18" charset="0"/>
                <a:cs typeface="Times New Roman" panose="02020603050405020304" pitchFamily="18" charset="0"/>
              </a:rPr>
              <a:t>. 3:5-7</a:t>
            </a:r>
          </a:p>
          <a:p>
            <a:pPr marL="0" indent="0">
              <a:buNone/>
            </a:pPr>
            <a:endParaRPr lang="es-ES" sz="4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905714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61841"/>
          </a:xfrm>
        </p:spPr>
        <p:txBody>
          <a:bodyPr>
            <a:normAutofit fontScale="90000"/>
          </a:bodyPr>
          <a:lstStyle/>
          <a:p>
            <a:pPr algn="ctr"/>
            <a:r>
              <a:rPr lang="en-US" b="1" u="sng" dirty="0" err="1" smtClean="0">
                <a:latin typeface="Times New Roman" panose="02020603050405020304" pitchFamily="18" charset="0"/>
                <a:cs typeface="Times New Roman" panose="02020603050405020304" pitchFamily="18" charset="0"/>
              </a:rPr>
              <a:t>En</a:t>
            </a:r>
            <a:r>
              <a:rPr lang="en-US" b="1" u="sng" dirty="0" smtClean="0">
                <a:latin typeface="Times New Roman" panose="02020603050405020304" pitchFamily="18" charset="0"/>
                <a:cs typeface="Times New Roman" panose="02020603050405020304" pitchFamily="18" charset="0"/>
              </a:rPr>
              <a:t> el Fuego de </a:t>
            </a:r>
            <a:r>
              <a:rPr lang="en-US" b="1" u="sng" dirty="0" err="1" smtClean="0">
                <a:latin typeface="Times New Roman" panose="02020603050405020304" pitchFamily="18" charset="0"/>
                <a:cs typeface="Times New Roman" panose="02020603050405020304" pitchFamily="18" charset="0"/>
              </a:rPr>
              <a:t>paz</a:t>
            </a:r>
            <a:endParaRPr lang="en-US"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559521"/>
            <a:ext cx="12192000" cy="5738957"/>
          </a:xfrm>
        </p:spPr>
        <p:txBody>
          <a:bodyPr>
            <a:noAutofit/>
          </a:bodyPr>
          <a:lstStyle/>
          <a:p>
            <a:r>
              <a:rPr lang="es-ES" sz="4400" b="1" dirty="0" smtClean="0">
                <a:latin typeface="Times New Roman" panose="02020603050405020304" pitchFamily="18" charset="0"/>
                <a:cs typeface="Times New Roman" panose="02020603050405020304" pitchFamily="18" charset="0"/>
              </a:rPr>
              <a:t>El enfoque del fuego de Paz es en Cristo Jesús en nuestra relación con el y recibimos la paz y la misericordia y la transformación de su fuego y nos da el poder de hacer decisiones de FE y sembrar amor y podremos responder bien, recibimos gracia y respondemos con Gracia</a:t>
            </a:r>
          </a:p>
          <a:p>
            <a:pPr marL="0" indent="0">
              <a:buNone/>
            </a:pPr>
            <a:endParaRPr lang="es-ES" sz="4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5365448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61841"/>
          </a:xfrm>
        </p:spPr>
        <p:txBody>
          <a:bodyPr>
            <a:normAutofit fontScale="90000"/>
          </a:bodyPr>
          <a:lstStyle/>
          <a:p>
            <a:pPr algn="ctr"/>
            <a:r>
              <a:rPr lang="es-AR" b="1" u="sng" dirty="0" smtClean="0">
                <a:latin typeface="Times New Roman" panose="02020603050405020304" pitchFamily="18" charset="0"/>
                <a:cs typeface="Times New Roman" panose="02020603050405020304" pitchFamily="18" charset="0"/>
              </a:rPr>
              <a:t>El fuego destructor</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559521"/>
            <a:ext cx="12192000" cy="5738957"/>
          </a:xfrm>
        </p:spPr>
        <p:txBody>
          <a:bodyPr>
            <a:noAutofit/>
          </a:bodyPr>
          <a:lstStyle/>
          <a:p>
            <a:r>
              <a:rPr lang="es-ES" sz="4000" b="1" dirty="0" smtClean="0">
                <a:latin typeface="Times New Roman" panose="02020603050405020304" pitchFamily="18" charset="0"/>
                <a:cs typeface="Times New Roman" panose="02020603050405020304" pitchFamily="18" charset="0"/>
              </a:rPr>
              <a:t>Mis decisiones estarán basados en lo que pienso, siento y veo y cuando hago mis decisiones basadas en esto tomare estas decisiones y decirle a Dios que bendiga estas decisiones y puede bendecirlas y agarrar lo que quiero pero pierdo el construir mi relación con Dios en ese conflicto, pierdo el ser usado por el para glorificar su nombre porque perseguí mi propia camino. </a:t>
            </a:r>
          </a:p>
          <a:p>
            <a:r>
              <a:rPr lang="es-ES" sz="4000" b="1" dirty="0" smtClean="0">
                <a:latin typeface="Times New Roman" panose="02020603050405020304" pitchFamily="18" charset="0"/>
                <a:cs typeface="Times New Roman" panose="02020603050405020304" pitchFamily="18" charset="0"/>
              </a:rPr>
              <a:t>Recuerda esta distinción: Cuando decido ser motivado por lo que pasa en ese fuego destructor seré gobernado por mis deseos, mis sentidos, lo que quiero.</a:t>
            </a:r>
          </a:p>
        </p:txBody>
      </p:sp>
    </p:spTree>
    <p:extLst>
      <p:ext uri="{BB962C8B-B14F-4D97-AF65-F5344CB8AC3E}">
        <p14:creationId xmlns:p14="http://schemas.microsoft.com/office/powerpoint/2010/main" val="305677223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61841"/>
          </a:xfrm>
        </p:spPr>
        <p:txBody>
          <a:bodyPr>
            <a:normAutofit fontScale="90000"/>
          </a:bodyPr>
          <a:lstStyle/>
          <a:p>
            <a:pPr algn="ctr"/>
            <a:r>
              <a:rPr lang="es-AR" b="1" u="sng" dirty="0" smtClean="0">
                <a:latin typeface="Times New Roman" panose="02020603050405020304" pitchFamily="18" charset="0"/>
                <a:cs typeface="Times New Roman" panose="02020603050405020304" pitchFamily="18" charset="0"/>
              </a:rPr>
              <a:t>El fuego destructor</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559521"/>
            <a:ext cx="12192000" cy="5738957"/>
          </a:xfrm>
        </p:spPr>
        <p:txBody>
          <a:bodyPr>
            <a:noAutofit/>
          </a:bodyPr>
          <a:lstStyle/>
          <a:p>
            <a:r>
              <a:rPr lang="es-ES" sz="4000" b="1" dirty="0" smtClean="0">
                <a:latin typeface="Times New Roman" panose="02020603050405020304" pitchFamily="18" charset="0"/>
                <a:cs typeface="Times New Roman" panose="02020603050405020304" pitchFamily="18" charset="0"/>
              </a:rPr>
              <a:t>Si basamos nuestras decisiones en respuesta por lo que pasa en el fuego de paz decidimos por nuestro señor Jesucristo y serán decisiones de fe en sus promesas, en su palabra confiando en el y le pediremos que nos lideré y el lo hace en como responder en esta situación. Y cuando hablamos mas de su propósitos y su poder y su presencia esas decisiones serán mas claras para nosotros serán como un segundo pensamiento, hay poder en el fuego de paz, poder que trae Paz, que trae sanidad y restauración en nuestras relaciones y reconciliación </a:t>
            </a:r>
            <a:endParaRPr lang="es-ES" sz="4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3128285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61841"/>
          </a:xfrm>
        </p:spPr>
        <p:txBody>
          <a:bodyPr>
            <a:normAutofit fontScale="90000"/>
          </a:bodyPr>
          <a:lstStyle/>
          <a:p>
            <a:pPr algn="ctr"/>
            <a:r>
              <a:rPr lang="es-AR" b="1" u="sng" dirty="0" smtClean="0">
                <a:latin typeface="Times New Roman" panose="02020603050405020304" pitchFamily="18" charset="0"/>
                <a:cs typeface="Times New Roman" panose="02020603050405020304" pitchFamily="18" charset="0"/>
              </a:rPr>
              <a:t>El fuego destructor</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559521"/>
            <a:ext cx="12192000" cy="5738957"/>
          </a:xfrm>
        </p:spPr>
        <p:txBody>
          <a:bodyPr>
            <a:noAutofit/>
          </a:bodyPr>
          <a:lstStyle/>
          <a:p>
            <a:r>
              <a:rPr lang="es-ES" sz="4000" b="1" dirty="0" smtClean="0">
                <a:latin typeface="Times New Roman" panose="02020603050405020304" pitchFamily="18" charset="0"/>
                <a:cs typeface="Times New Roman" panose="02020603050405020304" pitchFamily="18" charset="0"/>
              </a:rPr>
              <a:t>cuando nos concentramos en el fuego destructor y nuestras decisiones están basadas en este fuego destructor, encontramos presión, perseguir nuestro deseo y camino y te animo una vez mas pregúntale a Dios como hago mis decisiones. Piensa en el conflicto que estas teniendo hoy mismo en que estas basando la motivación de tus decisiones, del fuego destructor de analizar la situación de como figurarlo o humildemente decides por el fuego de paz dirigido por su ES</a:t>
            </a:r>
            <a:endParaRPr lang="es-ES" sz="4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9148273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2331</TotalTime>
  <Words>725</Words>
  <Application>Microsoft Office PowerPoint</Application>
  <PresentationFormat>Widescreen</PresentationFormat>
  <Paragraphs>29</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Calibri Light</vt:lpstr>
      <vt:lpstr>Times New Roman</vt:lpstr>
      <vt:lpstr>Office Theme</vt:lpstr>
      <vt:lpstr>La Decisión</vt:lpstr>
      <vt:lpstr>Introducción</vt:lpstr>
      <vt:lpstr>En cada conflicto hay una decisión</vt:lpstr>
      <vt:lpstr>Galatas 6:7</vt:lpstr>
      <vt:lpstr>En el Fuego de paz</vt:lpstr>
      <vt:lpstr>En el Fuego de paz</vt:lpstr>
      <vt:lpstr>El fuego destructor</vt:lpstr>
      <vt:lpstr>El fuego destructor</vt:lpstr>
      <vt:lpstr>El fuego destructor</vt:lpstr>
      <vt:lpstr>Isaias 26:3-4</vt:lpstr>
    </vt:vector>
  </TitlesOfParts>
  <Company>Toshiba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Los Cuatro Hombres en el fuego</dc:title>
  <dc:creator>Jorge Muniz</dc:creator>
  <cp:lastModifiedBy>Jorge Muniz</cp:lastModifiedBy>
  <cp:revision>33</cp:revision>
  <dcterms:created xsi:type="dcterms:W3CDTF">2018-01-19T16:00:33Z</dcterms:created>
  <dcterms:modified xsi:type="dcterms:W3CDTF">2018-04-06T20:28:31Z</dcterms:modified>
</cp:coreProperties>
</file>