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6"/>
  </p:notesMasterIdLst>
  <p:sldIdLst>
    <p:sldId id="271" r:id="rId2"/>
    <p:sldId id="268" r:id="rId3"/>
    <p:sldId id="269" r:id="rId4"/>
    <p:sldId id="257" r:id="rId5"/>
    <p:sldId id="258" r:id="rId6"/>
    <p:sldId id="259" r:id="rId7"/>
    <p:sldId id="263" r:id="rId8"/>
    <p:sldId id="260" r:id="rId9"/>
    <p:sldId id="264" r:id="rId10"/>
    <p:sldId id="261" r:id="rId11"/>
    <p:sldId id="265" r:id="rId12"/>
    <p:sldId id="262" r:id="rId13"/>
    <p:sldId id="266"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91" d="100"/>
          <a:sy n="91" d="100"/>
        </p:scale>
        <p:origin x="73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C6D8EA-FB3D-4F74-BCFF-D7E8F966ED4F}" type="datetimeFigureOut">
              <a:rPr lang="en-US" smtClean="0"/>
              <a:t>12/20/2017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3FD626-0487-4336-A6DF-D6723E625534}" type="slidenum">
              <a:rPr lang="en-US" smtClean="0"/>
              <a:t>‹#›</a:t>
            </a:fld>
            <a:endParaRPr lang="en-US"/>
          </a:p>
        </p:txBody>
      </p:sp>
    </p:spTree>
    <p:extLst>
      <p:ext uri="{BB962C8B-B14F-4D97-AF65-F5344CB8AC3E}">
        <p14:creationId xmlns:p14="http://schemas.microsoft.com/office/powerpoint/2010/main" val="855650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xfrm>
            <a:off x="847725" y="463550"/>
            <a:ext cx="5164138" cy="3873500"/>
          </a:xfrm>
          <a:ln cap="flat"/>
        </p:spPr>
      </p:sp>
      <p:sp>
        <p:nvSpPr>
          <p:cNvPr id="29699" name="Rectangle 3"/>
          <p:cNvSpPr>
            <a:spLocks noChangeArrowheads="1"/>
          </p:cNvSpPr>
          <p:nvPr/>
        </p:nvSpPr>
        <p:spPr bwMode="auto">
          <a:xfrm>
            <a:off x="9326" y="9443"/>
            <a:ext cx="3738326" cy="2126256"/>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The Product Life-Cycle</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corresponds to Figure 9-2 on p. 288 and relates to the material on pp. 287-293.</a:t>
            </a:r>
          </a:p>
          <a:p>
            <a:pPr defTabSz="911082">
              <a:lnSpc>
                <a:spcPct val="90000"/>
              </a:lnSpc>
              <a:spcBef>
                <a:spcPct val="50000"/>
              </a:spcBef>
            </a:pPr>
            <a:r>
              <a:rPr lang="en-US" sz="1600" i="1" dirty="0">
                <a:latin typeface="Arial" pitchFamily="34" charset="0"/>
              </a:rPr>
              <a:t>Instructor’s Note:  This CTR can be used to overview the life cycle concept.  Strategies appropriate for each stage are discussed on the following CTRs.</a:t>
            </a:r>
          </a:p>
        </p:txBody>
      </p:sp>
      <p:sp>
        <p:nvSpPr>
          <p:cNvPr id="29700" name="Rectangle 4"/>
          <p:cNvSpPr>
            <a:spLocks noChangeArrowheads="1"/>
          </p:cNvSpPr>
          <p:nvPr/>
        </p:nvSpPr>
        <p:spPr bwMode="auto">
          <a:xfrm>
            <a:off x="23317" y="2666082"/>
            <a:ext cx="6753855" cy="4073093"/>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dirty="0">
                <a:latin typeface="Arial" pitchFamily="34" charset="0"/>
              </a:rPr>
              <a:t>Product Life Cycle Stages</a:t>
            </a:r>
            <a:endParaRPr lang="en-US" sz="1400" b="1" dirty="0">
              <a:latin typeface="Arial" pitchFamily="34" charset="0"/>
            </a:endParaRPr>
          </a:p>
          <a:p>
            <a:pPr defTabSz="911082">
              <a:spcAft>
                <a:spcPct val="50000"/>
              </a:spcAft>
            </a:pPr>
            <a:r>
              <a:rPr lang="en-US" sz="1400" b="1" i="1" dirty="0">
                <a:latin typeface="Arial" pitchFamily="34" charset="0"/>
              </a:rPr>
              <a:t>Product Development.  </a:t>
            </a:r>
            <a:r>
              <a:rPr lang="en-US" sz="1400" b="1" dirty="0">
                <a:latin typeface="Arial" pitchFamily="34" charset="0"/>
              </a:rPr>
              <a:t>Development begins when the company finds and develops a new product idea.  During development the product has costs but no sales.  Development costs must be strategically weighed against the projected length of the product's PLC.</a:t>
            </a:r>
          </a:p>
          <a:p>
            <a:pPr defTabSz="911082">
              <a:spcAft>
                <a:spcPct val="50000"/>
              </a:spcAft>
            </a:pPr>
            <a:r>
              <a:rPr lang="en-US" sz="1400" b="1" i="1" dirty="0">
                <a:latin typeface="Arial" pitchFamily="34" charset="0"/>
              </a:rPr>
              <a:t>Introduction.  </a:t>
            </a:r>
            <a:r>
              <a:rPr lang="en-US" sz="1400" b="1" dirty="0">
                <a:latin typeface="Arial" pitchFamily="34" charset="0"/>
              </a:rPr>
              <a:t>During the introduction of new products initial sales growth is slow as the market is just becoming aware of the product.  Profits are usually nonexistent at this stage due to heavy promotional spending.</a:t>
            </a:r>
          </a:p>
          <a:p>
            <a:pPr defTabSz="911082">
              <a:spcAft>
                <a:spcPct val="50000"/>
              </a:spcAft>
            </a:pPr>
            <a:r>
              <a:rPr lang="en-US" sz="1400" b="1" i="1" dirty="0">
                <a:latin typeface="Arial" pitchFamily="34" charset="0"/>
              </a:rPr>
              <a:t>Growth.  </a:t>
            </a:r>
            <a:r>
              <a:rPr lang="en-US" sz="1400" b="1" dirty="0">
                <a:latin typeface="Arial" pitchFamily="34" charset="0"/>
              </a:rPr>
              <a:t>This stage is characterized by rapid market acceptance of the product and increasing profits.</a:t>
            </a:r>
          </a:p>
          <a:p>
            <a:pPr defTabSz="911082">
              <a:spcAft>
                <a:spcPct val="50000"/>
              </a:spcAft>
            </a:pPr>
            <a:r>
              <a:rPr lang="en-US" sz="1400" b="1" i="1" dirty="0">
                <a:latin typeface="Arial" pitchFamily="34" charset="0"/>
              </a:rPr>
              <a:t>Maturity</a:t>
            </a:r>
            <a:r>
              <a:rPr lang="en-US" sz="1400" b="1" dirty="0">
                <a:latin typeface="Arial" pitchFamily="34" charset="0"/>
              </a:rPr>
              <a:t>.  In maturity there is a slowdown in sales growth as the product has achieved acceptance by most potential customers.  Profits may level off or decline as marketing costs increase to defend existing market share.</a:t>
            </a:r>
          </a:p>
          <a:p>
            <a:pPr defTabSz="911082">
              <a:spcAft>
                <a:spcPct val="50000"/>
              </a:spcAft>
            </a:pPr>
            <a:r>
              <a:rPr lang="en-US" sz="1400" b="1" i="1" dirty="0">
                <a:latin typeface="Arial" pitchFamily="34" charset="0"/>
              </a:rPr>
              <a:t>Decline.  </a:t>
            </a:r>
            <a:r>
              <a:rPr lang="en-US" sz="1400" b="1" dirty="0">
                <a:latin typeface="Arial" pitchFamily="34" charset="0"/>
              </a:rPr>
              <a:t> In this period sales begin to fall off and profits decline dramatically.</a:t>
            </a:r>
          </a:p>
          <a:p>
            <a:pPr defTabSz="911082">
              <a:spcAft>
                <a:spcPct val="50000"/>
              </a:spcAft>
            </a:pPr>
            <a:endParaRPr lang="en-US" sz="1400" b="1" dirty="0">
              <a:latin typeface="Arial" pitchFamily="34" charset="0"/>
            </a:endParaRPr>
          </a:p>
        </p:txBody>
      </p:sp>
    </p:spTree>
    <p:extLst>
      <p:ext uri="{BB962C8B-B14F-4D97-AF65-F5344CB8AC3E}">
        <p14:creationId xmlns:p14="http://schemas.microsoft.com/office/powerpoint/2010/main" val="3215136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847725" y="463550"/>
            <a:ext cx="5164138" cy="3873500"/>
          </a:xfrm>
          <a:ln cap="flat"/>
        </p:spPr>
      </p:sp>
      <p:sp>
        <p:nvSpPr>
          <p:cNvPr id="31747" name="Rectangle 3"/>
          <p:cNvSpPr>
            <a:spLocks noChangeArrowheads="1"/>
          </p:cNvSpPr>
          <p:nvPr/>
        </p:nvSpPr>
        <p:spPr bwMode="auto">
          <a:xfrm>
            <a:off x="108808" y="2782546"/>
            <a:ext cx="6568882" cy="1705278"/>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400" b="1" i="1" dirty="0">
                <a:latin typeface="Arial" pitchFamily="34" charset="0"/>
              </a:rPr>
              <a:t>Introduction.  </a:t>
            </a:r>
            <a:r>
              <a:rPr lang="en-US" sz="1400" b="1" dirty="0">
                <a:latin typeface="Arial" pitchFamily="34" charset="0"/>
              </a:rPr>
              <a:t>In this stage marketers spend heavily on promotions to inform the target market about the new product's benefits.  Low or negative profits may encourage the company to price the product high to help offset expenses.  companies can concentrate on </a:t>
            </a:r>
            <a:r>
              <a:rPr lang="en-US" sz="1400" b="1" i="1" dirty="0">
                <a:latin typeface="Arial" pitchFamily="34" charset="0"/>
              </a:rPr>
              <a:t>skimming</a:t>
            </a:r>
            <a:r>
              <a:rPr lang="en-US" sz="1400" b="1" dirty="0">
                <a:latin typeface="Arial" pitchFamily="34" charset="0"/>
              </a:rPr>
              <a:t> strategies to generate high profits now or on </a:t>
            </a:r>
            <a:r>
              <a:rPr lang="en-US" sz="1400" b="1" i="1" dirty="0">
                <a:latin typeface="Arial" pitchFamily="34" charset="0"/>
              </a:rPr>
              <a:t>penetration</a:t>
            </a:r>
            <a:r>
              <a:rPr lang="en-US" sz="1400" b="1" dirty="0">
                <a:latin typeface="Arial" pitchFamily="34" charset="0"/>
              </a:rPr>
              <a:t> strategies to build market share and dominant the market for larger profits once the market stabilizes.</a:t>
            </a:r>
          </a:p>
          <a:p>
            <a:pPr defTabSz="911082">
              <a:spcAft>
                <a:spcPct val="50000"/>
              </a:spcAft>
            </a:pPr>
            <a:endParaRPr lang="en-US" sz="1400" b="1" dirty="0">
              <a:latin typeface="Arial" pitchFamily="34" charset="0"/>
            </a:endParaRPr>
          </a:p>
        </p:txBody>
      </p:sp>
      <p:sp>
        <p:nvSpPr>
          <p:cNvPr id="31748" name="Rectangle 4"/>
          <p:cNvSpPr>
            <a:spLocks noChangeArrowheads="1"/>
          </p:cNvSpPr>
          <p:nvPr/>
        </p:nvSpPr>
        <p:spPr bwMode="auto">
          <a:xfrm>
            <a:off x="180311" y="2352889"/>
            <a:ext cx="3467860" cy="30847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sz="1600" b="1" dirty="0">
                <a:latin typeface="Arial" pitchFamily="34" charset="0"/>
              </a:rPr>
              <a:t>Product Life Cycle Strategies</a:t>
            </a:r>
          </a:p>
        </p:txBody>
      </p:sp>
      <p:sp>
        <p:nvSpPr>
          <p:cNvPr id="31749" name="Rectangle 5"/>
          <p:cNvSpPr>
            <a:spLocks noChangeArrowheads="1"/>
          </p:cNvSpPr>
          <p:nvPr/>
        </p:nvSpPr>
        <p:spPr bwMode="auto">
          <a:xfrm>
            <a:off x="-4664" y="6296"/>
            <a:ext cx="3553353" cy="89866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289 and 293.</a:t>
            </a:r>
          </a:p>
        </p:txBody>
      </p:sp>
    </p:spTree>
    <p:extLst>
      <p:ext uri="{BB962C8B-B14F-4D97-AF65-F5344CB8AC3E}">
        <p14:creationId xmlns:p14="http://schemas.microsoft.com/office/powerpoint/2010/main" val="801206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847725" y="463550"/>
            <a:ext cx="5164138" cy="3873500"/>
          </a:xfrm>
          <a:ln cap="flat"/>
        </p:spPr>
      </p:sp>
      <p:sp>
        <p:nvSpPr>
          <p:cNvPr id="31747" name="Rectangle 3"/>
          <p:cNvSpPr>
            <a:spLocks noChangeArrowheads="1"/>
          </p:cNvSpPr>
          <p:nvPr/>
        </p:nvSpPr>
        <p:spPr bwMode="auto">
          <a:xfrm>
            <a:off x="108808" y="2782546"/>
            <a:ext cx="6568882" cy="1705278"/>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400" b="1" i="1" dirty="0">
                <a:latin typeface="Arial" pitchFamily="34" charset="0"/>
              </a:rPr>
              <a:t>Introduction.  </a:t>
            </a:r>
            <a:r>
              <a:rPr lang="en-US" sz="1400" b="1" dirty="0">
                <a:latin typeface="Arial" pitchFamily="34" charset="0"/>
              </a:rPr>
              <a:t>In this stage marketers spend heavily on promotions to inform the target market about the new product's benefits.  Low or negative profits may encourage the company to price the product high to help offset expenses.  companies can concentrate on </a:t>
            </a:r>
            <a:r>
              <a:rPr lang="en-US" sz="1400" b="1" i="1" dirty="0">
                <a:latin typeface="Arial" pitchFamily="34" charset="0"/>
              </a:rPr>
              <a:t>skimming</a:t>
            </a:r>
            <a:r>
              <a:rPr lang="en-US" sz="1400" b="1" dirty="0">
                <a:latin typeface="Arial" pitchFamily="34" charset="0"/>
              </a:rPr>
              <a:t> strategies to generate high profits now or on </a:t>
            </a:r>
            <a:r>
              <a:rPr lang="en-US" sz="1400" b="1" i="1" dirty="0">
                <a:latin typeface="Arial" pitchFamily="34" charset="0"/>
              </a:rPr>
              <a:t>penetration</a:t>
            </a:r>
            <a:r>
              <a:rPr lang="en-US" sz="1400" b="1" dirty="0">
                <a:latin typeface="Arial" pitchFamily="34" charset="0"/>
              </a:rPr>
              <a:t> strategies to build market share and dominant the market for larger profits once the market stabilizes.</a:t>
            </a:r>
          </a:p>
          <a:p>
            <a:pPr defTabSz="911082">
              <a:spcAft>
                <a:spcPct val="50000"/>
              </a:spcAft>
            </a:pPr>
            <a:endParaRPr lang="en-US" sz="1400" b="1" dirty="0">
              <a:latin typeface="Arial" pitchFamily="34" charset="0"/>
            </a:endParaRPr>
          </a:p>
        </p:txBody>
      </p:sp>
      <p:sp>
        <p:nvSpPr>
          <p:cNvPr id="31748" name="Rectangle 4"/>
          <p:cNvSpPr>
            <a:spLocks noChangeArrowheads="1"/>
          </p:cNvSpPr>
          <p:nvPr/>
        </p:nvSpPr>
        <p:spPr bwMode="auto">
          <a:xfrm>
            <a:off x="180311" y="2352889"/>
            <a:ext cx="3467860" cy="30847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sz="1600" b="1" dirty="0">
                <a:latin typeface="Arial" pitchFamily="34" charset="0"/>
              </a:rPr>
              <a:t>Product Life Cycle Strategies</a:t>
            </a:r>
          </a:p>
        </p:txBody>
      </p:sp>
      <p:sp>
        <p:nvSpPr>
          <p:cNvPr id="31749" name="Rectangle 5"/>
          <p:cNvSpPr>
            <a:spLocks noChangeArrowheads="1"/>
          </p:cNvSpPr>
          <p:nvPr/>
        </p:nvSpPr>
        <p:spPr bwMode="auto">
          <a:xfrm>
            <a:off x="-4664" y="6296"/>
            <a:ext cx="3553353" cy="89866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289 and 293.</a:t>
            </a:r>
          </a:p>
        </p:txBody>
      </p:sp>
    </p:spTree>
    <p:extLst>
      <p:ext uri="{BB962C8B-B14F-4D97-AF65-F5344CB8AC3E}">
        <p14:creationId xmlns:p14="http://schemas.microsoft.com/office/powerpoint/2010/main" val="2232935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847725" y="463550"/>
            <a:ext cx="5164138" cy="3873500"/>
          </a:xfrm>
          <a:ln cap="flat"/>
        </p:spPr>
      </p:sp>
      <p:sp>
        <p:nvSpPr>
          <p:cNvPr id="33795" name="Rectangle 3"/>
          <p:cNvSpPr>
            <a:spLocks noChangeArrowheads="1"/>
          </p:cNvSpPr>
          <p:nvPr/>
        </p:nvSpPr>
        <p:spPr bwMode="auto">
          <a:xfrm>
            <a:off x="9327" y="-4721"/>
            <a:ext cx="3424337" cy="89866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289-290 and 293.</a:t>
            </a:r>
          </a:p>
        </p:txBody>
      </p:sp>
      <p:sp>
        <p:nvSpPr>
          <p:cNvPr id="33796" name="Rectangle 4"/>
          <p:cNvSpPr>
            <a:spLocks noChangeArrowheads="1"/>
          </p:cNvSpPr>
          <p:nvPr/>
        </p:nvSpPr>
        <p:spPr bwMode="auto">
          <a:xfrm>
            <a:off x="195855" y="2466205"/>
            <a:ext cx="6495826" cy="1859166"/>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dirty="0">
                <a:latin typeface="Arial" pitchFamily="34" charset="0"/>
              </a:rPr>
              <a:t>Product Life-Cycle Strategies</a:t>
            </a:r>
            <a:endParaRPr lang="en-US" sz="1400" b="1" dirty="0">
              <a:latin typeface="Arial" pitchFamily="34" charset="0"/>
            </a:endParaRPr>
          </a:p>
          <a:p>
            <a:pPr defTabSz="911082">
              <a:spcAft>
                <a:spcPct val="50000"/>
              </a:spcAft>
            </a:pPr>
            <a:r>
              <a:rPr lang="en-US" sz="1400" b="1" i="1" dirty="0">
                <a:latin typeface="Arial" pitchFamily="34" charset="0"/>
              </a:rPr>
              <a:t>Growth.  </a:t>
            </a:r>
            <a:r>
              <a:rPr lang="en-US" sz="1400" b="1" dirty="0">
                <a:latin typeface="Arial" pitchFamily="34" charset="0"/>
              </a:rPr>
              <a:t>In this stage the company experiences both increasing sales and competition.  Promotion costs are spread over larger volume and strategic decisions focus on growth strategies.  Strategies include adding </a:t>
            </a:r>
            <a:r>
              <a:rPr lang="en-US" sz="1400" b="1" i="1" dirty="0">
                <a:latin typeface="Arial" pitchFamily="34" charset="0"/>
              </a:rPr>
              <a:t>new features, improving quality, increasing distribution,</a:t>
            </a:r>
            <a:r>
              <a:rPr lang="en-US" sz="1400" b="1" dirty="0">
                <a:latin typeface="Arial" pitchFamily="34" charset="0"/>
              </a:rPr>
              <a:t> and </a:t>
            </a:r>
            <a:r>
              <a:rPr lang="en-US" sz="1400" b="1" i="1" dirty="0">
                <a:latin typeface="Arial" pitchFamily="34" charset="0"/>
              </a:rPr>
              <a:t>entering new market segments.</a:t>
            </a:r>
            <a:endParaRPr lang="en-US" sz="1400" b="1" dirty="0">
              <a:latin typeface="Arial" pitchFamily="34" charset="0"/>
            </a:endParaRPr>
          </a:p>
          <a:p>
            <a:pPr defTabSz="911082">
              <a:spcAft>
                <a:spcPct val="50000"/>
              </a:spcAft>
            </a:pPr>
            <a:endParaRPr lang="en-US" sz="1400" b="1" dirty="0">
              <a:latin typeface="Arial" pitchFamily="34" charset="0"/>
            </a:endParaRPr>
          </a:p>
        </p:txBody>
      </p:sp>
    </p:spTree>
    <p:extLst>
      <p:ext uri="{BB962C8B-B14F-4D97-AF65-F5344CB8AC3E}">
        <p14:creationId xmlns:p14="http://schemas.microsoft.com/office/powerpoint/2010/main" val="1224414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847725" y="463550"/>
            <a:ext cx="5164138" cy="3873500"/>
          </a:xfrm>
          <a:ln cap="flat"/>
        </p:spPr>
      </p:sp>
      <p:sp>
        <p:nvSpPr>
          <p:cNvPr id="33795" name="Rectangle 3"/>
          <p:cNvSpPr>
            <a:spLocks noChangeArrowheads="1"/>
          </p:cNvSpPr>
          <p:nvPr/>
        </p:nvSpPr>
        <p:spPr bwMode="auto">
          <a:xfrm>
            <a:off x="9327" y="-4721"/>
            <a:ext cx="3424337" cy="898662"/>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289-290 and 293.</a:t>
            </a:r>
          </a:p>
        </p:txBody>
      </p:sp>
      <p:sp>
        <p:nvSpPr>
          <p:cNvPr id="33796" name="Rectangle 4"/>
          <p:cNvSpPr>
            <a:spLocks noChangeArrowheads="1"/>
          </p:cNvSpPr>
          <p:nvPr/>
        </p:nvSpPr>
        <p:spPr bwMode="auto">
          <a:xfrm>
            <a:off x="195855" y="2466205"/>
            <a:ext cx="6495826" cy="1859166"/>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dirty="0">
                <a:latin typeface="Arial" pitchFamily="34" charset="0"/>
              </a:rPr>
              <a:t>Product Life-Cycle Strategies</a:t>
            </a:r>
            <a:endParaRPr lang="en-US" sz="1400" b="1" dirty="0">
              <a:latin typeface="Arial" pitchFamily="34" charset="0"/>
            </a:endParaRPr>
          </a:p>
          <a:p>
            <a:pPr defTabSz="911082">
              <a:spcAft>
                <a:spcPct val="50000"/>
              </a:spcAft>
            </a:pPr>
            <a:r>
              <a:rPr lang="en-US" sz="1400" b="1" i="1" dirty="0">
                <a:latin typeface="Arial" pitchFamily="34" charset="0"/>
              </a:rPr>
              <a:t>Growth.  </a:t>
            </a:r>
            <a:r>
              <a:rPr lang="en-US" sz="1400" b="1" dirty="0">
                <a:latin typeface="Arial" pitchFamily="34" charset="0"/>
              </a:rPr>
              <a:t>In this stage the company experiences both increasing sales and competition.  Promotion costs are spread over larger volume and strategic decisions focus on growth strategies.  Strategies include adding </a:t>
            </a:r>
            <a:r>
              <a:rPr lang="en-US" sz="1400" b="1" i="1" dirty="0">
                <a:latin typeface="Arial" pitchFamily="34" charset="0"/>
              </a:rPr>
              <a:t>new features, improving quality, increasing distribution,</a:t>
            </a:r>
            <a:r>
              <a:rPr lang="en-US" sz="1400" b="1" dirty="0">
                <a:latin typeface="Arial" pitchFamily="34" charset="0"/>
              </a:rPr>
              <a:t> and </a:t>
            </a:r>
            <a:r>
              <a:rPr lang="en-US" sz="1400" b="1" i="1" dirty="0">
                <a:latin typeface="Arial" pitchFamily="34" charset="0"/>
              </a:rPr>
              <a:t>entering new market segments.</a:t>
            </a:r>
            <a:endParaRPr lang="en-US" sz="1400" b="1" dirty="0">
              <a:latin typeface="Arial" pitchFamily="34" charset="0"/>
            </a:endParaRPr>
          </a:p>
          <a:p>
            <a:pPr defTabSz="911082">
              <a:spcAft>
                <a:spcPct val="50000"/>
              </a:spcAft>
            </a:pPr>
            <a:endParaRPr lang="en-US" sz="1400" b="1" dirty="0">
              <a:latin typeface="Arial" pitchFamily="34" charset="0"/>
            </a:endParaRPr>
          </a:p>
        </p:txBody>
      </p:sp>
    </p:spTree>
    <p:extLst>
      <p:ext uri="{BB962C8B-B14F-4D97-AF65-F5344CB8AC3E}">
        <p14:creationId xmlns:p14="http://schemas.microsoft.com/office/powerpoint/2010/main" val="368698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847725" y="463550"/>
            <a:ext cx="5164138" cy="3873500"/>
          </a:xfrm>
          <a:ln cap="flat"/>
        </p:spPr>
      </p:sp>
      <p:sp>
        <p:nvSpPr>
          <p:cNvPr id="35843" name="Rectangle 3"/>
          <p:cNvSpPr>
            <a:spLocks noChangeArrowheads="1"/>
          </p:cNvSpPr>
          <p:nvPr/>
        </p:nvSpPr>
        <p:spPr bwMode="auto">
          <a:xfrm>
            <a:off x="94819" y="2637754"/>
            <a:ext cx="6525359" cy="2370200"/>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i="1" dirty="0">
                <a:latin typeface="Arial" pitchFamily="34" charset="0"/>
              </a:rPr>
              <a:t>Product Life Cycle Strategies</a:t>
            </a:r>
          </a:p>
          <a:p>
            <a:pPr defTabSz="911082">
              <a:spcAft>
                <a:spcPct val="50000"/>
              </a:spcAft>
            </a:pPr>
            <a:r>
              <a:rPr lang="en-US" sz="1400" b="1" i="1" dirty="0">
                <a:latin typeface="Arial" pitchFamily="34" charset="0"/>
              </a:rPr>
              <a:t>Maturity.  </a:t>
            </a:r>
            <a:r>
              <a:rPr lang="en-US" sz="1400" b="1" dirty="0">
                <a:latin typeface="Arial" pitchFamily="34" charset="0"/>
              </a:rPr>
              <a:t>In this stage the company must manage slower growth over a longer period of time.  Strategic decisions made in the growth stage may limit choices now.  Marketing managers must proactively seek advantage by either </a:t>
            </a:r>
            <a:r>
              <a:rPr lang="en-US" sz="1400" b="1" i="1" dirty="0">
                <a:latin typeface="Arial" pitchFamily="34" charset="0"/>
              </a:rPr>
              <a:t>market modification</a:t>
            </a:r>
            <a:r>
              <a:rPr lang="en-US" sz="1400" b="1" dirty="0">
                <a:latin typeface="Arial" pitchFamily="34" charset="0"/>
              </a:rPr>
              <a:t> to increase consumption, </a:t>
            </a:r>
            <a:r>
              <a:rPr lang="en-US" sz="1400" b="1" i="1" dirty="0">
                <a:latin typeface="Arial" pitchFamily="34" charset="0"/>
              </a:rPr>
              <a:t>product modification</a:t>
            </a:r>
            <a:r>
              <a:rPr lang="en-US" sz="1400" b="1" dirty="0">
                <a:latin typeface="Arial" pitchFamily="34" charset="0"/>
              </a:rPr>
              <a:t> to attract new users (quality, feature, and style improvements), or </a:t>
            </a:r>
            <a:r>
              <a:rPr lang="en-US" sz="1400" b="1" i="1" dirty="0">
                <a:latin typeface="Arial" pitchFamily="34" charset="0"/>
              </a:rPr>
              <a:t>marketing mix modification</a:t>
            </a:r>
            <a:r>
              <a:rPr lang="en-US" sz="1400" b="1" dirty="0">
                <a:latin typeface="Arial" pitchFamily="34" charset="0"/>
              </a:rPr>
              <a:t> in an attempt to improve competitive position.</a:t>
            </a:r>
          </a:p>
          <a:p>
            <a:pPr defTabSz="911082">
              <a:spcAft>
                <a:spcPct val="50000"/>
              </a:spcAft>
            </a:pPr>
            <a:endParaRPr lang="en-US" sz="1400" b="1" dirty="0">
              <a:latin typeface="Arial" pitchFamily="34" charset="0"/>
            </a:endParaRPr>
          </a:p>
        </p:txBody>
      </p:sp>
      <p:sp>
        <p:nvSpPr>
          <p:cNvPr id="35844" name="Rectangle 4"/>
          <p:cNvSpPr>
            <a:spLocks noChangeArrowheads="1"/>
          </p:cNvSpPr>
          <p:nvPr/>
        </p:nvSpPr>
        <p:spPr bwMode="auto">
          <a:xfrm>
            <a:off x="108808" y="138498"/>
            <a:ext cx="3539363" cy="900235"/>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290-292 and 293.</a:t>
            </a:r>
          </a:p>
        </p:txBody>
      </p:sp>
    </p:spTree>
    <p:extLst>
      <p:ext uri="{BB962C8B-B14F-4D97-AF65-F5344CB8AC3E}">
        <p14:creationId xmlns:p14="http://schemas.microsoft.com/office/powerpoint/2010/main" val="2316505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847725" y="463550"/>
            <a:ext cx="5164138" cy="3873500"/>
          </a:xfrm>
          <a:ln cap="flat"/>
        </p:spPr>
      </p:sp>
      <p:sp>
        <p:nvSpPr>
          <p:cNvPr id="35843" name="Rectangle 3"/>
          <p:cNvSpPr>
            <a:spLocks noChangeArrowheads="1"/>
          </p:cNvSpPr>
          <p:nvPr/>
        </p:nvSpPr>
        <p:spPr bwMode="auto">
          <a:xfrm>
            <a:off x="94819" y="2637754"/>
            <a:ext cx="6525359" cy="2370200"/>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i="1" dirty="0">
                <a:latin typeface="Arial" pitchFamily="34" charset="0"/>
              </a:rPr>
              <a:t>Product Life Cycle Strategies</a:t>
            </a:r>
          </a:p>
          <a:p>
            <a:pPr defTabSz="911082">
              <a:spcAft>
                <a:spcPct val="50000"/>
              </a:spcAft>
            </a:pPr>
            <a:r>
              <a:rPr lang="en-US" sz="1400" b="1" i="1" dirty="0">
                <a:latin typeface="Arial" pitchFamily="34" charset="0"/>
              </a:rPr>
              <a:t>Maturity.  </a:t>
            </a:r>
            <a:r>
              <a:rPr lang="en-US" sz="1400" b="1" dirty="0">
                <a:latin typeface="Arial" pitchFamily="34" charset="0"/>
              </a:rPr>
              <a:t>In this stage the company must manage slower growth over a longer period of time.  Strategic decisions made in the growth stage may limit choices now.  Marketing managers must proactively seek advantage by either </a:t>
            </a:r>
            <a:r>
              <a:rPr lang="en-US" sz="1400" b="1" i="1" dirty="0">
                <a:latin typeface="Arial" pitchFamily="34" charset="0"/>
              </a:rPr>
              <a:t>market modification</a:t>
            </a:r>
            <a:r>
              <a:rPr lang="en-US" sz="1400" b="1" dirty="0">
                <a:latin typeface="Arial" pitchFamily="34" charset="0"/>
              </a:rPr>
              <a:t> to increase consumption, </a:t>
            </a:r>
            <a:r>
              <a:rPr lang="en-US" sz="1400" b="1" i="1" dirty="0">
                <a:latin typeface="Arial" pitchFamily="34" charset="0"/>
              </a:rPr>
              <a:t>product modification</a:t>
            </a:r>
            <a:r>
              <a:rPr lang="en-US" sz="1400" b="1" dirty="0">
                <a:latin typeface="Arial" pitchFamily="34" charset="0"/>
              </a:rPr>
              <a:t> to attract new users (quality, feature, and style improvements), or </a:t>
            </a:r>
            <a:r>
              <a:rPr lang="en-US" sz="1400" b="1" i="1" dirty="0">
                <a:latin typeface="Arial" pitchFamily="34" charset="0"/>
              </a:rPr>
              <a:t>marketing mix modification</a:t>
            </a:r>
            <a:r>
              <a:rPr lang="en-US" sz="1400" b="1" dirty="0">
                <a:latin typeface="Arial" pitchFamily="34" charset="0"/>
              </a:rPr>
              <a:t> in an attempt to improve competitive position.</a:t>
            </a:r>
          </a:p>
          <a:p>
            <a:pPr defTabSz="911082">
              <a:spcAft>
                <a:spcPct val="50000"/>
              </a:spcAft>
            </a:pPr>
            <a:endParaRPr lang="en-US" sz="1400" b="1" dirty="0">
              <a:latin typeface="Arial" pitchFamily="34" charset="0"/>
            </a:endParaRPr>
          </a:p>
        </p:txBody>
      </p:sp>
      <p:sp>
        <p:nvSpPr>
          <p:cNvPr id="35844" name="Rectangle 4"/>
          <p:cNvSpPr>
            <a:spLocks noChangeArrowheads="1"/>
          </p:cNvSpPr>
          <p:nvPr/>
        </p:nvSpPr>
        <p:spPr bwMode="auto">
          <a:xfrm>
            <a:off x="108808" y="138498"/>
            <a:ext cx="3539363" cy="900235"/>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290-292 and 293.</a:t>
            </a:r>
          </a:p>
        </p:txBody>
      </p:sp>
    </p:spTree>
    <p:extLst>
      <p:ext uri="{BB962C8B-B14F-4D97-AF65-F5344CB8AC3E}">
        <p14:creationId xmlns:p14="http://schemas.microsoft.com/office/powerpoint/2010/main" val="1765416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847725" y="463550"/>
            <a:ext cx="5164138" cy="3873500"/>
          </a:xfrm>
          <a:ln cap="flat"/>
        </p:spPr>
      </p:sp>
      <p:sp>
        <p:nvSpPr>
          <p:cNvPr id="37891" name="Rectangle 3"/>
          <p:cNvSpPr>
            <a:spLocks noChangeArrowheads="1"/>
          </p:cNvSpPr>
          <p:nvPr/>
        </p:nvSpPr>
        <p:spPr bwMode="auto">
          <a:xfrm>
            <a:off x="209845" y="94430"/>
            <a:ext cx="3410347" cy="901810"/>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292-293.</a:t>
            </a:r>
          </a:p>
        </p:txBody>
      </p:sp>
      <p:sp>
        <p:nvSpPr>
          <p:cNvPr id="37892" name="Rectangle 4"/>
          <p:cNvSpPr>
            <a:spLocks noChangeArrowheads="1"/>
          </p:cNvSpPr>
          <p:nvPr/>
        </p:nvSpPr>
        <p:spPr bwMode="auto">
          <a:xfrm>
            <a:off x="267357" y="2736905"/>
            <a:ext cx="6581317" cy="1536001"/>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i="1" dirty="0">
                <a:latin typeface="Arial" pitchFamily="34" charset="0"/>
              </a:rPr>
              <a:t>Product Life Cycle Strategies</a:t>
            </a:r>
          </a:p>
          <a:p>
            <a:pPr defTabSz="911082">
              <a:spcAft>
                <a:spcPct val="50000"/>
              </a:spcAft>
            </a:pPr>
            <a:r>
              <a:rPr lang="en-US" sz="1400" b="1" i="1" dirty="0">
                <a:latin typeface="Arial" pitchFamily="34" charset="0"/>
              </a:rPr>
              <a:t>Decline.  </a:t>
            </a:r>
            <a:r>
              <a:rPr lang="en-US" sz="1400" b="1" dirty="0">
                <a:latin typeface="Arial" pitchFamily="34" charset="0"/>
              </a:rPr>
              <a:t>In this stage the costs of managing the product may eventually exceed profits.  Rate of decline is a major factor in setting strategy.  Management may </a:t>
            </a:r>
            <a:r>
              <a:rPr lang="en-US" sz="1400" b="1" i="1" dirty="0">
                <a:latin typeface="Arial" pitchFamily="34" charset="0"/>
              </a:rPr>
              <a:t>maintain</a:t>
            </a:r>
            <a:r>
              <a:rPr lang="en-US" sz="1400" b="1" dirty="0">
                <a:latin typeface="Arial" pitchFamily="34" charset="0"/>
              </a:rPr>
              <a:t> the brand as competitors drop out, </a:t>
            </a:r>
            <a:r>
              <a:rPr lang="en-US" sz="1400" b="1" i="1" dirty="0">
                <a:latin typeface="Arial" pitchFamily="34" charset="0"/>
              </a:rPr>
              <a:t>harvest</a:t>
            </a:r>
            <a:r>
              <a:rPr lang="en-US" sz="1400" b="1" dirty="0">
                <a:latin typeface="Arial" pitchFamily="34" charset="0"/>
              </a:rPr>
              <a:t> the brand by reducing costs of support for short term profit increases, or </a:t>
            </a:r>
            <a:r>
              <a:rPr lang="en-US" sz="1400" b="1" i="1" dirty="0">
                <a:latin typeface="Arial" pitchFamily="34" charset="0"/>
              </a:rPr>
              <a:t>drop</a:t>
            </a:r>
            <a:r>
              <a:rPr lang="en-US" sz="1400" b="1" dirty="0">
                <a:latin typeface="Arial" pitchFamily="34" charset="0"/>
              </a:rPr>
              <a:t> the product (divest) altogether.</a:t>
            </a:r>
          </a:p>
        </p:txBody>
      </p:sp>
    </p:spTree>
    <p:extLst>
      <p:ext uri="{BB962C8B-B14F-4D97-AF65-F5344CB8AC3E}">
        <p14:creationId xmlns:p14="http://schemas.microsoft.com/office/powerpoint/2010/main" val="4054460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847725" y="463550"/>
            <a:ext cx="5164138" cy="3873500"/>
          </a:xfrm>
          <a:ln cap="flat"/>
        </p:spPr>
      </p:sp>
      <p:sp>
        <p:nvSpPr>
          <p:cNvPr id="37891" name="Rectangle 3"/>
          <p:cNvSpPr>
            <a:spLocks noChangeArrowheads="1"/>
          </p:cNvSpPr>
          <p:nvPr/>
        </p:nvSpPr>
        <p:spPr bwMode="auto">
          <a:xfrm>
            <a:off x="209845" y="94430"/>
            <a:ext cx="3410347" cy="901810"/>
          </a:xfrm>
          <a:prstGeom prst="rect">
            <a:avLst/>
          </a:prstGeom>
          <a:noFill/>
          <a:ln w="12700">
            <a:noFill/>
            <a:miter lim="800000"/>
            <a:headEnd/>
            <a:tailEnd/>
          </a:ln>
          <a:effectLst/>
        </p:spPr>
        <p:txBody>
          <a:bodyPr lIns="90167" tIns="44293" rIns="90167" bIns="44293">
            <a:spAutoFit/>
          </a:bodyPr>
          <a:lstStyle/>
          <a:p>
            <a:pPr defTabSz="911082">
              <a:lnSpc>
                <a:spcPct val="90000"/>
              </a:lnSpc>
              <a:spcBef>
                <a:spcPct val="50000"/>
              </a:spcBef>
            </a:pPr>
            <a:r>
              <a:rPr lang="en-US" b="1" dirty="0">
                <a:latin typeface="Arial" pitchFamily="34" charset="0"/>
              </a:rPr>
              <a:t>Product Life-Cycle Strategies</a:t>
            </a:r>
            <a:endParaRPr lang="en-US" sz="1400" b="1" dirty="0">
              <a:latin typeface="Arial" pitchFamily="34" charset="0"/>
            </a:endParaRPr>
          </a:p>
          <a:p>
            <a:pPr defTabSz="911082">
              <a:lnSpc>
                <a:spcPct val="90000"/>
              </a:lnSpc>
              <a:spcBef>
                <a:spcPct val="50000"/>
              </a:spcBef>
            </a:pPr>
            <a:r>
              <a:rPr lang="en-US" sz="1600" b="1" dirty="0">
                <a:latin typeface="Arial" pitchFamily="34" charset="0"/>
              </a:rPr>
              <a:t>This CTR relates to the material on pp. 292-293.</a:t>
            </a:r>
          </a:p>
        </p:txBody>
      </p:sp>
      <p:sp>
        <p:nvSpPr>
          <p:cNvPr id="37892" name="Rectangle 4"/>
          <p:cNvSpPr>
            <a:spLocks noChangeArrowheads="1"/>
          </p:cNvSpPr>
          <p:nvPr/>
        </p:nvSpPr>
        <p:spPr bwMode="auto">
          <a:xfrm>
            <a:off x="267357" y="2736905"/>
            <a:ext cx="6581317" cy="1536001"/>
          </a:xfrm>
          <a:prstGeom prst="rect">
            <a:avLst/>
          </a:prstGeom>
          <a:noFill/>
          <a:ln w="12700">
            <a:noFill/>
            <a:miter lim="800000"/>
            <a:headEnd/>
            <a:tailEnd/>
          </a:ln>
          <a:effectLst/>
        </p:spPr>
        <p:txBody>
          <a:bodyPr lIns="90167" tIns="44293" rIns="90167" bIns="44293">
            <a:spAutoFit/>
          </a:bodyPr>
          <a:lstStyle/>
          <a:p>
            <a:pPr defTabSz="911082">
              <a:spcAft>
                <a:spcPct val="50000"/>
              </a:spcAft>
            </a:pPr>
            <a:r>
              <a:rPr lang="en-US" sz="1600" b="1" i="1" dirty="0">
                <a:latin typeface="Arial" pitchFamily="34" charset="0"/>
              </a:rPr>
              <a:t>Product Life Cycle Strategies</a:t>
            </a:r>
          </a:p>
          <a:p>
            <a:pPr defTabSz="911082">
              <a:spcAft>
                <a:spcPct val="50000"/>
              </a:spcAft>
            </a:pPr>
            <a:r>
              <a:rPr lang="en-US" sz="1400" b="1" i="1" dirty="0">
                <a:latin typeface="Arial" pitchFamily="34" charset="0"/>
              </a:rPr>
              <a:t>Decline.  </a:t>
            </a:r>
            <a:r>
              <a:rPr lang="en-US" sz="1400" b="1" dirty="0">
                <a:latin typeface="Arial" pitchFamily="34" charset="0"/>
              </a:rPr>
              <a:t>In this stage the costs of managing the product may eventually exceed profits.  Rate of decline is a major factor in setting strategy.  Management may </a:t>
            </a:r>
            <a:r>
              <a:rPr lang="en-US" sz="1400" b="1" i="1" dirty="0">
                <a:latin typeface="Arial" pitchFamily="34" charset="0"/>
              </a:rPr>
              <a:t>maintain</a:t>
            </a:r>
            <a:r>
              <a:rPr lang="en-US" sz="1400" b="1" dirty="0">
                <a:latin typeface="Arial" pitchFamily="34" charset="0"/>
              </a:rPr>
              <a:t> the brand as competitors drop out, </a:t>
            </a:r>
            <a:r>
              <a:rPr lang="en-US" sz="1400" b="1" i="1" dirty="0">
                <a:latin typeface="Arial" pitchFamily="34" charset="0"/>
              </a:rPr>
              <a:t>harvest</a:t>
            </a:r>
            <a:r>
              <a:rPr lang="en-US" sz="1400" b="1" dirty="0">
                <a:latin typeface="Arial" pitchFamily="34" charset="0"/>
              </a:rPr>
              <a:t> the brand by reducing costs of support for short term profit increases, or </a:t>
            </a:r>
            <a:r>
              <a:rPr lang="en-US" sz="1400" b="1" i="1" dirty="0">
                <a:latin typeface="Arial" pitchFamily="34" charset="0"/>
              </a:rPr>
              <a:t>drop</a:t>
            </a:r>
            <a:r>
              <a:rPr lang="en-US" sz="1400" b="1" dirty="0">
                <a:latin typeface="Arial" pitchFamily="34" charset="0"/>
              </a:rPr>
              <a:t> the product (divest) altogether.</a:t>
            </a:r>
          </a:p>
        </p:txBody>
      </p:sp>
    </p:spTree>
    <p:extLst>
      <p:ext uri="{BB962C8B-B14F-4D97-AF65-F5344CB8AC3E}">
        <p14:creationId xmlns:p14="http://schemas.microsoft.com/office/powerpoint/2010/main" val="1867942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958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5678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2895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6063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76121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7857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7600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4221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713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5408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8778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055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2163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6706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3203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0408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12/20/2017</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854778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D780D-B8B0-4CCE-974A-36E55B4D52BE}"/>
              </a:ext>
            </a:extLst>
          </p:cNvPr>
          <p:cNvSpPr>
            <a:spLocks noGrp="1"/>
          </p:cNvSpPr>
          <p:nvPr>
            <p:ph type="title"/>
          </p:nvPr>
        </p:nvSpPr>
        <p:spPr/>
        <p:txBody>
          <a:bodyPr/>
          <a:lstStyle/>
          <a:p>
            <a:r>
              <a:rPr lang="en-US" dirty="0"/>
              <a:t>Product Management</a:t>
            </a:r>
          </a:p>
        </p:txBody>
      </p:sp>
      <p:sp>
        <p:nvSpPr>
          <p:cNvPr id="3" name="Text Placeholder 2">
            <a:extLst>
              <a:ext uri="{FF2B5EF4-FFF2-40B4-BE49-F238E27FC236}">
                <a16:creationId xmlns:a16="http://schemas.microsoft.com/office/drawing/2014/main" id="{27D52BF8-E456-4668-B609-7E866B845E4F}"/>
              </a:ext>
            </a:extLst>
          </p:cNvPr>
          <p:cNvSpPr>
            <a:spLocks noGrp="1"/>
          </p:cNvSpPr>
          <p:nvPr>
            <p:ph type="body" idx="1"/>
          </p:nvPr>
        </p:nvSpPr>
        <p:spPr/>
        <p:txBody>
          <a:bodyPr/>
          <a:lstStyle/>
          <a:p>
            <a:r>
              <a:rPr lang="en-US" dirty="0"/>
              <a:t>New Products…</a:t>
            </a:r>
          </a:p>
        </p:txBody>
      </p:sp>
    </p:spTree>
    <p:extLst>
      <p:ext uri="{BB962C8B-B14F-4D97-AF65-F5344CB8AC3E}">
        <p14:creationId xmlns:p14="http://schemas.microsoft.com/office/powerpoint/2010/main" val="1226279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4820"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4821" name="Rectangle 5"/>
          <p:cNvSpPr>
            <a:spLocks noChangeArrowheads="1"/>
          </p:cNvSpPr>
          <p:nvPr/>
        </p:nvSpPr>
        <p:spPr bwMode="auto">
          <a:xfrm>
            <a:off x="1622534" y="734318"/>
            <a:ext cx="6848803" cy="552861"/>
          </a:xfrm>
          <a:prstGeom prst="rect">
            <a:avLst/>
          </a:prstGeom>
          <a:noFill/>
          <a:ln w="12700">
            <a:noFill/>
            <a:miter lim="800000"/>
            <a:headEnd/>
            <a:tailEnd/>
          </a:ln>
          <a:effectLst/>
        </p:spPr>
        <p:txBody>
          <a:bodyPr wrap="square" lIns="60903" tIns="29917" rIns="60903" bIns="29917">
            <a:spAutoFit/>
          </a:bodyPr>
          <a:lstStyle/>
          <a:p>
            <a:pPr defTabSz="541713"/>
            <a:r>
              <a:rPr lang="en-US" sz="3200" dirty="0">
                <a:solidFill>
                  <a:srgbClr val="081D58"/>
                </a:solidFill>
                <a:latin typeface="Arial" pitchFamily="34" charset="0"/>
              </a:rPr>
              <a:t>Product Life Cycle Maturity Stage</a:t>
            </a:r>
          </a:p>
        </p:txBody>
      </p:sp>
      <p:sp>
        <p:nvSpPr>
          <p:cNvPr id="34822" name="Rectangle 6"/>
          <p:cNvSpPr>
            <a:spLocks noChangeArrowheads="1"/>
          </p:cNvSpPr>
          <p:nvPr/>
        </p:nvSpPr>
        <p:spPr bwMode="auto">
          <a:xfrm>
            <a:off x="1805421" y="235323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a:t>
            </a:r>
          </a:p>
        </p:txBody>
      </p:sp>
      <p:sp>
        <p:nvSpPr>
          <p:cNvPr id="34823" name="Rectangle 7"/>
          <p:cNvSpPr>
            <a:spLocks noChangeArrowheads="1"/>
          </p:cNvSpPr>
          <p:nvPr/>
        </p:nvSpPr>
        <p:spPr bwMode="auto">
          <a:xfrm>
            <a:off x="1805421" y="27619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Costs</a:t>
            </a:r>
          </a:p>
        </p:txBody>
      </p:sp>
      <p:sp>
        <p:nvSpPr>
          <p:cNvPr id="34824" name="Rectangle 8"/>
          <p:cNvSpPr>
            <a:spLocks noChangeArrowheads="1"/>
          </p:cNvSpPr>
          <p:nvPr/>
        </p:nvSpPr>
        <p:spPr bwMode="auto">
          <a:xfrm>
            <a:off x="1805421" y="3170565"/>
            <a:ext cx="1846551" cy="366643"/>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Profits</a:t>
            </a:r>
          </a:p>
        </p:txBody>
      </p:sp>
      <p:sp>
        <p:nvSpPr>
          <p:cNvPr id="34825" name="Rectangle 9"/>
          <p:cNvSpPr>
            <a:spLocks noChangeArrowheads="1"/>
          </p:cNvSpPr>
          <p:nvPr/>
        </p:nvSpPr>
        <p:spPr bwMode="auto">
          <a:xfrm>
            <a:off x="1805421" y="358028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350" b="1" dirty="0">
                <a:solidFill>
                  <a:srgbClr val="000000"/>
                </a:solidFill>
                <a:latin typeface="Arial" pitchFamily="34" charset="0"/>
              </a:rPr>
              <a:t>Marketing Objectives</a:t>
            </a:r>
          </a:p>
        </p:txBody>
      </p:sp>
      <p:sp>
        <p:nvSpPr>
          <p:cNvPr id="34826" name="Rectangle 10"/>
          <p:cNvSpPr>
            <a:spLocks noChangeArrowheads="1"/>
          </p:cNvSpPr>
          <p:nvPr/>
        </p:nvSpPr>
        <p:spPr bwMode="auto">
          <a:xfrm>
            <a:off x="1805421" y="3988944"/>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4827" name="Rectangle 11"/>
          <p:cNvSpPr>
            <a:spLocks noChangeArrowheads="1"/>
          </p:cNvSpPr>
          <p:nvPr/>
        </p:nvSpPr>
        <p:spPr bwMode="auto">
          <a:xfrm>
            <a:off x="1805421" y="4397609"/>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4828" name="Rectangle 12"/>
          <p:cNvSpPr>
            <a:spLocks noChangeArrowheads="1"/>
          </p:cNvSpPr>
          <p:nvPr/>
        </p:nvSpPr>
        <p:spPr bwMode="auto">
          <a:xfrm>
            <a:off x="4060033" y="2353235"/>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Peak sales</a:t>
            </a:r>
          </a:p>
        </p:txBody>
      </p:sp>
      <p:sp>
        <p:nvSpPr>
          <p:cNvPr id="34829" name="Rectangle 13"/>
          <p:cNvSpPr>
            <a:spLocks noChangeArrowheads="1"/>
          </p:cNvSpPr>
          <p:nvPr/>
        </p:nvSpPr>
        <p:spPr bwMode="auto">
          <a:xfrm>
            <a:off x="4060033" y="2761900"/>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Low cost per customer</a:t>
            </a:r>
          </a:p>
        </p:txBody>
      </p:sp>
      <p:sp>
        <p:nvSpPr>
          <p:cNvPr id="34830" name="Rectangle 14"/>
          <p:cNvSpPr>
            <a:spLocks noChangeArrowheads="1"/>
          </p:cNvSpPr>
          <p:nvPr/>
        </p:nvSpPr>
        <p:spPr bwMode="auto">
          <a:xfrm>
            <a:off x="4060033" y="3170565"/>
            <a:ext cx="3466883" cy="366643"/>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High profits</a:t>
            </a:r>
          </a:p>
        </p:txBody>
      </p:sp>
      <p:sp>
        <p:nvSpPr>
          <p:cNvPr id="34831" name="Rectangle 15"/>
          <p:cNvSpPr>
            <a:spLocks noChangeArrowheads="1"/>
          </p:cNvSpPr>
          <p:nvPr/>
        </p:nvSpPr>
        <p:spPr bwMode="auto">
          <a:xfrm>
            <a:off x="4060033" y="3580279"/>
            <a:ext cx="3466883" cy="40341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Maximize profit while defending</a:t>
            </a:r>
          </a:p>
          <a:p>
            <a:pPr algn="ctr">
              <a:lnSpc>
                <a:spcPct val="90000"/>
              </a:lnSpc>
            </a:pPr>
            <a:r>
              <a:rPr lang="en-US" sz="1350" b="1">
                <a:solidFill>
                  <a:srgbClr val="000000"/>
                </a:solidFill>
                <a:latin typeface="Arial" pitchFamily="34" charset="0"/>
              </a:rPr>
              <a:t> market share</a:t>
            </a:r>
          </a:p>
        </p:txBody>
      </p:sp>
      <p:sp>
        <p:nvSpPr>
          <p:cNvPr id="34832" name="Rectangle 16"/>
          <p:cNvSpPr>
            <a:spLocks noChangeArrowheads="1"/>
          </p:cNvSpPr>
          <p:nvPr/>
        </p:nvSpPr>
        <p:spPr bwMode="auto">
          <a:xfrm>
            <a:off x="4060033" y="4034118"/>
            <a:ext cx="3466883" cy="320419"/>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Diversify brand and models</a:t>
            </a:r>
          </a:p>
        </p:txBody>
      </p:sp>
      <p:sp>
        <p:nvSpPr>
          <p:cNvPr id="34833" name="Rectangle 17"/>
          <p:cNvSpPr>
            <a:spLocks noChangeArrowheads="1"/>
          </p:cNvSpPr>
          <p:nvPr/>
        </p:nvSpPr>
        <p:spPr bwMode="auto">
          <a:xfrm>
            <a:off x="4060033" y="4397609"/>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Price to match or best competitors</a:t>
            </a:r>
          </a:p>
        </p:txBody>
      </p:sp>
      <p:sp>
        <p:nvSpPr>
          <p:cNvPr id="34834" name="Rectangle 18"/>
          <p:cNvSpPr>
            <a:spLocks noChangeArrowheads="1"/>
          </p:cNvSpPr>
          <p:nvPr/>
        </p:nvSpPr>
        <p:spPr bwMode="auto">
          <a:xfrm>
            <a:off x="1805421" y="480102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4835" name="Rectangle 19"/>
          <p:cNvSpPr>
            <a:spLocks noChangeArrowheads="1"/>
          </p:cNvSpPr>
          <p:nvPr/>
        </p:nvSpPr>
        <p:spPr bwMode="auto">
          <a:xfrm>
            <a:off x="4060033" y="4801020"/>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Build more intensive distribution</a:t>
            </a:r>
          </a:p>
        </p:txBody>
      </p:sp>
      <p:sp>
        <p:nvSpPr>
          <p:cNvPr id="34836" name="AutoShape 20"/>
          <p:cNvSpPr>
            <a:spLocks noChangeArrowheads="1"/>
          </p:cNvSpPr>
          <p:nvPr/>
        </p:nvSpPr>
        <p:spPr bwMode="auto">
          <a:xfrm>
            <a:off x="3701763" y="2790266"/>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37" name="AutoShape 21"/>
          <p:cNvSpPr>
            <a:spLocks noChangeArrowheads="1"/>
          </p:cNvSpPr>
          <p:nvPr/>
        </p:nvSpPr>
        <p:spPr bwMode="auto">
          <a:xfrm>
            <a:off x="3688774" y="320943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38" name="AutoShape 22"/>
          <p:cNvSpPr>
            <a:spLocks noChangeArrowheads="1"/>
          </p:cNvSpPr>
          <p:nvPr/>
        </p:nvSpPr>
        <p:spPr bwMode="auto">
          <a:xfrm>
            <a:off x="3699598" y="3591835"/>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39" name="AutoShape 23"/>
          <p:cNvSpPr>
            <a:spLocks noChangeArrowheads="1"/>
          </p:cNvSpPr>
          <p:nvPr/>
        </p:nvSpPr>
        <p:spPr bwMode="auto">
          <a:xfrm>
            <a:off x="3662795" y="4022562"/>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0" name="AutoShape 24"/>
          <p:cNvSpPr>
            <a:spLocks noChangeArrowheads="1"/>
          </p:cNvSpPr>
          <p:nvPr/>
        </p:nvSpPr>
        <p:spPr bwMode="auto">
          <a:xfrm>
            <a:off x="3688772" y="4436479"/>
            <a:ext cx="402648" cy="351935"/>
          </a:xfrm>
          <a:prstGeom prst="rightArrow">
            <a:avLst>
              <a:gd name="adj1" fmla="val 50000"/>
              <a:gd name="adj2" fmla="val 55558"/>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1" name="AutoShape 25"/>
          <p:cNvSpPr>
            <a:spLocks noChangeArrowheads="1"/>
          </p:cNvSpPr>
          <p:nvPr/>
        </p:nvSpPr>
        <p:spPr bwMode="auto">
          <a:xfrm>
            <a:off x="3701763" y="4816779"/>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2" name="AutoShape 26"/>
          <p:cNvSpPr>
            <a:spLocks noChangeArrowheads="1"/>
          </p:cNvSpPr>
          <p:nvPr/>
        </p:nvSpPr>
        <p:spPr bwMode="auto">
          <a:xfrm>
            <a:off x="3701763" y="238685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3" name="Rectangle 27"/>
          <p:cNvSpPr>
            <a:spLocks noChangeArrowheads="1"/>
          </p:cNvSpPr>
          <p:nvPr/>
        </p:nvSpPr>
        <p:spPr bwMode="auto">
          <a:xfrm>
            <a:off x="1818409" y="5191826"/>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4844" name="Rectangle 28"/>
          <p:cNvSpPr>
            <a:spLocks noChangeArrowheads="1"/>
          </p:cNvSpPr>
          <p:nvPr/>
        </p:nvSpPr>
        <p:spPr bwMode="auto">
          <a:xfrm>
            <a:off x="4078434" y="5204432"/>
            <a:ext cx="3448483" cy="443333"/>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Stress brand differences and benefits</a:t>
            </a:r>
          </a:p>
        </p:txBody>
      </p:sp>
      <p:sp>
        <p:nvSpPr>
          <p:cNvPr id="34845" name="AutoShape 29"/>
          <p:cNvSpPr>
            <a:spLocks noChangeArrowheads="1"/>
          </p:cNvSpPr>
          <p:nvPr/>
        </p:nvSpPr>
        <p:spPr bwMode="auto">
          <a:xfrm>
            <a:off x="3714751" y="522019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Tree>
    <p:extLst>
      <p:ext uri="{BB962C8B-B14F-4D97-AF65-F5344CB8AC3E}">
        <p14:creationId xmlns:p14="http://schemas.microsoft.com/office/powerpoint/2010/main" val="470739817"/>
      </p:ext>
    </p:extLst>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4820"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4821" name="Rectangle 5"/>
          <p:cNvSpPr>
            <a:spLocks noChangeArrowheads="1"/>
          </p:cNvSpPr>
          <p:nvPr/>
        </p:nvSpPr>
        <p:spPr bwMode="auto">
          <a:xfrm>
            <a:off x="1511161" y="439208"/>
            <a:ext cx="7054820" cy="1045303"/>
          </a:xfrm>
          <a:prstGeom prst="rect">
            <a:avLst/>
          </a:prstGeom>
          <a:noFill/>
          <a:ln w="12700">
            <a:noFill/>
            <a:miter lim="800000"/>
            <a:headEnd/>
            <a:tailEnd/>
          </a:ln>
          <a:effectLst/>
        </p:spPr>
        <p:txBody>
          <a:bodyPr wrap="square" lIns="60903" tIns="29917" rIns="60903" bIns="29917">
            <a:spAutoFit/>
          </a:bodyPr>
          <a:lstStyle/>
          <a:p>
            <a:pPr defTabSz="541713"/>
            <a:r>
              <a:rPr lang="en-US" sz="3200" dirty="0">
                <a:solidFill>
                  <a:srgbClr val="081D58"/>
                </a:solidFill>
                <a:latin typeface="Arial" pitchFamily="34" charset="0"/>
              </a:rPr>
              <a:t>Product Life Cycle Maturity Stage Strategies</a:t>
            </a:r>
          </a:p>
        </p:txBody>
      </p:sp>
      <p:sp>
        <p:nvSpPr>
          <p:cNvPr id="34822" name="Rectangle 6"/>
          <p:cNvSpPr>
            <a:spLocks noChangeArrowheads="1"/>
          </p:cNvSpPr>
          <p:nvPr/>
        </p:nvSpPr>
        <p:spPr bwMode="auto">
          <a:xfrm>
            <a:off x="1828800" y="43434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 promotion</a:t>
            </a:r>
          </a:p>
        </p:txBody>
      </p:sp>
      <p:sp>
        <p:nvSpPr>
          <p:cNvPr id="34826" name="Rectangle 10"/>
          <p:cNvSpPr>
            <a:spLocks noChangeArrowheads="1"/>
          </p:cNvSpPr>
          <p:nvPr/>
        </p:nvSpPr>
        <p:spPr bwMode="auto">
          <a:xfrm>
            <a:off x="1828800" y="24003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4827" name="Rectangle 11"/>
          <p:cNvSpPr>
            <a:spLocks noChangeArrowheads="1"/>
          </p:cNvSpPr>
          <p:nvPr/>
        </p:nvSpPr>
        <p:spPr bwMode="auto">
          <a:xfrm>
            <a:off x="1828800" y="28575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4832" name="Rectangle 16"/>
          <p:cNvSpPr>
            <a:spLocks noChangeArrowheads="1"/>
          </p:cNvSpPr>
          <p:nvPr/>
        </p:nvSpPr>
        <p:spPr bwMode="auto">
          <a:xfrm>
            <a:off x="4171951" y="2400301"/>
            <a:ext cx="3466883" cy="320419"/>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Diversify brand and models</a:t>
            </a:r>
          </a:p>
        </p:txBody>
      </p:sp>
      <p:sp>
        <p:nvSpPr>
          <p:cNvPr id="34833" name="Rectangle 17"/>
          <p:cNvSpPr>
            <a:spLocks noChangeArrowheads="1"/>
          </p:cNvSpPr>
          <p:nvPr/>
        </p:nvSpPr>
        <p:spPr bwMode="auto">
          <a:xfrm>
            <a:off x="4171951" y="2857500"/>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Price to match or beat competitors</a:t>
            </a:r>
          </a:p>
        </p:txBody>
      </p:sp>
      <p:sp>
        <p:nvSpPr>
          <p:cNvPr id="34834" name="Rectangle 18"/>
          <p:cNvSpPr>
            <a:spLocks noChangeArrowheads="1"/>
          </p:cNvSpPr>
          <p:nvPr/>
        </p:nvSpPr>
        <p:spPr bwMode="auto">
          <a:xfrm>
            <a:off x="1828800" y="337185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4835" name="Rectangle 19"/>
          <p:cNvSpPr>
            <a:spLocks noChangeArrowheads="1"/>
          </p:cNvSpPr>
          <p:nvPr/>
        </p:nvSpPr>
        <p:spPr bwMode="auto">
          <a:xfrm>
            <a:off x="4171951" y="3314700"/>
            <a:ext cx="3466883" cy="365592"/>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Build more intensive distribution</a:t>
            </a:r>
          </a:p>
        </p:txBody>
      </p:sp>
      <p:sp>
        <p:nvSpPr>
          <p:cNvPr id="34839" name="AutoShape 23"/>
          <p:cNvSpPr>
            <a:spLocks noChangeArrowheads="1"/>
          </p:cNvSpPr>
          <p:nvPr/>
        </p:nvSpPr>
        <p:spPr bwMode="auto">
          <a:xfrm>
            <a:off x="3714750" y="2400300"/>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0" name="AutoShape 24"/>
          <p:cNvSpPr>
            <a:spLocks noChangeArrowheads="1"/>
          </p:cNvSpPr>
          <p:nvPr/>
        </p:nvSpPr>
        <p:spPr bwMode="auto">
          <a:xfrm>
            <a:off x="3714750" y="2800350"/>
            <a:ext cx="402648" cy="351935"/>
          </a:xfrm>
          <a:prstGeom prst="rightArrow">
            <a:avLst>
              <a:gd name="adj1" fmla="val 50000"/>
              <a:gd name="adj2" fmla="val 55558"/>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1" name="AutoShape 25"/>
          <p:cNvSpPr>
            <a:spLocks noChangeArrowheads="1"/>
          </p:cNvSpPr>
          <p:nvPr/>
        </p:nvSpPr>
        <p:spPr bwMode="auto">
          <a:xfrm>
            <a:off x="3714751" y="337185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4843" name="Rectangle 27"/>
          <p:cNvSpPr>
            <a:spLocks noChangeArrowheads="1"/>
          </p:cNvSpPr>
          <p:nvPr/>
        </p:nvSpPr>
        <p:spPr bwMode="auto">
          <a:xfrm>
            <a:off x="1828800" y="38862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4844" name="Rectangle 28"/>
          <p:cNvSpPr>
            <a:spLocks noChangeArrowheads="1"/>
          </p:cNvSpPr>
          <p:nvPr/>
        </p:nvSpPr>
        <p:spPr bwMode="auto">
          <a:xfrm>
            <a:off x="4171951" y="3829050"/>
            <a:ext cx="3448483" cy="443333"/>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Stress brand differences and benefits</a:t>
            </a:r>
          </a:p>
        </p:txBody>
      </p:sp>
      <p:sp>
        <p:nvSpPr>
          <p:cNvPr id="34845" name="AutoShape 29"/>
          <p:cNvSpPr>
            <a:spLocks noChangeArrowheads="1"/>
          </p:cNvSpPr>
          <p:nvPr/>
        </p:nvSpPr>
        <p:spPr bwMode="auto">
          <a:xfrm>
            <a:off x="3771901" y="394335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 name="AutoShape 29"/>
          <p:cNvSpPr>
            <a:spLocks noChangeArrowheads="1"/>
          </p:cNvSpPr>
          <p:nvPr/>
        </p:nvSpPr>
        <p:spPr bwMode="auto">
          <a:xfrm>
            <a:off x="3714751" y="440055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1" name="Rectangle 28"/>
          <p:cNvSpPr>
            <a:spLocks noChangeArrowheads="1"/>
          </p:cNvSpPr>
          <p:nvPr/>
        </p:nvSpPr>
        <p:spPr bwMode="auto">
          <a:xfrm>
            <a:off x="4114801" y="4343400"/>
            <a:ext cx="3448483" cy="443333"/>
          </a:xfrm>
          <a:prstGeom prst="rect">
            <a:avLst/>
          </a:prstGeom>
          <a:gradFill rotWithShape="0">
            <a:gsLst>
              <a:gs pos="0">
                <a:srgbClr val="B760F9"/>
              </a:gs>
              <a:gs pos="50000">
                <a:srgbClr val="B760F9">
                  <a:gamma/>
                  <a:tint val="89804"/>
                  <a:invGamma/>
                </a:srgbClr>
              </a:gs>
              <a:gs pos="100000">
                <a:srgbClr val="B760F9"/>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Encourage to brand switching</a:t>
            </a:r>
          </a:p>
        </p:txBody>
      </p:sp>
    </p:spTree>
    <p:extLst>
      <p:ext uri="{BB962C8B-B14F-4D97-AF65-F5344CB8AC3E}">
        <p14:creationId xmlns:p14="http://schemas.microsoft.com/office/powerpoint/2010/main" val="1413908496"/>
      </p:ext>
    </p:extLst>
  </p:cSld>
  <p:clrMapOvr>
    <a:masterClrMapping/>
  </p:clrMapOvr>
  <p:transition spd="slow">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6868"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6869" name="Rectangle 5"/>
          <p:cNvSpPr>
            <a:spLocks noChangeArrowheads="1"/>
          </p:cNvSpPr>
          <p:nvPr/>
        </p:nvSpPr>
        <p:spPr bwMode="auto">
          <a:xfrm>
            <a:off x="1365973" y="1462368"/>
            <a:ext cx="6635029" cy="429750"/>
          </a:xfrm>
          <a:prstGeom prst="rect">
            <a:avLst/>
          </a:prstGeom>
          <a:noFill/>
          <a:ln w="12700">
            <a:noFill/>
            <a:miter lim="800000"/>
            <a:headEnd/>
            <a:tailEnd/>
          </a:ln>
          <a:effectLst/>
        </p:spPr>
        <p:txBody>
          <a:bodyPr lIns="60903" tIns="29917" rIns="60903" bIns="29917">
            <a:spAutoFit/>
          </a:bodyPr>
          <a:lstStyle/>
          <a:p>
            <a:pPr algn="ctr" defTabSz="541713"/>
            <a:endParaRPr lang="en-US" sz="2400" b="1" i="1" dirty="0">
              <a:solidFill>
                <a:srgbClr val="081D58"/>
              </a:solidFill>
              <a:latin typeface="Arial" pitchFamily="34" charset="0"/>
            </a:endParaRPr>
          </a:p>
        </p:txBody>
      </p:sp>
      <p:sp>
        <p:nvSpPr>
          <p:cNvPr id="36870" name="Rectangle 6"/>
          <p:cNvSpPr>
            <a:spLocks noChangeArrowheads="1"/>
          </p:cNvSpPr>
          <p:nvPr/>
        </p:nvSpPr>
        <p:spPr bwMode="auto">
          <a:xfrm>
            <a:off x="1805421" y="235323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a:t>
            </a:r>
          </a:p>
        </p:txBody>
      </p:sp>
      <p:sp>
        <p:nvSpPr>
          <p:cNvPr id="36871" name="Rectangle 7"/>
          <p:cNvSpPr>
            <a:spLocks noChangeArrowheads="1"/>
          </p:cNvSpPr>
          <p:nvPr/>
        </p:nvSpPr>
        <p:spPr bwMode="auto">
          <a:xfrm>
            <a:off x="1805421" y="27619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Costs</a:t>
            </a:r>
          </a:p>
        </p:txBody>
      </p:sp>
      <p:sp>
        <p:nvSpPr>
          <p:cNvPr id="36872" name="Rectangle 8"/>
          <p:cNvSpPr>
            <a:spLocks noChangeArrowheads="1"/>
          </p:cNvSpPr>
          <p:nvPr/>
        </p:nvSpPr>
        <p:spPr bwMode="auto">
          <a:xfrm>
            <a:off x="1805421" y="3170565"/>
            <a:ext cx="1846551" cy="366643"/>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Profits</a:t>
            </a:r>
          </a:p>
        </p:txBody>
      </p:sp>
      <p:sp>
        <p:nvSpPr>
          <p:cNvPr id="36873" name="Rectangle 9"/>
          <p:cNvSpPr>
            <a:spLocks noChangeArrowheads="1"/>
          </p:cNvSpPr>
          <p:nvPr/>
        </p:nvSpPr>
        <p:spPr bwMode="auto">
          <a:xfrm>
            <a:off x="1805421" y="358028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350" b="1" dirty="0">
                <a:solidFill>
                  <a:srgbClr val="000000"/>
                </a:solidFill>
                <a:latin typeface="Arial" pitchFamily="34" charset="0"/>
              </a:rPr>
              <a:t>Marketing Objectives</a:t>
            </a:r>
          </a:p>
        </p:txBody>
      </p:sp>
      <p:sp>
        <p:nvSpPr>
          <p:cNvPr id="36874" name="Rectangle 10"/>
          <p:cNvSpPr>
            <a:spLocks noChangeArrowheads="1"/>
          </p:cNvSpPr>
          <p:nvPr/>
        </p:nvSpPr>
        <p:spPr bwMode="auto">
          <a:xfrm>
            <a:off x="1805421" y="3988944"/>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6875" name="Rectangle 11"/>
          <p:cNvSpPr>
            <a:spLocks noChangeArrowheads="1"/>
          </p:cNvSpPr>
          <p:nvPr/>
        </p:nvSpPr>
        <p:spPr bwMode="auto">
          <a:xfrm>
            <a:off x="1805421" y="4397609"/>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6876" name="Rectangle 12"/>
          <p:cNvSpPr>
            <a:spLocks noChangeArrowheads="1"/>
          </p:cNvSpPr>
          <p:nvPr/>
        </p:nvSpPr>
        <p:spPr bwMode="auto">
          <a:xfrm>
            <a:off x="4060033" y="2353235"/>
            <a:ext cx="3466883" cy="36559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Declining sales</a:t>
            </a:r>
          </a:p>
        </p:txBody>
      </p:sp>
      <p:sp>
        <p:nvSpPr>
          <p:cNvPr id="36877" name="Rectangle 13"/>
          <p:cNvSpPr>
            <a:spLocks noChangeArrowheads="1"/>
          </p:cNvSpPr>
          <p:nvPr/>
        </p:nvSpPr>
        <p:spPr bwMode="auto">
          <a:xfrm>
            <a:off x="4060033" y="2761900"/>
            <a:ext cx="3466883" cy="36559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Low cost per customer</a:t>
            </a:r>
          </a:p>
        </p:txBody>
      </p:sp>
      <p:sp>
        <p:nvSpPr>
          <p:cNvPr id="36878" name="Rectangle 14"/>
          <p:cNvSpPr>
            <a:spLocks noChangeArrowheads="1"/>
          </p:cNvSpPr>
          <p:nvPr/>
        </p:nvSpPr>
        <p:spPr bwMode="auto">
          <a:xfrm>
            <a:off x="4060033" y="3170565"/>
            <a:ext cx="3466883" cy="366643"/>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Declining profits</a:t>
            </a:r>
          </a:p>
        </p:txBody>
      </p:sp>
      <p:sp>
        <p:nvSpPr>
          <p:cNvPr id="36879" name="Rectangle 15"/>
          <p:cNvSpPr>
            <a:spLocks noChangeArrowheads="1"/>
          </p:cNvSpPr>
          <p:nvPr/>
        </p:nvSpPr>
        <p:spPr bwMode="auto">
          <a:xfrm>
            <a:off x="4060033" y="3580279"/>
            <a:ext cx="3466883" cy="40341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Reduce expenditure and milk the brand</a:t>
            </a:r>
          </a:p>
        </p:txBody>
      </p:sp>
      <p:sp>
        <p:nvSpPr>
          <p:cNvPr id="36880" name="Rectangle 16"/>
          <p:cNvSpPr>
            <a:spLocks noChangeArrowheads="1"/>
          </p:cNvSpPr>
          <p:nvPr/>
        </p:nvSpPr>
        <p:spPr bwMode="auto">
          <a:xfrm>
            <a:off x="4060033" y="4034118"/>
            <a:ext cx="3466883" cy="320419"/>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Phase out weak items</a:t>
            </a:r>
          </a:p>
        </p:txBody>
      </p:sp>
      <p:sp>
        <p:nvSpPr>
          <p:cNvPr id="36881" name="Rectangle 17"/>
          <p:cNvSpPr>
            <a:spLocks noChangeArrowheads="1"/>
          </p:cNvSpPr>
          <p:nvPr/>
        </p:nvSpPr>
        <p:spPr bwMode="auto">
          <a:xfrm>
            <a:off x="4060033" y="4397609"/>
            <a:ext cx="3466883" cy="36559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Cut price</a:t>
            </a:r>
          </a:p>
        </p:txBody>
      </p:sp>
      <p:sp>
        <p:nvSpPr>
          <p:cNvPr id="36882" name="Rectangle 18"/>
          <p:cNvSpPr>
            <a:spLocks noChangeArrowheads="1"/>
          </p:cNvSpPr>
          <p:nvPr/>
        </p:nvSpPr>
        <p:spPr bwMode="auto">
          <a:xfrm>
            <a:off x="1805421" y="480102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6883" name="Rectangle 19"/>
          <p:cNvSpPr>
            <a:spLocks noChangeArrowheads="1"/>
          </p:cNvSpPr>
          <p:nvPr/>
        </p:nvSpPr>
        <p:spPr bwMode="auto">
          <a:xfrm>
            <a:off x="4060033" y="4801022"/>
            <a:ext cx="3466883" cy="392906"/>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Go selective: phase out unprofitable outlets</a:t>
            </a:r>
          </a:p>
        </p:txBody>
      </p:sp>
      <p:sp>
        <p:nvSpPr>
          <p:cNvPr id="36884" name="AutoShape 20"/>
          <p:cNvSpPr>
            <a:spLocks noChangeArrowheads="1"/>
          </p:cNvSpPr>
          <p:nvPr/>
        </p:nvSpPr>
        <p:spPr bwMode="auto">
          <a:xfrm>
            <a:off x="3701763" y="2790266"/>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5" name="AutoShape 21"/>
          <p:cNvSpPr>
            <a:spLocks noChangeArrowheads="1"/>
          </p:cNvSpPr>
          <p:nvPr/>
        </p:nvSpPr>
        <p:spPr bwMode="auto">
          <a:xfrm>
            <a:off x="3688774" y="320943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6" name="AutoShape 22"/>
          <p:cNvSpPr>
            <a:spLocks noChangeArrowheads="1"/>
          </p:cNvSpPr>
          <p:nvPr/>
        </p:nvSpPr>
        <p:spPr bwMode="auto">
          <a:xfrm>
            <a:off x="3699598" y="3591835"/>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7" name="AutoShape 23"/>
          <p:cNvSpPr>
            <a:spLocks noChangeArrowheads="1"/>
          </p:cNvSpPr>
          <p:nvPr/>
        </p:nvSpPr>
        <p:spPr bwMode="auto">
          <a:xfrm>
            <a:off x="3662795" y="4022562"/>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8" name="AutoShape 24"/>
          <p:cNvSpPr>
            <a:spLocks noChangeArrowheads="1"/>
          </p:cNvSpPr>
          <p:nvPr/>
        </p:nvSpPr>
        <p:spPr bwMode="auto">
          <a:xfrm>
            <a:off x="3688772" y="4436479"/>
            <a:ext cx="402648" cy="351935"/>
          </a:xfrm>
          <a:prstGeom prst="rightArrow">
            <a:avLst>
              <a:gd name="adj1" fmla="val 50000"/>
              <a:gd name="adj2" fmla="val 55558"/>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9" name="AutoShape 25"/>
          <p:cNvSpPr>
            <a:spLocks noChangeArrowheads="1"/>
          </p:cNvSpPr>
          <p:nvPr/>
        </p:nvSpPr>
        <p:spPr bwMode="auto">
          <a:xfrm>
            <a:off x="3701763" y="4816779"/>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90" name="AutoShape 26"/>
          <p:cNvSpPr>
            <a:spLocks noChangeArrowheads="1"/>
          </p:cNvSpPr>
          <p:nvPr/>
        </p:nvSpPr>
        <p:spPr bwMode="auto">
          <a:xfrm>
            <a:off x="3701763" y="238685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91" name="Rectangle 27"/>
          <p:cNvSpPr>
            <a:spLocks noChangeArrowheads="1"/>
          </p:cNvSpPr>
          <p:nvPr/>
        </p:nvSpPr>
        <p:spPr bwMode="auto">
          <a:xfrm>
            <a:off x="1818409" y="5191826"/>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6892" name="Rectangle 28"/>
          <p:cNvSpPr>
            <a:spLocks noChangeArrowheads="1"/>
          </p:cNvSpPr>
          <p:nvPr/>
        </p:nvSpPr>
        <p:spPr bwMode="auto">
          <a:xfrm>
            <a:off x="4078434" y="5244353"/>
            <a:ext cx="3448483" cy="40341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Reduce to level needed to retain </a:t>
            </a:r>
          </a:p>
          <a:p>
            <a:pPr algn="ctr">
              <a:lnSpc>
                <a:spcPct val="90000"/>
              </a:lnSpc>
            </a:pPr>
            <a:r>
              <a:rPr lang="en-US" sz="1350" b="1" dirty="0">
                <a:solidFill>
                  <a:srgbClr val="000000"/>
                </a:solidFill>
                <a:latin typeface="Arial" pitchFamily="34" charset="0"/>
              </a:rPr>
              <a:t>hard-core loyal customers</a:t>
            </a:r>
            <a:r>
              <a:rPr lang="en-US" sz="1200" b="1" dirty="0">
                <a:solidFill>
                  <a:srgbClr val="000000"/>
                </a:solidFill>
                <a:latin typeface="Arial" pitchFamily="34" charset="0"/>
              </a:rPr>
              <a:t> </a:t>
            </a:r>
          </a:p>
        </p:txBody>
      </p:sp>
      <p:sp>
        <p:nvSpPr>
          <p:cNvPr id="36893" name="AutoShape 29"/>
          <p:cNvSpPr>
            <a:spLocks noChangeArrowheads="1"/>
          </p:cNvSpPr>
          <p:nvPr/>
        </p:nvSpPr>
        <p:spPr bwMode="auto">
          <a:xfrm>
            <a:off x="3714751" y="522019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2" name="TextBox 1">
            <a:extLst>
              <a:ext uri="{FF2B5EF4-FFF2-40B4-BE49-F238E27FC236}">
                <a16:creationId xmlns:a16="http://schemas.microsoft.com/office/drawing/2014/main" id="{E489C3DF-5645-4399-8E11-B4A25D4479D3}"/>
              </a:ext>
            </a:extLst>
          </p:cNvPr>
          <p:cNvSpPr txBox="1"/>
          <p:nvPr/>
        </p:nvSpPr>
        <p:spPr>
          <a:xfrm>
            <a:off x="1507577" y="367466"/>
            <a:ext cx="7047843" cy="1200329"/>
          </a:xfrm>
          <a:prstGeom prst="rect">
            <a:avLst/>
          </a:prstGeom>
          <a:noFill/>
        </p:spPr>
        <p:txBody>
          <a:bodyPr wrap="square" rtlCol="0">
            <a:spAutoFit/>
          </a:bodyPr>
          <a:lstStyle/>
          <a:p>
            <a:r>
              <a:rPr lang="en-US" sz="3600" dirty="0">
                <a:latin typeface="Arial" panose="020B0604020202020204" pitchFamily="34" charset="0"/>
                <a:cs typeface="Arial" panose="020B0604020202020204" pitchFamily="34" charset="0"/>
              </a:rPr>
              <a:t>Product Life Cycle Declining Stage</a:t>
            </a:r>
          </a:p>
        </p:txBody>
      </p:sp>
    </p:spTree>
    <p:extLst>
      <p:ext uri="{BB962C8B-B14F-4D97-AF65-F5344CB8AC3E}">
        <p14:creationId xmlns:p14="http://schemas.microsoft.com/office/powerpoint/2010/main" val="1116923962"/>
      </p:ext>
    </p:extLst>
  </p:cSld>
  <p:clrMapOvr>
    <a:masterClrMapping/>
  </p:clrMapOvr>
  <p:transition spd="slow">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6868"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6869" name="Rectangle 5"/>
          <p:cNvSpPr>
            <a:spLocks noChangeArrowheads="1"/>
          </p:cNvSpPr>
          <p:nvPr/>
        </p:nvSpPr>
        <p:spPr bwMode="auto">
          <a:xfrm>
            <a:off x="1365973" y="1462368"/>
            <a:ext cx="6635029" cy="429750"/>
          </a:xfrm>
          <a:prstGeom prst="rect">
            <a:avLst/>
          </a:prstGeom>
          <a:noFill/>
          <a:ln w="12700">
            <a:noFill/>
            <a:miter lim="800000"/>
            <a:headEnd/>
            <a:tailEnd/>
          </a:ln>
          <a:effectLst/>
        </p:spPr>
        <p:txBody>
          <a:bodyPr lIns="60903" tIns="29917" rIns="60903" bIns="29917">
            <a:spAutoFit/>
          </a:bodyPr>
          <a:lstStyle/>
          <a:p>
            <a:pPr algn="ctr" defTabSz="541713"/>
            <a:endParaRPr lang="en-US" sz="2400" b="1" i="1" dirty="0">
              <a:solidFill>
                <a:srgbClr val="081D58"/>
              </a:solidFill>
              <a:latin typeface="Arial" pitchFamily="34" charset="0"/>
            </a:endParaRPr>
          </a:p>
        </p:txBody>
      </p:sp>
      <p:sp>
        <p:nvSpPr>
          <p:cNvPr id="36874" name="Rectangle 10"/>
          <p:cNvSpPr>
            <a:spLocks noChangeArrowheads="1"/>
          </p:cNvSpPr>
          <p:nvPr/>
        </p:nvSpPr>
        <p:spPr bwMode="auto">
          <a:xfrm>
            <a:off x="1828800" y="24003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6875" name="Rectangle 11"/>
          <p:cNvSpPr>
            <a:spLocks noChangeArrowheads="1"/>
          </p:cNvSpPr>
          <p:nvPr/>
        </p:nvSpPr>
        <p:spPr bwMode="auto">
          <a:xfrm>
            <a:off x="1828800" y="280035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6880" name="Rectangle 16"/>
          <p:cNvSpPr>
            <a:spLocks noChangeArrowheads="1"/>
          </p:cNvSpPr>
          <p:nvPr/>
        </p:nvSpPr>
        <p:spPr bwMode="auto">
          <a:xfrm>
            <a:off x="4057651" y="2414588"/>
            <a:ext cx="3466883" cy="342900"/>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Phase out weak items</a:t>
            </a:r>
          </a:p>
        </p:txBody>
      </p:sp>
      <p:sp>
        <p:nvSpPr>
          <p:cNvPr id="36881" name="Rectangle 17"/>
          <p:cNvSpPr>
            <a:spLocks noChangeArrowheads="1"/>
          </p:cNvSpPr>
          <p:nvPr/>
        </p:nvSpPr>
        <p:spPr bwMode="auto">
          <a:xfrm>
            <a:off x="4057651" y="2800350"/>
            <a:ext cx="3466883" cy="36559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Cut price</a:t>
            </a:r>
          </a:p>
        </p:txBody>
      </p:sp>
      <p:sp>
        <p:nvSpPr>
          <p:cNvPr id="36882" name="Rectangle 18"/>
          <p:cNvSpPr>
            <a:spLocks noChangeArrowheads="1"/>
          </p:cNvSpPr>
          <p:nvPr/>
        </p:nvSpPr>
        <p:spPr bwMode="auto">
          <a:xfrm>
            <a:off x="1828800" y="32004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6883" name="Rectangle 19"/>
          <p:cNvSpPr>
            <a:spLocks noChangeArrowheads="1"/>
          </p:cNvSpPr>
          <p:nvPr/>
        </p:nvSpPr>
        <p:spPr bwMode="auto">
          <a:xfrm>
            <a:off x="4057651" y="3200401"/>
            <a:ext cx="3466883" cy="392906"/>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Go selective: phase out unprofitable outlets</a:t>
            </a:r>
          </a:p>
        </p:txBody>
      </p:sp>
      <p:sp>
        <p:nvSpPr>
          <p:cNvPr id="36884" name="AutoShape 20"/>
          <p:cNvSpPr>
            <a:spLocks noChangeArrowheads="1"/>
          </p:cNvSpPr>
          <p:nvPr/>
        </p:nvSpPr>
        <p:spPr bwMode="auto">
          <a:xfrm>
            <a:off x="3701763" y="2790266"/>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5" name="AutoShape 21"/>
          <p:cNvSpPr>
            <a:spLocks noChangeArrowheads="1"/>
          </p:cNvSpPr>
          <p:nvPr/>
        </p:nvSpPr>
        <p:spPr bwMode="auto">
          <a:xfrm>
            <a:off x="3688774" y="320943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6" name="AutoShape 22"/>
          <p:cNvSpPr>
            <a:spLocks noChangeArrowheads="1"/>
          </p:cNvSpPr>
          <p:nvPr/>
        </p:nvSpPr>
        <p:spPr bwMode="auto">
          <a:xfrm>
            <a:off x="3699598" y="3591835"/>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87" name="AutoShape 23"/>
          <p:cNvSpPr>
            <a:spLocks noChangeArrowheads="1"/>
          </p:cNvSpPr>
          <p:nvPr/>
        </p:nvSpPr>
        <p:spPr bwMode="auto">
          <a:xfrm>
            <a:off x="3600451" y="4057650"/>
            <a:ext cx="452005"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90" name="AutoShape 26"/>
          <p:cNvSpPr>
            <a:spLocks noChangeArrowheads="1"/>
          </p:cNvSpPr>
          <p:nvPr/>
        </p:nvSpPr>
        <p:spPr bwMode="auto">
          <a:xfrm>
            <a:off x="3701763" y="238685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6891" name="Rectangle 27"/>
          <p:cNvSpPr>
            <a:spLocks noChangeArrowheads="1"/>
          </p:cNvSpPr>
          <p:nvPr/>
        </p:nvSpPr>
        <p:spPr bwMode="auto">
          <a:xfrm>
            <a:off x="1828800" y="3600450"/>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6892" name="Rectangle 28"/>
          <p:cNvSpPr>
            <a:spLocks noChangeArrowheads="1"/>
          </p:cNvSpPr>
          <p:nvPr/>
        </p:nvSpPr>
        <p:spPr bwMode="auto">
          <a:xfrm>
            <a:off x="4057651" y="3621881"/>
            <a:ext cx="3448483" cy="403412"/>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Reduce to level needed to retain </a:t>
            </a:r>
          </a:p>
          <a:p>
            <a:pPr algn="ctr">
              <a:lnSpc>
                <a:spcPct val="90000"/>
              </a:lnSpc>
            </a:pPr>
            <a:r>
              <a:rPr lang="en-US" sz="1350" b="1" dirty="0">
                <a:solidFill>
                  <a:srgbClr val="000000"/>
                </a:solidFill>
                <a:latin typeface="Arial" pitchFamily="34" charset="0"/>
              </a:rPr>
              <a:t>hard-core loyal customers</a:t>
            </a:r>
            <a:r>
              <a:rPr lang="en-US" sz="1200" b="1" dirty="0">
                <a:solidFill>
                  <a:srgbClr val="000000"/>
                </a:solidFill>
                <a:latin typeface="Arial" pitchFamily="34" charset="0"/>
              </a:rPr>
              <a:t> </a:t>
            </a:r>
          </a:p>
        </p:txBody>
      </p:sp>
      <p:sp>
        <p:nvSpPr>
          <p:cNvPr id="32" name="Rectangle 27"/>
          <p:cNvSpPr>
            <a:spLocks noChangeArrowheads="1"/>
          </p:cNvSpPr>
          <p:nvPr/>
        </p:nvSpPr>
        <p:spPr bwMode="auto">
          <a:xfrm>
            <a:off x="1828800" y="4000500"/>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 promotion</a:t>
            </a:r>
          </a:p>
        </p:txBody>
      </p:sp>
      <p:sp>
        <p:nvSpPr>
          <p:cNvPr id="33" name="Rectangle 28"/>
          <p:cNvSpPr>
            <a:spLocks noChangeArrowheads="1"/>
          </p:cNvSpPr>
          <p:nvPr/>
        </p:nvSpPr>
        <p:spPr bwMode="auto">
          <a:xfrm>
            <a:off x="4057651" y="4057650"/>
            <a:ext cx="3448483" cy="285750"/>
          </a:xfrm>
          <a:prstGeom prst="rect">
            <a:avLst/>
          </a:prstGeom>
          <a:gradFill rotWithShape="0">
            <a:gsLst>
              <a:gs pos="0">
                <a:srgbClr val="00B7A5"/>
              </a:gs>
              <a:gs pos="50000">
                <a:srgbClr val="00B7A5">
                  <a:gamma/>
                  <a:tint val="89804"/>
                  <a:invGamma/>
                </a:srgbClr>
              </a:gs>
              <a:gs pos="100000">
                <a:srgbClr val="00B7A5"/>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Reduce to minimal level</a:t>
            </a:r>
          </a:p>
        </p:txBody>
      </p:sp>
      <p:sp>
        <p:nvSpPr>
          <p:cNvPr id="2" name="TextBox 1">
            <a:extLst>
              <a:ext uri="{FF2B5EF4-FFF2-40B4-BE49-F238E27FC236}">
                <a16:creationId xmlns:a16="http://schemas.microsoft.com/office/drawing/2014/main" id="{A4E397C7-2887-4CEC-8DD0-7035CEC9DDDC}"/>
              </a:ext>
            </a:extLst>
          </p:cNvPr>
          <p:cNvSpPr txBox="1"/>
          <p:nvPr/>
        </p:nvSpPr>
        <p:spPr>
          <a:xfrm>
            <a:off x="1440023" y="413937"/>
            <a:ext cx="7233544" cy="1077218"/>
          </a:xfrm>
          <a:prstGeom prst="rect">
            <a:avLst/>
          </a:prstGeom>
          <a:noFill/>
        </p:spPr>
        <p:txBody>
          <a:bodyPr wrap="square" rtlCol="0">
            <a:spAutoFit/>
          </a:bodyPr>
          <a:lstStyle/>
          <a:p>
            <a:r>
              <a:rPr lang="en-US" sz="3200" dirty="0"/>
              <a:t>Decline Stage of the Product Life Cycle – Common Strategies</a:t>
            </a:r>
          </a:p>
        </p:txBody>
      </p:sp>
    </p:spTree>
    <p:extLst>
      <p:ext uri="{BB962C8B-B14F-4D97-AF65-F5344CB8AC3E}">
        <p14:creationId xmlns:p14="http://schemas.microsoft.com/office/powerpoint/2010/main" val="3126827584"/>
      </p:ext>
    </p:extLst>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5A578-364A-4148-95A0-5CB9091254B1}"/>
              </a:ext>
            </a:extLst>
          </p:cNvPr>
          <p:cNvSpPr>
            <a:spLocks noGrp="1"/>
          </p:cNvSpPr>
          <p:nvPr>
            <p:ph type="title"/>
          </p:nvPr>
        </p:nvSpPr>
        <p:spPr>
          <a:xfrm>
            <a:off x="1923674" y="626395"/>
            <a:ext cx="6683765" cy="704012"/>
          </a:xfrm>
        </p:spPr>
        <p:txBody>
          <a:bodyPr/>
          <a:lstStyle/>
          <a:p>
            <a:r>
              <a:rPr lang="en-US" dirty="0"/>
              <a:t>Product Marketing</a:t>
            </a:r>
          </a:p>
        </p:txBody>
      </p:sp>
      <p:sp>
        <p:nvSpPr>
          <p:cNvPr id="3" name="TextBox 2">
            <a:extLst>
              <a:ext uri="{FF2B5EF4-FFF2-40B4-BE49-F238E27FC236}">
                <a16:creationId xmlns:a16="http://schemas.microsoft.com/office/drawing/2014/main" id="{A8F22E1F-AD67-4F86-8133-598BF450DA65}"/>
              </a:ext>
            </a:extLst>
          </p:cNvPr>
          <p:cNvSpPr txBox="1"/>
          <p:nvPr/>
        </p:nvSpPr>
        <p:spPr>
          <a:xfrm>
            <a:off x="1620982" y="3061709"/>
            <a:ext cx="6683765" cy="923330"/>
          </a:xfrm>
          <a:prstGeom prst="rect">
            <a:avLst/>
          </a:prstGeom>
          <a:noFill/>
        </p:spPr>
        <p:txBody>
          <a:bodyPr wrap="square" rtlCol="0">
            <a:spAutoFit/>
          </a:bodyPr>
          <a:lstStyle/>
          <a:p>
            <a:r>
              <a:rPr lang="en-US" sz="2700" dirty="0"/>
              <a:t>That completes our module on product marketing management.</a:t>
            </a:r>
          </a:p>
        </p:txBody>
      </p:sp>
    </p:spTree>
    <p:extLst>
      <p:ext uri="{BB962C8B-B14F-4D97-AF65-F5344CB8AC3E}">
        <p14:creationId xmlns:p14="http://schemas.microsoft.com/office/powerpoint/2010/main" val="2272107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2334" y="663181"/>
            <a:ext cx="7119699" cy="662449"/>
          </a:xfrm>
        </p:spPr>
        <p:txBody>
          <a:bodyPr>
            <a:normAutofit/>
          </a:bodyPr>
          <a:lstStyle/>
          <a:p>
            <a:r>
              <a:rPr lang="en-US" sz="3000" dirty="0"/>
              <a:t>Types of New Products</a:t>
            </a:r>
          </a:p>
        </p:txBody>
      </p:sp>
      <p:sp>
        <p:nvSpPr>
          <p:cNvPr id="3" name="Content Placeholder 2"/>
          <p:cNvSpPr>
            <a:spLocks noGrp="1"/>
          </p:cNvSpPr>
          <p:nvPr>
            <p:ph idx="1"/>
          </p:nvPr>
        </p:nvSpPr>
        <p:spPr>
          <a:xfrm>
            <a:off x="1828800" y="2343150"/>
            <a:ext cx="6450677" cy="3028950"/>
          </a:xfrm>
        </p:spPr>
        <p:txBody>
          <a:bodyPr>
            <a:normAutofit fontScale="92500" lnSpcReduction="10000"/>
          </a:bodyPr>
          <a:lstStyle/>
          <a:p>
            <a:pPr marL="728663" lvl="1" indent="-385763">
              <a:buAutoNum type="arabicPeriod"/>
            </a:pPr>
            <a:r>
              <a:rPr lang="en-US" sz="2700" dirty="0"/>
              <a:t>Newly Developed</a:t>
            </a:r>
          </a:p>
          <a:p>
            <a:pPr marL="728663" lvl="1" indent="-385763">
              <a:buAutoNum type="arabicPeriod"/>
            </a:pPr>
            <a:r>
              <a:rPr lang="en-US" sz="2700" dirty="0"/>
              <a:t>New to the firm</a:t>
            </a:r>
          </a:p>
          <a:p>
            <a:pPr marL="728663" lvl="1" indent="-385763">
              <a:buAutoNum type="arabicPeriod"/>
            </a:pPr>
            <a:r>
              <a:rPr lang="en-US" sz="2700" dirty="0"/>
              <a:t>Additions to existing product lines</a:t>
            </a:r>
          </a:p>
          <a:p>
            <a:pPr marL="728663" lvl="1" indent="-385763">
              <a:buAutoNum type="arabicPeriod"/>
            </a:pPr>
            <a:r>
              <a:rPr lang="en-US" sz="2700" dirty="0"/>
              <a:t>Improved and revised (new features &amp; benefits)</a:t>
            </a:r>
          </a:p>
          <a:p>
            <a:pPr marL="728663" lvl="1" indent="-385763">
              <a:buAutoNum type="arabicPeriod"/>
            </a:pPr>
            <a:r>
              <a:rPr lang="en-US" sz="2700" dirty="0"/>
              <a:t>Reduced cost (fewer features &amp; benefits)</a:t>
            </a:r>
          </a:p>
          <a:p>
            <a:pPr>
              <a:buNone/>
            </a:pPr>
            <a:endParaRPr lang="en-US" dirty="0"/>
          </a:p>
        </p:txBody>
      </p:sp>
    </p:spTree>
    <p:extLst>
      <p:ext uri="{BB962C8B-B14F-4D97-AF65-F5344CB8AC3E}">
        <p14:creationId xmlns:p14="http://schemas.microsoft.com/office/powerpoint/2010/main" val="1774039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512" y="610629"/>
            <a:ext cx="7256859" cy="960668"/>
          </a:xfrm>
        </p:spPr>
        <p:txBody>
          <a:bodyPr>
            <a:normAutofit/>
          </a:bodyPr>
          <a:lstStyle/>
          <a:p>
            <a:r>
              <a:rPr lang="en-US" sz="3600" dirty="0"/>
              <a:t>Importance of New Products</a:t>
            </a:r>
          </a:p>
        </p:txBody>
      </p:sp>
      <p:sp>
        <p:nvSpPr>
          <p:cNvPr id="3" name="Content Placeholder 2"/>
          <p:cNvSpPr>
            <a:spLocks noGrp="1"/>
          </p:cNvSpPr>
          <p:nvPr>
            <p:ph idx="1"/>
          </p:nvPr>
        </p:nvSpPr>
        <p:spPr>
          <a:xfrm>
            <a:off x="2171700" y="2457450"/>
            <a:ext cx="6311438" cy="2914650"/>
          </a:xfrm>
        </p:spPr>
        <p:txBody>
          <a:bodyPr>
            <a:normAutofit/>
          </a:bodyPr>
          <a:lstStyle/>
          <a:p>
            <a:r>
              <a:rPr lang="en-US" sz="2700" dirty="0"/>
              <a:t>Meet consumer needs and wants</a:t>
            </a:r>
          </a:p>
          <a:p>
            <a:r>
              <a:rPr lang="en-US" sz="2700" dirty="0"/>
              <a:t>Beat the competition</a:t>
            </a:r>
          </a:p>
          <a:p>
            <a:r>
              <a:rPr lang="en-US" sz="2700" dirty="0"/>
              <a:t>Increase profits</a:t>
            </a:r>
          </a:p>
          <a:p>
            <a:r>
              <a:rPr lang="en-US" sz="2700" dirty="0"/>
              <a:t>Avoid threats from substitutes </a:t>
            </a:r>
          </a:p>
        </p:txBody>
      </p:sp>
    </p:spTree>
    <p:extLst>
      <p:ext uri="{BB962C8B-B14F-4D97-AF65-F5344CB8AC3E}">
        <p14:creationId xmlns:p14="http://schemas.microsoft.com/office/powerpoint/2010/main" val="941272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70E94-B79F-4928-8BAE-505DE84489DD}"/>
              </a:ext>
            </a:extLst>
          </p:cNvPr>
          <p:cNvSpPr>
            <a:spLocks noGrp="1"/>
          </p:cNvSpPr>
          <p:nvPr>
            <p:ph type="ctrTitle"/>
          </p:nvPr>
        </p:nvSpPr>
        <p:spPr/>
        <p:txBody>
          <a:bodyPr/>
          <a:lstStyle/>
          <a:p>
            <a:r>
              <a:rPr lang="en-US" dirty="0"/>
              <a:t>Product Lifecycles</a:t>
            </a:r>
          </a:p>
        </p:txBody>
      </p:sp>
      <p:sp>
        <p:nvSpPr>
          <p:cNvPr id="3" name="Subtitle 2">
            <a:extLst>
              <a:ext uri="{FF2B5EF4-FFF2-40B4-BE49-F238E27FC236}">
                <a16:creationId xmlns:a16="http://schemas.microsoft.com/office/drawing/2014/main" id="{455601C6-E841-4533-B61C-46B26B8644D4}"/>
              </a:ext>
            </a:extLst>
          </p:cNvPr>
          <p:cNvSpPr>
            <a:spLocks noGrp="1"/>
          </p:cNvSpPr>
          <p:nvPr>
            <p:ph type="subTitle" idx="1"/>
          </p:nvPr>
        </p:nvSpPr>
        <p:spPr/>
        <p:txBody>
          <a:bodyPr/>
          <a:lstStyle/>
          <a:p>
            <a:r>
              <a:rPr lang="en-US" dirty="0"/>
              <a:t>Stages of a product’s development, growth, and demise</a:t>
            </a:r>
          </a:p>
        </p:txBody>
      </p:sp>
    </p:spTree>
    <p:extLst>
      <p:ext uri="{BB962C8B-B14F-4D97-AF65-F5344CB8AC3E}">
        <p14:creationId xmlns:p14="http://schemas.microsoft.com/office/powerpoint/2010/main" val="353208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210108" y="2197753"/>
            <a:ext cx="6597146" cy="3534056"/>
          </a:xfrm>
          <a:prstGeom prst="rect">
            <a:avLst/>
          </a:prstGeom>
          <a:solidFill>
            <a:schemeClr val="accent1"/>
          </a:solidFill>
          <a:ln w="12700">
            <a:solidFill>
              <a:schemeClr val="tx1"/>
            </a:solidFill>
            <a:miter lim="800000"/>
            <a:headEnd/>
            <a:tailEnd/>
          </a:ln>
          <a:effectLst>
            <a:outerShdw dist="107763" dir="2700000" algn="ctr" rotWithShape="0">
              <a:schemeClr val="bg2"/>
            </a:outerShdw>
          </a:effectLst>
        </p:spPr>
        <p:txBody>
          <a:bodyPr wrap="none" lIns="61544" tIns="30772" rIns="61544" bIns="30772" anchor="ctr"/>
          <a:lstStyle/>
          <a:p>
            <a:endParaRPr lang="en-US" sz="1350"/>
          </a:p>
        </p:txBody>
      </p:sp>
      <p:sp>
        <p:nvSpPr>
          <p:cNvPr id="28675" name="Rectangle 3"/>
          <p:cNvSpPr>
            <a:spLocks noGrp="1" noChangeArrowheads="1"/>
          </p:cNvSpPr>
          <p:nvPr>
            <p:ph type="title"/>
          </p:nvPr>
        </p:nvSpPr>
        <p:spPr>
          <a:xfrm>
            <a:off x="1517767" y="629436"/>
            <a:ext cx="7279608" cy="810724"/>
          </a:xfrm>
          <a:noFill/>
          <a:ln/>
        </p:spPr>
        <p:txBody>
          <a:bodyPr vert="horz" wrap="square" lIns="61544" tIns="30772" rIns="68580" bIns="30772" rtlCol="0" anchor="t">
            <a:noAutofit/>
          </a:bodyPr>
          <a:lstStyle/>
          <a:p>
            <a:r>
              <a:rPr lang="en-US" dirty="0"/>
              <a:t>The Product Life Cycle Process</a:t>
            </a:r>
          </a:p>
        </p:txBody>
      </p:sp>
      <p:grpSp>
        <p:nvGrpSpPr>
          <p:cNvPr id="2" name="Group 164"/>
          <p:cNvGrpSpPr>
            <a:grpSpLocks/>
          </p:cNvGrpSpPr>
          <p:nvPr/>
        </p:nvGrpSpPr>
        <p:grpSpPr bwMode="auto">
          <a:xfrm>
            <a:off x="2578244" y="2806025"/>
            <a:ext cx="5109947" cy="1185022"/>
            <a:chOff x="1326" y="1855"/>
            <a:chExt cx="4721" cy="1128"/>
          </a:xfrm>
        </p:grpSpPr>
        <p:grpSp>
          <p:nvGrpSpPr>
            <p:cNvPr id="3" name="Group 72"/>
            <p:cNvGrpSpPr>
              <a:grpSpLocks/>
            </p:cNvGrpSpPr>
            <p:nvPr/>
          </p:nvGrpSpPr>
          <p:grpSpPr bwMode="auto">
            <a:xfrm>
              <a:off x="4055" y="1855"/>
              <a:ext cx="1992" cy="1017"/>
              <a:chOff x="4055" y="1855"/>
              <a:chExt cx="1992" cy="1017"/>
            </a:xfrm>
          </p:grpSpPr>
          <p:sp>
            <p:nvSpPr>
              <p:cNvPr id="28676" name="Freeform 4"/>
              <p:cNvSpPr>
                <a:spLocks/>
              </p:cNvSpPr>
              <p:nvPr/>
            </p:nvSpPr>
            <p:spPr bwMode="auto">
              <a:xfrm>
                <a:off x="4055" y="1855"/>
                <a:ext cx="27" cy="3"/>
              </a:xfrm>
              <a:custGeom>
                <a:avLst/>
                <a:gdLst/>
                <a:ahLst/>
                <a:cxnLst>
                  <a:cxn ang="0">
                    <a:pos x="0" y="0"/>
                  </a:cxn>
                  <a:cxn ang="0">
                    <a:pos x="24" y="2"/>
                  </a:cxn>
                  <a:cxn ang="0">
                    <a:pos x="26" y="2"/>
                  </a:cxn>
                </a:cxnLst>
                <a:rect l="0" t="0" r="r" b="b"/>
                <a:pathLst>
                  <a:path w="27" h="3">
                    <a:moveTo>
                      <a:pt x="0" y="0"/>
                    </a:moveTo>
                    <a:lnTo>
                      <a:pt x="24" y="2"/>
                    </a:lnTo>
                    <a:lnTo>
                      <a:pt x="26" y="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77" name="Freeform 5"/>
              <p:cNvSpPr>
                <a:spLocks/>
              </p:cNvSpPr>
              <p:nvPr/>
            </p:nvSpPr>
            <p:spPr bwMode="auto">
              <a:xfrm>
                <a:off x="4080" y="1857"/>
                <a:ext cx="26" cy="2"/>
              </a:xfrm>
              <a:custGeom>
                <a:avLst/>
                <a:gdLst/>
                <a:ahLst/>
                <a:cxnLst>
                  <a:cxn ang="0">
                    <a:pos x="0" y="0"/>
                  </a:cxn>
                  <a:cxn ang="0">
                    <a:pos x="25" y="0"/>
                  </a:cxn>
                  <a:cxn ang="0">
                    <a:pos x="25" y="1"/>
                  </a:cxn>
                </a:cxnLst>
                <a:rect l="0" t="0" r="r" b="b"/>
                <a:pathLst>
                  <a:path w="26" h="2">
                    <a:moveTo>
                      <a:pt x="0" y="0"/>
                    </a:moveTo>
                    <a:lnTo>
                      <a:pt x="25" y="0"/>
                    </a:lnTo>
                    <a:lnTo>
                      <a:pt x="25" y="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78" name="Freeform 6"/>
              <p:cNvSpPr>
                <a:spLocks/>
              </p:cNvSpPr>
              <p:nvPr/>
            </p:nvSpPr>
            <p:spPr bwMode="auto">
              <a:xfrm>
                <a:off x="4105" y="1857"/>
                <a:ext cx="23" cy="5"/>
              </a:xfrm>
              <a:custGeom>
                <a:avLst/>
                <a:gdLst/>
                <a:ahLst/>
                <a:cxnLst>
                  <a:cxn ang="0">
                    <a:pos x="0" y="0"/>
                  </a:cxn>
                  <a:cxn ang="0">
                    <a:pos x="22" y="3"/>
                  </a:cxn>
                  <a:cxn ang="0">
                    <a:pos x="22" y="4"/>
                  </a:cxn>
                </a:cxnLst>
                <a:rect l="0" t="0" r="r" b="b"/>
                <a:pathLst>
                  <a:path w="23" h="5">
                    <a:moveTo>
                      <a:pt x="0" y="0"/>
                    </a:moveTo>
                    <a:lnTo>
                      <a:pt x="22" y="3"/>
                    </a:lnTo>
                    <a:lnTo>
                      <a:pt x="22"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79" name="Freeform 7"/>
              <p:cNvSpPr>
                <a:spLocks/>
              </p:cNvSpPr>
              <p:nvPr/>
            </p:nvSpPr>
            <p:spPr bwMode="auto">
              <a:xfrm>
                <a:off x="4127" y="1860"/>
                <a:ext cx="25" cy="3"/>
              </a:xfrm>
              <a:custGeom>
                <a:avLst/>
                <a:gdLst/>
                <a:ahLst/>
                <a:cxnLst>
                  <a:cxn ang="0">
                    <a:pos x="0" y="0"/>
                  </a:cxn>
                  <a:cxn ang="0">
                    <a:pos x="22" y="1"/>
                  </a:cxn>
                  <a:cxn ang="0">
                    <a:pos x="24" y="2"/>
                  </a:cxn>
                </a:cxnLst>
                <a:rect l="0" t="0" r="r" b="b"/>
                <a:pathLst>
                  <a:path w="25" h="3">
                    <a:moveTo>
                      <a:pt x="0" y="0"/>
                    </a:moveTo>
                    <a:lnTo>
                      <a:pt x="22" y="1"/>
                    </a:lnTo>
                    <a:lnTo>
                      <a:pt x="24" y="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0" name="Freeform 8"/>
              <p:cNvSpPr>
                <a:spLocks/>
              </p:cNvSpPr>
              <p:nvPr/>
            </p:nvSpPr>
            <p:spPr bwMode="auto">
              <a:xfrm>
                <a:off x="4149" y="1861"/>
                <a:ext cx="25" cy="5"/>
              </a:xfrm>
              <a:custGeom>
                <a:avLst/>
                <a:gdLst/>
                <a:ahLst/>
                <a:cxnLst>
                  <a:cxn ang="0">
                    <a:pos x="0" y="0"/>
                  </a:cxn>
                  <a:cxn ang="0">
                    <a:pos x="22" y="3"/>
                  </a:cxn>
                  <a:cxn ang="0">
                    <a:pos x="24" y="4"/>
                  </a:cxn>
                </a:cxnLst>
                <a:rect l="0" t="0" r="r" b="b"/>
                <a:pathLst>
                  <a:path w="25" h="5">
                    <a:moveTo>
                      <a:pt x="0" y="0"/>
                    </a:moveTo>
                    <a:lnTo>
                      <a:pt x="22" y="3"/>
                    </a:lnTo>
                    <a:lnTo>
                      <a:pt x="24"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1" name="Freeform 9"/>
              <p:cNvSpPr>
                <a:spLocks/>
              </p:cNvSpPr>
              <p:nvPr/>
            </p:nvSpPr>
            <p:spPr bwMode="auto">
              <a:xfrm>
                <a:off x="4171" y="1864"/>
                <a:ext cx="28" cy="4"/>
              </a:xfrm>
              <a:custGeom>
                <a:avLst/>
                <a:gdLst/>
                <a:ahLst/>
                <a:cxnLst>
                  <a:cxn ang="0">
                    <a:pos x="0" y="0"/>
                  </a:cxn>
                  <a:cxn ang="0">
                    <a:pos x="25" y="2"/>
                  </a:cxn>
                  <a:cxn ang="0">
                    <a:pos x="27" y="3"/>
                  </a:cxn>
                </a:cxnLst>
                <a:rect l="0" t="0" r="r" b="b"/>
                <a:pathLst>
                  <a:path w="28" h="4">
                    <a:moveTo>
                      <a:pt x="0" y="0"/>
                    </a:moveTo>
                    <a:lnTo>
                      <a:pt x="25" y="2"/>
                    </a:lnTo>
                    <a:lnTo>
                      <a:pt x="27"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2" name="Freeform 10"/>
              <p:cNvSpPr>
                <a:spLocks/>
              </p:cNvSpPr>
              <p:nvPr/>
            </p:nvSpPr>
            <p:spPr bwMode="auto">
              <a:xfrm>
                <a:off x="4194" y="1867"/>
                <a:ext cx="25" cy="5"/>
              </a:xfrm>
              <a:custGeom>
                <a:avLst/>
                <a:gdLst/>
                <a:ahLst/>
                <a:cxnLst>
                  <a:cxn ang="0">
                    <a:pos x="0" y="0"/>
                  </a:cxn>
                  <a:cxn ang="0">
                    <a:pos x="24" y="3"/>
                  </a:cxn>
                  <a:cxn ang="0">
                    <a:pos x="24" y="4"/>
                  </a:cxn>
                </a:cxnLst>
                <a:rect l="0" t="0" r="r" b="b"/>
                <a:pathLst>
                  <a:path w="25" h="5">
                    <a:moveTo>
                      <a:pt x="0" y="0"/>
                    </a:moveTo>
                    <a:lnTo>
                      <a:pt x="24" y="3"/>
                    </a:lnTo>
                    <a:lnTo>
                      <a:pt x="24"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3" name="Freeform 11"/>
              <p:cNvSpPr>
                <a:spLocks/>
              </p:cNvSpPr>
              <p:nvPr/>
            </p:nvSpPr>
            <p:spPr bwMode="auto">
              <a:xfrm>
                <a:off x="4218" y="1871"/>
                <a:ext cx="23" cy="5"/>
              </a:xfrm>
              <a:custGeom>
                <a:avLst/>
                <a:gdLst/>
                <a:ahLst/>
                <a:cxnLst>
                  <a:cxn ang="0">
                    <a:pos x="0" y="0"/>
                  </a:cxn>
                  <a:cxn ang="0">
                    <a:pos x="22" y="3"/>
                  </a:cxn>
                  <a:cxn ang="0">
                    <a:pos x="22" y="4"/>
                  </a:cxn>
                </a:cxnLst>
                <a:rect l="0" t="0" r="r" b="b"/>
                <a:pathLst>
                  <a:path w="23" h="5">
                    <a:moveTo>
                      <a:pt x="0" y="0"/>
                    </a:moveTo>
                    <a:lnTo>
                      <a:pt x="22" y="3"/>
                    </a:lnTo>
                    <a:lnTo>
                      <a:pt x="22"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4" name="Freeform 12"/>
              <p:cNvSpPr>
                <a:spLocks/>
              </p:cNvSpPr>
              <p:nvPr/>
            </p:nvSpPr>
            <p:spPr bwMode="auto">
              <a:xfrm>
                <a:off x="4240" y="1874"/>
                <a:ext cx="25" cy="6"/>
              </a:xfrm>
              <a:custGeom>
                <a:avLst/>
                <a:gdLst/>
                <a:ahLst/>
                <a:cxnLst>
                  <a:cxn ang="0">
                    <a:pos x="0" y="0"/>
                  </a:cxn>
                  <a:cxn ang="0">
                    <a:pos x="22" y="4"/>
                  </a:cxn>
                  <a:cxn ang="0">
                    <a:pos x="24" y="5"/>
                  </a:cxn>
                </a:cxnLst>
                <a:rect l="0" t="0" r="r" b="b"/>
                <a:pathLst>
                  <a:path w="25" h="6">
                    <a:moveTo>
                      <a:pt x="0" y="0"/>
                    </a:moveTo>
                    <a:lnTo>
                      <a:pt x="22" y="4"/>
                    </a:lnTo>
                    <a:lnTo>
                      <a:pt x="24" y="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5" name="Freeform 13"/>
              <p:cNvSpPr>
                <a:spLocks/>
              </p:cNvSpPr>
              <p:nvPr/>
            </p:nvSpPr>
            <p:spPr bwMode="auto">
              <a:xfrm>
                <a:off x="4264" y="1878"/>
                <a:ext cx="24" cy="8"/>
              </a:xfrm>
              <a:custGeom>
                <a:avLst/>
                <a:gdLst/>
                <a:ahLst/>
                <a:cxnLst>
                  <a:cxn ang="0">
                    <a:pos x="0" y="0"/>
                  </a:cxn>
                  <a:cxn ang="0">
                    <a:pos x="21" y="6"/>
                  </a:cxn>
                  <a:cxn ang="0">
                    <a:pos x="23" y="7"/>
                  </a:cxn>
                </a:cxnLst>
                <a:rect l="0" t="0" r="r" b="b"/>
                <a:pathLst>
                  <a:path w="24" h="8">
                    <a:moveTo>
                      <a:pt x="0" y="0"/>
                    </a:moveTo>
                    <a:lnTo>
                      <a:pt x="21" y="6"/>
                    </a:lnTo>
                    <a:lnTo>
                      <a:pt x="23"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6" name="Freeform 14"/>
              <p:cNvSpPr>
                <a:spLocks/>
              </p:cNvSpPr>
              <p:nvPr/>
            </p:nvSpPr>
            <p:spPr bwMode="auto">
              <a:xfrm>
                <a:off x="4286" y="1884"/>
                <a:ext cx="27" cy="8"/>
              </a:xfrm>
              <a:custGeom>
                <a:avLst/>
                <a:gdLst/>
                <a:ahLst/>
                <a:cxnLst>
                  <a:cxn ang="0">
                    <a:pos x="0" y="0"/>
                  </a:cxn>
                  <a:cxn ang="0">
                    <a:pos x="24" y="6"/>
                  </a:cxn>
                  <a:cxn ang="0">
                    <a:pos x="26" y="7"/>
                  </a:cxn>
                </a:cxnLst>
                <a:rect l="0" t="0" r="r" b="b"/>
                <a:pathLst>
                  <a:path w="27" h="8">
                    <a:moveTo>
                      <a:pt x="0" y="0"/>
                    </a:moveTo>
                    <a:lnTo>
                      <a:pt x="24" y="6"/>
                    </a:lnTo>
                    <a:lnTo>
                      <a:pt x="26"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7" name="Freeform 15"/>
              <p:cNvSpPr>
                <a:spLocks/>
              </p:cNvSpPr>
              <p:nvPr/>
            </p:nvSpPr>
            <p:spPr bwMode="auto">
              <a:xfrm>
                <a:off x="4309" y="1890"/>
                <a:ext cx="26" cy="7"/>
              </a:xfrm>
              <a:custGeom>
                <a:avLst/>
                <a:gdLst/>
                <a:ahLst/>
                <a:cxnLst>
                  <a:cxn ang="0">
                    <a:pos x="0" y="0"/>
                  </a:cxn>
                  <a:cxn ang="0">
                    <a:pos x="23" y="5"/>
                  </a:cxn>
                  <a:cxn ang="0">
                    <a:pos x="25" y="6"/>
                  </a:cxn>
                </a:cxnLst>
                <a:rect l="0" t="0" r="r" b="b"/>
                <a:pathLst>
                  <a:path w="26" h="7">
                    <a:moveTo>
                      <a:pt x="0" y="0"/>
                    </a:moveTo>
                    <a:lnTo>
                      <a:pt x="23" y="5"/>
                    </a:lnTo>
                    <a:lnTo>
                      <a:pt x="25"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8" name="Freeform 16"/>
              <p:cNvSpPr>
                <a:spLocks/>
              </p:cNvSpPr>
              <p:nvPr/>
            </p:nvSpPr>
            <p:spPr bwMode="auto">
              <a:xfrm>
                <a:off x="4330" y="1895"/>
                <a:ext cx="27" cy="7"/>
              </a:xfrm>
              <a:custGeom>
                <a:avLst/>
                <a:gdLst/>
                <a:ahLst/>
                <a:cxnLst>
                  <a:cxn ang="0">
                    <a:pos x="0" y="0"/>
                  </a:cxn>
                  <a:cxn ang="0">
                    <a:pos x="24" y="5"/>
                  </a:cxn>
                  <a:cxn ang="0">
                    <a:pos x="26" y="6"/>
                  </a:cxn>
                </a:cxnLst>
                <a:rect l="0" t="0" r="r" b="b"/>
                <a:pathLst>
                  <a:path w="27" h="7">
                    <a:moveTo>
                      <a:pt x="0" y="0"/>
                    </a:moveTo>
                    <a:lnTo>
                      <a:pt x="24" y="5"/>
                    </a:lnTo>
                    <a:lnTo>
                      <a:pt x="26"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89" name="Freeform 17"/>
              <p:cNvSpPr>
                <a:spLocks/>
              </p:cNvSpPr>
              <p:nvPr/>
            </p:nvSpPr>
            <p:spPr bwMode="auto">
              <a:xfrm>
                <a:off x="4352" y="1901"/>
                <a:ext cx="25" cy="7"/>
              </a:xfrm>
              <a:custGeom>
                <a:avLst/>
                <a:gdLst/>
                <a:ahLst/>
                <a:cxnLst>
                  <a:cxn ang="0">
                    <a:pos x="0" y="0"/>
                  </a:cxn>
                  <a:cxn ang="0">
                    <a:pos x="22" y="5"/>
                  </a:cxn>
                  <a:cxn ang="0">
                    <a:pos x="24" y="6"/>
                  </a:cxn>
                </a:cxnLst>
                <a:rect l="0" t="0" r="r" b="b"/>
                <a:pathLst>
                  <a:path w="25" h="7">
                    <a:moveTo>
                      <a:pt x="0" y="0"/>
                    </a:moveTo>
                    <a:lnTo>
                      <a:pt x="22" y="5"/>
                    </a:lnTo>
                    <a:lnTo>
                      <a:pt x="24"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0" name="Freeform 18"/>
              <p:cNvSpPr>
                <a:spLocks/>
              </p:cNvSpPr>
              <p:nvPr/>
            </p:nvSpPr>
            <p:spPr bwMode="auto">
              <a:xfrm>
                <a:off x="4376" y="1906"/>
                <a:ext cx="25" cy="8"/>
              </a:xfrm>
              <a:custGeom>
                <a:avLst/>
                <a:gdLst/>
                <a:ahLst/>
                <a:cxnLst>
                  <a:cxn ang="0">
                    <a:pos x="0" y="0"/>
                  </a:cxn>
                  <a:cxn ang="0">
                    <a:pos x="22" y="6"/>
                  </a:cxn>
                  <a:cxn ang="0">
                    <a:pos x="24" y="7"/>
                  </a:cxn>
                </a:cxnLst>
                <a:rect l="0" t="0" r="r" b="b"/>
                <a:pathLst>
                  <a:path w="25" h="8">
                    <a:moveTo>
                      <a:pt x="0" y="0"/>
                    </a:moveTo>
                    <a:lnTo>
                      <a:pt x="22" y="6"/>
                    </a:lnTo>
                    <a:lnTo>
                      <a:pt x="24"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1" name="Freeform 19"/>
              <p:cNvSpPr>
                <a:spLocks/>
              </p:cNvSpPr>
              <p:nvPr/>
            </p:nvSpPr>
            <p:spPr bwMode="auto">
              <a:xfrm>
                <a:off x="4398" y="1912"/>
                <a:ext cx="25" cy="7"/>
              </a:xfrm>
              <a:custGeom>
                <a:avLst/>
                <a:gdLst/>
                <a:ahLst/>
                <a:cxnLst>
                  <a:cxn ang="0">
                    <a:pos x="0" y="0"/>
                  </a:cxn>
                  <a:cxn ang="0">
                    <a:pos x="22" y="5"/>
                  </a:cxn>
                  <a:cxn ang="0">
                    <a:pos x="24" y="6"/>
                  </a:cxn>
                </a:cxnLst>
                <a:rect l="0" t="0" r="r" b="b"/>
                <a:pathLst>
                  <a:path w="25" h="7">
                    <a:moveTo>
                      <a:pt x="0" y="0"/>
                    </a:moveTo>
                    <a:lnTo>
                      <a:pt x="22" y="5"/>
                    </a:lnTo>
                    <a:lnTo>
                      <a:pt x="24"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2" name="Freeform 20"/>
              <p:cNvSpPr>
                <a:spLocks/>
              </p:cNvSpPr>
              <p:nvPr/>
            </p:nvSpPr>
            <p:spPr bwMode="auto">
              <a:xfrm>
                <a:off x="4420" y="1918"/>
                <a:ext cx="23" cy="9"/>
              </a:xfrm>
              <a:custGeom>
                <a:avLst/>
                <a:gdLst/>
                <a:ahLst/>
                <a:cxnLst>
                  <a:cxn ang="0">
                    <a:pos x="0" y="0"/>
                  </a:cxn>
                  <a:cxn ang="0">
                    <a:pos x="20" y="7"/>
                  </a:cxn>
                  <a:cxn ang="0">
                    <a:pos x="22" y="8"/>
                  </a:cxn>
                </a:cxnLst>
                <a:rect l="0" t="0" r="r" b="b"/>
                <a:pathLst>
                  <a:path w="23" h="9">
                    <a:moveTo>
                      <a:pt x="0" y="0"/>
                    </a:moveTo>
                    <a:lnTo>
                      <a:pt x="20" y="7"/>
                    </a:lnTo>
                    <a:lnTo>
                      <a:pt x="22"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3" name="Freeform 21"/>
              <p:cNvSpPr>
                <a:spLocks/>
              </p:cNvSpPr>
              <p:nvPr/>
            </p:nvSpPr>
            <p:spPr bwMode="auto">
              <a:xfrm>
                <a:off x="4441" y="1925"/>
                <a:ext cx="24" cy="9"/>
              </a:xfrm>
              <a:custGeom>
                <a:avLst/>
                <a:gdLst/>
                <a:ahLst/>
                <a:cxnLst>
                  <a:cxn ang="0">
                    <a:pos x="0" y="0"/>
                  </a:cxn>
                  <a:cxn ang="0">
                    <a:pos x="21" y="7"/>
                  </a:cxn>
                  <a:cxn ang="0">
                    <a:pos x="23" y="8"/>
                  </a:cxn>
                </a:cxnLst>
                <a:rect l="0" t="0" r="r" b="b"/>
                <a:pathLst>
                  <a:path w="24" h="9">
                    <a:moveTo>
                      <a:pt x="0" y="0"/>
                    </a:moveTo>
                    <a:lnTo>
                      <a:pt x="21" y="7"/>
                    </a:lnTo>
                    <a:lnTo>
                      <a:pt x="23"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4" name="Freeform 22"/>
              <p:cNvSpPr>
                <a:spLocks/>
              </p:cNvSpPr>
              <p:nvPr/>
            </p:nvSpPr>
            <p:spPr bwMode="auto">
              <a:xfrm>
                <a:off x="4463" y="1933"/>
                <a:ext cx="20" cy="10"/>
              </a:xfrm>
              <a:custGeom>
                <a:avLst/>
                <a:gdLst/>
                <a:ahLst/>
                <a:cxnLst>
                  <a:cxn ang="0">
                    <a:pos x="0" y="0"/>
                  </a:cxn>
                  <a:cxn ang="0">
                    <a:pos x="17" y="8"/>
                  </a:cxn>
                  <a:cxn ang="0">
                    <a:pos x="19" y="9"/>
                  </a:cxn>
                </a:cxnLst>
                <a:rect l="0" t="0" r="r" b="b"/>
                <a:pathLst>
                  <a:path w="20" h="10">
                    <a:moveTo>
                      <a:pt x="0" y="0"/>
                    </a:moveTo>
                    <a:lnTo>
                      <a:pt x="17" y="8"/>
                    </a:lnTo>
                    <a:lnTo>
                      <a:pt x="19" y="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5" name="Freeform 23"/>
              <p:cNvSpPr>
                <a:spLocks/>
              </p:cNvSpPr>
              <p:nvPr/>
            </p:nvSpPr>
            <p:spPr bwMode="auto">
              <a:xfrm>
                <a:off x="4482" y="1941"/>
                <a:ext cx="21" cy="11"/>
              </a:xfrm>
              <a:custGeom>
                <a:avLst/>
                <a:gdLst/>
                <a:ahLst/>
                <a:cxnLst>
                  <a:cxn ang="0">
                    <a:pos x="0" y="0"/>
                  </a:cxn>
                  <a:cxn ang="0">
                    <a:pos x="20" y="9"/>
                  </a:cxn>
                  <a:cxn ang="0">
                    <a:pos x="20" y="10"/>
                  </a:cxn>
                </a:cxnLst>
                <a:rect l="0" t="0" r="r" b="b"/>
                <a:pathLst>
                  <a:path w="21" h="11">
                    <a:moveTo>
                      <a:pt x="0" y="0"/>
                    </a:moveTo>
                    <a:lnTo>
                      <a:pt x="20" y="9"/>
                    </a:lnTo>
                    <a:lnTo>
                      <a:pt x="20" y="1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6" name="Freeform 24"/>
              <p:cNvSpPr>
                <a:spLocks/>
              </p:cNvSpPr>
              <p:nvPr/>
            </p:nvSpPr>
            <p:spPr bwMode="auto">
              <a:xfrm>
                <a:off x="4502" y="1951"/>
                <a:ext cx="55" cy="28"/>
              </a:xfrm>
              <a:custGeom>
                <a:avLst/>
                <a:gdLst/>
                <a:ahLst/>
                <a:cxnLst>
                  <a:cxn ang="0">
                    <a:pos x="0" y="0"/>
                  </a:cxn>
                  <a:cxn ang="0">
                    <a:pos x="52" y="26"/>
                  </a:cxn>
                  <a:cxn ang="0">
                    <a:pos x="54" y="27"/>
                  </a:cxn>
                </a:cxnLst>
                <a:rect l="0" t="0" r="r" b="b"/>
                <a:pathLst>
                  <a:path w="55" h="28">
                    <a:moveTo>
                      <a:pt x="0" y="0"/>
                    </a:moveTo>
                    <a:lnTo>
                      <a:pt x="52" y="26"/>
                    </a:lnTo>
                    <a:lnTo>
                      <a:pt x="54" y="2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7" name="Freeform 25"/>
              <p:cNvSpPr>
                <a:spLocks/>
              </p:cNvSpPr>
              <p:nvPr/>
            </p:nvSpPr>
            <p:spPr bwMode="auto">
              <a:xfrm>
                <a:off x="4552" y="1977"/>
                <a:ext cx="57" cy="30"/>
              </a:xfrm>
              <a:custGeom>
                <a:avLst/>
                <a:gdLst/>
                <a:ahLst/>
                <a:cxnLst>
                  <a:cxn ang="0">
                    <a:pos x="0" y="0"/>
                  </a:cxn>
                  <a:cxn ang="0">
                    <a:pos x="54" y="28"/>
                  </a:cxn>
                  <a:cxn ang="0">
                    <a:pos x="56" y="29"/>
                  </a:cxn>
                </a:cxnLst>
                <a:rect l="0" t="0" r="r" b="b"/>
                <a:pathLst>
                  <a:path w="57" h="30">
                    <a:moveTo>
                      <a:pt x="0" y="0"/>
                    </a:moveTo>
                    <a:lnTo>
                      <a:pt x="54" y="28"/>
                    </a:lnTo>
                    <a:lnTo>
                      <a:pt x="56" y="2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8" name="Freeform 26"/>
              <p:cNvSpPr>
                <a:spLocks/>
              </p:cNvSpPr>
              <p:nvPr/>
            </p:nvSpPr>
            <p:spPr bwMode="auto">
              <a:xfrm>
                <a:off x="4605" y="2005"/>
                <a:ext cx="52" cy="30"/>
              </a:xfrm>
              <a:custGeom>
                <a:avLst/>
                <a:gdLst/>
                <a:ahLst/>
                <a:cxnLst>
                  <a:cxn ang="0">
                    <a:pos x="0" y="0"/>
                  </a:cxn>
                  <a:cxn ang="0">
                    <a:pos x="49" y="29"/>
                  </a:cxn>
                  <a:cxn ang="0">
                    <a:pos x="51" y="29"/>
                  </a:cxn>
                </a:cxnLst>
                <a:rect l="0" t="0" r="r" b="b"/>
                <a:pathLst>
                  <a:path w="52" h="30">
                    <a:moveTo>
                      <a:pt x="0" y="0"/>
                    </a:moveTo>
                    <a:lnTo>
                      <a:pt x="49" y="29"/>
                    </a:lnTo>
                    <a:lnTo>
                      <a:pt x="51" y="2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699" name="Freeform 27"/>
              <p:cNvSpPr>
                <a:spLocks/>
              </p:cNvSpPr>
              <p:nvPr/>
            </p:nvSpPr>
            <p:spPr bwMode="auto">
              <a:xfrm>
                <a:off x="4655" y="2034"/>
                <a:ext cx="52" cy="29"/>
              </a:xfrm>
              <a:custGeom>
                <a:avLst/>
                <a:gdLst/>
                <a:ahLst/>
                <a:cxnLst>
                  <a:cxn ang="0">
                    <a:pos x="0" y="0"/>
                  </a:cxn>
                  <a:cxn ang="0">
                    <a:pos x="49" y="28"/>
                  </a:cxn>
                  <a:cxn ang="0">
                    <a:pos x="51" y="28"/>
                  </a:cxn>
                </a:cxnLst>
                <a:rect l="0" t="0" r="r" b="b"/>
                <a:pathLst>
                  <a:path w="52" h="29">
                    <a:moveTo>
                      <a:pt x="0" y="0"/>
                    </a:moveTo>
                    <a:lnTo>
                      <a:pt x="49" y="28"/>
                    </a:lnTo>
                    <a:lnTo>
                      <a:pt x="51" y="2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0" name="Freeform 28"/>
              <p:cNvSpPr>
                <a:spLocks/>
              </p:cNvSpPr>
              <p:nvPr/>
            </p:nvSpPr>
            <p:spPr bwMode="auto">
              <a:xfrm>
                <a:off x="4706" y="2062"/>
                <a:ext cx="48" cy="32"/>
              </a:xfrm>
              <a:custGeom>
                <a:avLst/>
                <a:gdLst/>
                <a:ahLst/>
                <a:cxnLst>
                  <a:cxn ang="0">
                    <a:pos x="0" y="0"/>
                  </a:cxn>
                  <a:cxn ang="0">
                    <a:pos x="47" y="30"/>
                  </a:cxn>
                  <a:cxn ang="0">
                    <a:pos x="47" y="31"/>
                  </a:cxn>
                </a:cxnLst>
                <a:rect l="0" t="0" r="r" b="b"/>
                <a:pathLst>
                  <a:path w="48" h="32">
                    <a:moveTo>
                      <a:pt x="0" y="0"/>
                    </a:moveTo>
                    <a:lnTo>
                      <a:pt x="47" y="30"/>
                    </a:lnTo>
                    <a:lnTo>
                      <a:pt x="47" y="3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1" name="Freeform 29"/>
              <p:cNvSpPr>
                <a:spLocks/>
              </p:cNvSpPr>
              <p:nvPr/>
            </p:nvSpPr>
            <p:spPr bwMode="auto">
              <a:xfrm>
                <a:off x="4753" y="2092"/>
                <a:ext cx="49" cy="32"/>
              </a:xfrm>
              <a:custGeom>
                <a:avLst/>
                <a:gdLst/>
                <a:ahLst/>
                <a:cxnLst>
                  <a:cxn ang="0">
                    <a:pos x="0" y="0"/>
                  </a:cxn>
                  <a:cxn ang="0">
                    <a:pos x="46" y="30"/>
                  </a:cxn>
                  <a:cxn ang="0">
                    <a:pos x="48" y="31"/>
                  </a:cxn>
                </a:cxnLst>
                <a:rect l="0" t="0" r="r" b="b"/>
                <a:pathLst>
                  <a:path w="49" h="32">
                    <a:moveTo>
                      <a:pt x="0" y="0"/>
                    </a:moveTo>
                    <a:lnTo>
                      <a:pt x="46" y="30"/>
                    </a:lnTo>
                    <a:lnTo>
                      <a:pt x="48" y="3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2" name="Freeform 30"/>
              <p:cNvSpPr>
                <a:spLocks/>
              </p:cNvSpPr>
              <p:nvPr/>
            </p:nvSpPr>
            <p:spPr bwMode="auto">
              <a:xfrm>
                <a:off x="4801" y="2122"/>
                <a:ext cx="46" cy="32"/>
              </a:xfrm>
              <a:custGeom>
                <a:avLst/>
                <a:gdLst/>
                <a:ahLst/>
                <a:cxnLst>
                  <a:cxn ang="0">
                    <a:pos x="0" y="0"/>
                  </a:cxn>
                  <a:cxn ang="0">
                    <a:pos x="43" y="30"/>
                  </a:cxn>
                  <a:cxn ang="0">
                    <a:pos x="45" y="31"/>
                  </a:cxn>
                </a:cxnLst>
                <a:rect l="0" t="0" r="r" b="b"/>
                <a:pathLst>
                  <a:path w="46" h="32">
                    <a:moveTo>
                      <a:pt x="0" y="0"/>
                    </a:moveTo>
                    <a:lnTo>
                      <a:pt x="43" y="30"/>
                    </a:lnTo>
                    <a:lnTo>
                      <a:pt x="45" y="3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3" name="Freeform 31"/>
              <p:cNvSpPr>
                <a:spLocks/>
              </p:cNvSpPr>
              <p:nvPr/>
            </p:nvSpPr>
            <p:spPr bwMode="auto">
              <a:xfrm>
                <a:off x="4845" y="2153"/>
                <a:ext cx="46" cy="34"/>
              </a:xfrm>
              <a:custGeom>
                <a:avLst/>
                <a:gdLst/>
                <a:ahLst/>
                <a:cxnLst>
                  <a:cxn ang="0">
                    <a:pos x="0" y="0"/>
                  </a:cxn>
                  <a:cxn ang="0">
                    <a:pos x="43" y="33"/>
                  </a:cxn>
                  <a:cxn ang="0">
                    <a:pos x="45" y="33"/>
                  </a:cxn>
                </a:cxnLst>
                <a:rect l="0" t="0" r="r" b="b"/>
                <a:pathLst>
                  <a:path w="46" h="34">
                    <a:moveTo>
                      <a:pt x="0" y="0"/>
                    </a:moveTo>
                    <a:lnTo>
                      <a:pt x="43" y="33"/>
                    </a:lnTo>
                    <a:lnTo>
                      <a:pt x="45" y="3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4" name="Freeform 32"/>
              <p:cNvSpPr>
                <a:spLocks/>
              </p:cNvSpPr>
              <p:nvPr/>
            </p:nvSpPr>
            <p:spPr bwMode="auto">
              <a:xfrm>
                <a:off x="4889" y="2186"/>
                <a:ext cx="46" cy="34"/>
              </a:xfrm>
              <a:custGeom>
                <a:avLst/>
                <a:gdLst/>
                <a:ahLst/>
                <a:cxnLst>
                  <a:cxn ang="0">
                    <a:pos x="0" y="0"/>
                  </a:cxn>
                  <a:cxn ang="0">
                    <a:pos x="43" y="33"/>
                  </a:cxn>
                  <a:cxn ang="0">
                    <a:pos x="45" y="33"/>
                  </a:cxn>
                </a:cxnLst>
                <a:rect l="0" t="0" r="r" b="b"/>
                <a:pathLst>
                  <a:path w="46" h="34">
                    <a:moveTo>
                      <a:pt x="0" y="0"/>
                    </a:moveTo>
                    <a:lnTo>
                      <a:pt x="43" y="33"/>
                    </a:lnTo>
                    <a:lnTo>
                      <a:pt x="45" y="3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5" name="Freeform 33"/>
              <p:cNvSpPr>
                <a:spLocks/>
              </p:cNvSpPr>
              <p:nvPr/>
            </p:nvSpPr>
            <p:spPr bwMode="auto">
              <a:xfrm>
                <a:off x="4930" y="2219"/>
                <a:ext cx="43" cy="33"/>
              </a:xfrm>
              <a:custGeom>
                <a:avLst/>
                <a:gdLst/>
                <a:ahLst/>
                <a:cxnLst>
                  <a:cxn ang="0">
                    <a:pos x="0" y="0"/>
                  </a:cxn>
                  <a:cxn ang="0">
                    <a:pos x="40" y="32"/>
                  </a:cxn>
                  <a:cxn ang="0">
                    <a:pos x="42" y="32"/>
                  </a:cxn>
                </a:cxnLst>
                <a:rect l="0" t="0" r="r" b="b"/>
                <a:pathLst>
                  <a:path w="43" h="33">
                    <a:moveTo>
                      <a:pt x="0" y="0"/>
                    </a:moveTo>
                    <a:lnTo>
                      <a:pt x="40" y="32"/>
                    </a:lnTo>
                    <a:lnTo>
                      <a:pt x="42" y="3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6" name="Freeform 34"/>
              <p:cNvSpPr>
                <a:spLocks/>
              </p:cNvSpPr>
              <p:nvPr/>
            </p:nvSpPr>
            <p:spPr bwMode="auto">
              <a:xfrm>
                <a:off x="4972" y="2251"/>
                <a:ext cx="30" cy="24"/>
              </a:xfrm>
              <a:custGeom>
                <a:avLst/>
                <a:gdLst/>
                <a:ahLst/>
                <a:cxnLst>
                  <a:cxn ang="0">
                    <a:pos x="0" y="0"/>
                  </a:cxn>
                  <a:cxn ang="0">
                    <a:pos x="27" y="22"/>
                  </a:cxn>
                  <a:cxn ang="0">
                    <a:pos x="29" y="23"/>
                  </a:cxn>
                </a:cxnLst>
                <a:rect l="0" t="0" r="r" b="b"/>
                <a:pathLst>
                  <a:path w="30" h="24">
                    <a:moveTo>
                      <a:pt x="0" y="0"/>
                    </a:moveTo>
                    <a:lnTo>
                      <a:pt x="27" y="22"/>
                    </a:lnTo>
                    <a:lnTo>
                      <a:pt x="29"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7" name="Freeform 35"/>
              <p:cNvSpPr>
                <a:spLocks/>
              </p:cNvSpPr>
              <p:nvPr/>
            </p:nvSpPr>
            <p:spPr bwMode="auto">
              <a:xfrm>
                <a:off x="5000" y="2273"/>
                <a:ext cx="27" cy="24"/>
              </a:xfrm>
              <a:custGeom>
                <a:avLst/>
                <a:gdLst/>
                <a:ahLst/>
                <a:cxnLst>
                  <a:cxn ang="0">
                    <a:pos x="0" y="0"/>
                  </a:cxn>
                  <a:cxn ang="0">
                    <a:pos x="24" y="23"/>
                  </a:cxn>
                  <a:cxn ang="0">
                    <a:pos x="26" y="23"/>
                  </a:cxn>
                </a:cxnLst>
                <a:rect l="0" t="0" r="r" b="b"/>
                <a:pathLst>
                  <a:path w="27" h="24">
                    <a:moveTo>
                      <a:pt x="0" y="0"/>
                    </a:moveTo>
                    <a:lnTo>
                      <a:pt x="24" y="23"/>
                    </a:lnTo>
                    <a:lnTo>
                      <a:pt x="26"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8" name="Freeform 36"/>
              <p:cNvSpPr>
                <a:spLocks/>
              </p:cNvSpPr>
              <p:nvPr/>
            </p:nvSpPr>
            <p:spPr bwMode="auto">
              <a:xfrm>
                <a:off x="5025" y="2296"/>
                <a:ext cx="30" cy="25"/>
              </a:xfrm>
              <a:custGeom>
                <a:avLst/>
                <a:gdLst/>
                <a:ahLst/>
                <a:cxnLst>
                  <a:cxn ang="0">
                    <a:pos x="0" y="0"/>
                  </a:cxn>
                  <a:cxn ang="0">
                    <a:pos x="27" y="23"/>
                  </a:cxn>
                  <a:cxn ang="0">
                    <a:pos x="29" y="24"/>
                  </a:cxn>
                </a:cxnLst>
                <a:rect l="0" t="0" r="r" b="b"/>
                <a:pathLst>
                  <a:path w="30" h="25">
                    <a:moveTo>
                      <a:pt x="0" y="0"/>
                    </a:moveTo>
                    <a:lnTo>
                      <a:pt x="27" y="23"/>
                    </a:lnTo>
                    <a:lnTo>
                      <a:pt x="29"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09" name="Freeform 37"/>
              <p:cNvSpPr>
                <a:spLocks/>
              </p:cNvSpPr>
              <p:nvPr/>
            </p:nvSpPr>
            <p:spPr bwMode="auto">
              <a:xfrm>
                <a:off x="5052" y="2319"/>
                <a:ext cx="28" cy="25"/>
              </a:xfrm>
              <a:custGeom>
                <a:avLst/>
                <a:gdLst/>
                <a:ahLst/>
                <a:cxnLst>
                  <a:cxn ang="0">
                    <a:pos x="0" y="0"/>
                  </a:cxn>
                  <a:cxn ang="0">
                    <a:pos x="25" y="23"/>
                  </a:cxn>
                  <a:cxn ang="0">
                    <a:pos x="27" y="24"/>
                  </a:cxn>
                </a:cxnLst>
                <a:rect l="0" t="0" r="r" b="b"/>
                <a:pathLst>
                  <a:path w="28" h="25">
                    <a:moveTo>
                      <a:pt x="0" y="0"/>
                    </a:moveTo>
                    <a:lnTo>
                      <a:pt x="25" y="23"/>
                    </a:lnTo>
                    <a:lnTo>
                      <a:pt x="27"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0" name="Freeform 38"/>
              <p:cNvSpPr>
                <a:spLocks/>
              </p:cNvSpPr>
              <p:nvPr/>
            </p:nvSpPr>
            <p:spPr bwMode="auto">
              <a:xfrm>
                <a:off x="5078" y="2341"/>
                <a:ext cx="31" cy="26"/>
              </a:xfrm>
              <a:custGeom>
                <a:avLst/>
                <a:gdLst/>
                <a:ahLst/>
                <a:cxnLst>
                  <a:cxn ang="0">
                    <a:pos x="0" y="0"/>
                  </a:cxn>
                  <a:cxn ang="0">
                    <a:pos x="28" y="24"/>
                  </a:cxn>
                  <a:cxn ang="0">
                    <a:pos x="30" y="25"/>
                  </a:cxn>
                </a:cxnLst>
                <a:rect l="0" t="0" r="r" b="b"/>
                <a:pathLst>
                  <a:path w="31" h="26">
                    <a:moveTo>
                      <a:pt x="0" y="0"/>
                    </a:moveTo>
                    <a:lnTo>
                      <a:pt x="28" y="24"/>
                    </a:lnTo>
                    <a:lnTo>
                      <a:pt x="30" y="2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1" name="Freeform 39"/>
              <p:cNvSpPr>
                <a:spLocks/>
              </p:cNvSpPr>
              <p:nvPr/>
            </p:nvSpPr>
            <p:spPr bwMode="auto">
              <a:xfrm>
                <a:off x="5106" y="2365"/>
                <a:ext cx="30" cy="24"/>
              </a:xfrm>
              <a:custGeom>
                <a:avLst/>
                <a:gdLst/>
                <a:ahLst/>
                <a:cxnLst>
                  <a:cxn ang="0">
                    <a:pos x="0" y="0"/>
                  </a:cxn>
                  <a:cxn ang="0">
                    <a:pos x="27" y="22"/>
                  </a:cxn>
                  <a:cxn ang="0">
                    <a:pos x="29" y="23"/>
                  </a:cxn>
                </a:cxnLst>
                <a:rect l="0" t="0" r="r" b="b"/>
                <a:pathLst>
                  <a:path w="30" h="24">
                    <a:moveTo>
                      <a:pt x="0" y="0"/>
                    </a:moveTo>
                    <a:lnTo>
                      <a:pt x="27" y="22"/>
                    </a:lnTo>
                    <a:lnTo>
                      <a:pt x="29"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2" name="Freeform 40"/>
              <p:cNvSpPr>
                <a:spLocks/>
              </p:cNvSpPr>
              <p:nvPr/>
            </p:nvSpPr>
            <p:spPr bwMode="auto">
              <a:xfrm>
                <a:off x="5131" y="2386"/>
                <a:ext cx="31" cy="26"/>
              </a:xfrm>
              <a:custGeom>
                <a:avLst/>
                <a:gdLst/>
                <a:ahLst/>
                <a:cxnLst>
                  <a:cxn ang="0">
                    <a:pos x="0" y="0"/>
                  </a:cxn>
                  <a:cxn ang="0">
                    <a:pos x="28" y="24"/>
                  </a:cxn>
                  <a:cxn ang="0">
                    <a:pos x="30" y="25"/>
                  </a:cxn>
                </a:cxnLst>
                <a:rect l="0" t="0" r="r" b="b"/>
                <a:pathLst>
                  <a:path w="31" h="26">
                    <a:moveTo>
                      <a:pt x="0" y="0"/>
                    </a:moveTo>
                    <a:lnTo>
                      <a:pt x="28" y="24"/>
                    </a:lnTo>
                    <a:lnTo>
                      <a:pt x="30" y="2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3" name="Freeform 41"/>
              <p:cNvSpPr>
                <a:spLocks/>
              </p:cNvSpPr>
              <p:nvPr/>
            </p:nvSpPr>
            <p:spPr bwMode="auto">
              <a:xfrm>
                <a:off x="5158" y="2411"/>
                <a:ext cx="28" cy="23"/>
              </a:xfrm>
              <a:custGeom>
                <a:avLst/>
                <a:gdLst/>
                <a:ahLst/>
                <a:cxnLst>
                  <a:cxn ang="0">
                    <a:pos x="0" y="0"/>
                  </a:cxn>
                  <a:cxn ang="0">
                    <a:pos x="25" y="21"/>
                  </a:cxn>
                  <a:cxn ang="0">
                    <a:pos x="27" y="22"/>
                  </a:cxn>
                </a:cxnLst>
                <a:rect l="0" t="0" r="r" b="b"/>
                <a:pathLst>
                  <a:path w="28" h="23">
                    <a:moveTo>
                      <a:pt x="0" y="0"/>
                    </a:moveTo>
                    <a:lnTo>
                      <a:pt x="25" y="21"/>
                    </a:lnTo>
                    <a:lnTo>
                      <a:pt x="27" y="2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4" name="Freeform 42"/>
              <p:cNvSpPr>
                <a:spLocks/>
              </p:cNvSpPr>
              <p:nvPr/>
            </p:nvSpPr>
            <p:spPr bwMode="auto">
              <a:xfrm>
                <a:off x="5184" y="2432"/>
                <a:ext cx="31" cy="25"/>
              </a:xfrm>
              <a:custGeom>
                <a:avLst/>
                <a:gdLst/>
                <a:ahLst/>
                <a:cxnLst>
                  <a:cxn ang="0">
                    <a:pos x="0" y="0"/>
                  </a:cxn>
                  <a:cxn ang="0">
                    <a:pos x="28" y="23"/>
                  </a:cxn>
                  <a:cxn ang="0">
                    <a:pos x="30" y="24"/>
                  </a:cxn>
                </a:cxnLst>
                <a:rect l="0" t="0" r="r" b="b"/>
                <a:pathLst>
                  <a:path w="31" h="25">
                    <a:moveTo>
                      <a:pt x="0" y="0"/>
                    </a:moveTo>
                    <a:lnTo>
                      <a:pt x="28" y="23"/>
                    </a:lnTo>
                    <a:lnTo>
                      <a:pt x="3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5" name="Freeform 43"/>
              <p:cNvSpPr>
                <a:spLocks/>
              </p:cNvSpPr>
              <p:nvPr/>
            </p:nvSpPr>
            <p:spPr bwMode="auto">
              <a:xfrm>
                <a:off x="5214" y="2456"/>
                <a:ext cx="29" cy="24"/>
              </a:xfrm>
              <a:custGeom>
                <a:avLst/>
                <a:gdLst/>
                <a:ahLst/>
                <a:cxnLst>
                  <a:cxn ang="0">
                    <a:pos x="0" y="0"/>
                  </a:cxn>
                  <a:cxn ang="0">
                    <a:pos x="26" y="22"/>
                  </a:cxn>
                  <a:cxn ang="0">
                    <a:pos x="28" y="23"/>
                  </a:cxn>
                </a:cxnLst>
                <a:rect l="0" t="0" r="r" b="b"/>
                <a:pathLst>
                  <a:path w="29" h="24">
                    <a:moveTo>
                      <a:pt x="0" y="0"/>
                    </a:moveTo>
                    <a:lnTo>
                      <a:pt x="26" y="22"/>
                    </a:lnTo>
                    <a:lnTo>
                      <a:pt x="28"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6" name="Freeform 44"/>
              <p:cNvSpPr>
                <a:spLocks/>
              </p:cNvSpPr>
              <p:nvPr/>
            </p:nvSpPr>
            <p:spPr bwMode="auto">
              <a:xfrm>
                <a:off x="5237" y="2478"/>
                <a:ext cx="19" cy="16"/>
              </a:xfrm>
              <a:custGeom>
                <a:avLst/>
                <a:gdLst/>
                <a:ahLst/>
                <a:cxnLst>
                  <a:cxn ang="0">
                    <a:pos x="0" y="0"/>
                  </a:cxn>
                  <a:cxn ang="0">
                    <a:pos x="16" y="14"/>
                  </a:cxn>
                  <a:cxn ang="0">
                    <a:pos x="18" y="15"/>
                  </a:cxn>
                </a:cxnLst>
                <a:rect l="0" t="0" r="r" b="b"/>
                <a:pathLst>
                  <a:path w="19" h="16">
                    <a:moveTo>
                      <a:pt x="0" y="0"/>
                    </a:moveTo>
                    <a:lnTo>
                      <a:pt x="16" y="14"/>
                    </a:lnTo>
                    <a:lnTo>
                      <a:pt x="18"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7" name="Freeform 45"/>
              <p:cNvSpPr>
                <a:spLocks/>
              </p:cNvSpPr>
              <p:nvPr/>
            </p:nvSpPr>
            <p:spPr bwMode="auto">
              <a:xfrm>
                <a:off x="5252" y="2491"/>
                <a:ext cx="18" cy="16"/>
              </a:xfrm>
              <a:custGeom>
                <a:avLst/>
                <a:gdLst/>
                <a:ahLst/>
                <a:cxnLst>
                  <a:cxn ang="0">
                    <a:pos x="0" y="0"/>
                  </a:cxn>
                  <a:cxn ang="0">
                    <a:pos x="15" y="14"/>
                  </a:cxn>
                  <a:cxn ang="0">
                    <a:pos x="17" y="15"/>
                  </a:cxn>
                </a:cxnLst>
                <a:rect l="0" t="0" r="r" b="b"/>
                <a:pathLst>
                  <a:path w="18" h="16">
                    <a:moveTo>
                      <a:pt x="0" y="0"/>
                    </a:moveTo>
                    <a:lnTo>
                      <a:pt x="15" y="14"/>
                    </a:lnTo>
                    <a:lnTo>
                      <a:pt x="17"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8" name="Freeform 46"/>
              <p:cNvSpPr>
                <a:spLocks/>
              </p:cNvSpPr>
              <p:nvPr/>
            </p:nvSpPr>
            <p:spPr bwMode="auto">
              <a:xfrm>
                <a:off x="5268" y="2505"/>
                <a:ext cx="18" cy="14"/>
              </a:xfrm>
              <a:custGeom>
                <a:avLst/>
                <a:gdLst/>
                <a:ahLst/>
                <a:cxnLst>
                  <a:cxn ang="0">
                    <a:pos x="0" y="0"/>
                  </a:cxn>
                  <a:cxn ang="0">
                    <a:pos x="15" y="13"/>
                  </a:cxn>
                  <a:cxn ang="0">
                    <a:pos x="17" y="13"/>
                  </a:cxn>
                </a:cxnLst>
                <a:rect l="0" t="0" r="r" b="b"/>
                <a:pathLst>
                  <a:path w="18" h="14">
                    <a:moveTo>
                      <a:pt x="0" y="0"/>
                    </a:moveTo>
                    <a:lnTo>
                      <a:pt x="15" y="13"/>
                    </a:lnTo>
                    <a:lnTo>
                      <a:pt x="17" y="1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19" name="Freeform 47"/>
              <p:cNvSpPr>
                <a:spLocks/>
              </p:cNvSpPr>
              <p:nvPr/>
            </p:nvSpPr>
            <p:spPr bwMode="auto">
              <a:xfrm>
                <a:off x="5285" y="2518"/>
                <a:ext cx="15" cy="14"/>
              </a:xfrm>
              <a:custGeom>
                <a:avLst/>
                <a:gdLst/>
                <a:ahLst/>
                <a:cxnLst>
                  <a:cxn ang="0">
                    <a:pos x="0" y="0"/>
                  </a:cxn>
                  <a:cxn ang="0">
                    <a:pos x="14" y="12"/>
                  </a:cxn>
                  <a:cxn ang="0">
                    <a:pos x="14" y="13"/>
                  </a:cxn>
                </a:cxnLst>
                <a:rect l="0" t="0" r="r" b="b"/>
                <a:pathLst>
                  <a:path w="15" h="14">
                    <a:moveTo>
                      <a:pt x="0" y="0"/>
                    </a:moveTo>
                    <a:lnTo>
                      <a:pt x="14" y="12"/>
                    </a:lnTo>
                    <a:lnTo>
                      <a:pt x="14" y="1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0" name="Freeform 48"/>
              <p:cNvSpPr>
                <a:spLocks/>
              </p:cNvSpPr>
              <p:nvPr/>
            </p:nvSpPr>
            <p:spPr bwMode="auto">
              <a:xfrm>
                <a:off x="5299" y="2530"/>
                <a:ext cx="18" cy="16"/>
              </a:xfrm>
              <a:custGeom>
                <a:avLst/>
                <a:gdLst/>
                <a:ahLst/>
                <a:cxnLst>
                  <a:cxn ang="0">
                    <a:pos x="0" y="0"/>
                  </a:cxn>
                  <a:cxn ang="0">
                    <a:pos x="15" y="14"/>
                  </a:cxn>
                  <a:cxn ang="0">
                    <a:pos x="17" y="15"/>
                  </a:cxn>
                </a:cxnLst>
                <a:rect l="0" t="0" r="r" b="b"/>
                <a:pathLst>
                  <a:path w="18" h="16">
                    <a:moveTo>
                      <a:pt x="0" y="0"/>
                    </a:moveTo>
                    <a:lnTo>
                      <a:pt x="15" y="14"/>
                    </a:lnTo>
                    <a:lnTo>
                      <a:pt x="17"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1" name="Freeform 49"/>
              <p:cNvSpPr>
                <a:spLocks/>
              </p:cNvSpPr>
              <p:nvPr/>
            </p:nvSpPr>
            <p:spPr bwMode="auto">
              <a:xfrm>
                <a:off x="5315" y="2544"/>
                <a:ext cx="17" cy="15"/>
              </a:xfrm>
              <a:custGeom>
                <a:avLst/>
                <a:gdLst/>
                <a:ahLst/>
                <a:cxnLst>
                  <a:cxn ang="0">
                    <a:pos x="0" y="0"/>
                  </a:cxn>
                  <a:cxn ang="0">
                    <a:pos x="14" y="13"/>
                  </a:cxn>
                  <a:cxn ang="0">
                    <a:pos x="16" y="14"/>
                  </a:cxn>
                </a:cxnLst>
                <a:rect l="0" t="0" r="r" b="b"/>
                <a:pathLst>
                  <a:path w="17" h="15">
                    <a:moveTo>
                      <a:pt x="0" y="0"/>
                    </a:moveTo>
                    <a:lnTo>
                      <a:pt x="14" y="13"/>
                    </a:lnTo>
                    <a:lnTo>
                      <a:pt x="16" y="1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2" name="Freeform 50"/>
              <p:cNvSpPr>
                <a:spLocks/>
              </p:cNvSpPr>
              <p:nvPr/>
            </p:nvSpPr>
            <p:spPr bwMode="auto">
              <a:xfrm>
                <a:off x="5330" y="2557"/>
                <a:ext cx="17" cy="15"/>
              </a:xfrm>
              <a:custGeom>
                <a:avLst/>
                <a:gdLst/>
                <a:ahLst/>
                <a:cxnLst>
                  <a:cxn ang="0">
                    <a:pos x="0" y="0"/>
                  </a:cxn>
                  <a:cxn ang="0">
                    <a:pos x="16" y="13"/>
                  </a:cxn>
                  <a:cxn ang="0">
                    <a:pos x="16" y="14"/>
                  </a:cxn>
                </a:cxnLst>
                <a:rect l="0" t="0" r="r" b="b"/>
                <a:pathLst>
                  <a:path w="17" h="15">
                    <a:moveTo>
                      <a:pt x="0" y="0"/>
                    </a:moveTo>
                    <a:lnTo>
                      <a:pt x="16" y="13"/>
                    </a:lnTo>
                    <a:lnTo>
                      <a:pt x="16" y="1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3" name="Line 51"/>
              <p:cNvSpPr>
                <a:spLocks noChangeShapeType="1"/>
              </p:cNvSpPr>
              <p:nvPr/>
            </p:nvSpPr>
            <p:spPr bwMode="auto">
              <a:xfrm>
                <a:off x="5353" y="2578"/>
                <a:ext cx="4" cy="2"/>
              </a:xfrm>
              <a:prstGeom prst="line">
                <a:avLst/>
              </a:prstGeom>
              <a:noFill/>
              <a:ln w="12700">
                <a:solidFill>
                  <a:schemeClr val="accent2"/>
                </a:solidFill>
                <a:round/>
                <a:headEnd/>
                <a:tailEnd/>
              </a:ln>
              <a:effectLst/>
            </p:spPr>
            <p:txBody>
              <a:bodyPr wrap="none" anchor="ctr"/>
              <a:lstStyle/>
              <a:p>
                <a:endParaRPr lang="en-US" sz="1350"/>
              </a:p>
            </p:txBody>
          </p:sp>
          <p:sp>
            <p:nvSpPr>
              <p:cNvPr id="28724" name="Freeform 52"/>
              <p:cNvSpPr>
                <a:spLocks/>
              </p:cNvSpPr>
              <p:nvPr/>
            </p:nvSpPr>
            <p:spPr bwMode="auto">
              <a:xfrm>
                <a:off x="5361" y="2584"/>
                <a:ext cx="18" cy="14"/>
              </a:xfrm>
              <a:custGeom>
                <a:avLst/>
                <a:gdLst/>
                <a:ahLst/>
                <a:cxnLst>
                  <a:cxn ang="0">
                    <a:pos x="0" y="0"/>
                  </a:cxn>
                  <a:cxn ang="0">
                    <a:pos x="15" y="12"/>
                  </a:cxn>
                  <a:cxn ang="0">
                    <a:pos x="17" y="13"/>
                  </a:cxn>
                </a:cxnLst>
                <a:rect l="0" t="0" r="r" b="b"/>
                <a:pathLst>
                  <a:path w="18" h="14">
                    <a:moveTo>
                      <a:pt x="0" y="0"/>
                    </a:moveTo>
                    <a:lnTo>
                      <a:pt x="15" y="12"/>
                    </a:lnTo>
                    <a:lnTo>
                      <a:pt x="17" y="1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5" name="Freeform 53"/>
              <p:cNvSpPr>
                <a:spLocks/>
              </p:cNvSpPr>
              <p:nvPr/>
            </p:nvSpPr>
            <p:spPr bwMode="auto">
              <a:xfrm>
                <a:off x="5375" y="2596"/>
                <a:ext cx="18" cy="16"/>
              </a:xfrm>
              <a:custGeom>
                <a:avLst/>
                <a:gdLst/>
                <a:ahLst/>
                <a:cxnLst>
                  <a:cxn ang="0">
                    <a:pos x="0" y="0"/>
                  </a:cxn>
                  <a:cxn ang="0">
                    <a:pos x="15" y="14"/>
                  </a:cxn>
                  <a:cxn ang="0">
                    <a:pos x="17" y="15"/>
                  </a:cxn>
                </a:cxnLst>
                <a:rect l="0" t="0" r="r" b="b"/>
                <a:pathLst>
                  <a:path w="18" h="16">
                    <a:moveTo>
                      <a:pt x="0" y="0"/>
                    </a:moveTo>
                    <a:lnTo>
                      <a:pt x="15" y="14"/>
                    </a:lnTo>
                    <a:lnTo>
                      <a:pt x="17"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6" name="Freeform 54"/>
              <p:cNvSpPr>
                <a:spLocks/>
              </p:cNvSpPr>
              <p:nvPr/>
            </p:nvSpPr>
            <p:spPr bwMode="auto">
              <a:xfrm>
                <a:off x="5391" y="2609"/>
                <a:ext cx="33" cy="25"/>
              </a:xfrm>
              <a:custGeom>
                <a:avLst/>
                <a:gdLst/>
                <a:ahLst/>
                <a:cxnLst>
                  <a:cxn ang="0">
                    <a:pos x="0" y="0"/>
                  </a:cxn>
                  <a:cxn ang="0">
                    <a:pos x="30" y="24"/>
                  </a:cxn>
                  <a:cxn ang="0">
                    <a:pos x="32" y="24"/>
                  </a:cxn>
                </a:cxnLst>
                <a:rect l="0" t="0" r="r" b="b"/>
                <a:pathLst>
                  <a:path w="33" h="25">
                    <a:moveTo>
                      <a:pt x="0" y="0"/>
                    </a:moveTo>
                    <a:lnTo>
                      <a:pt x="30" y="24"/>
                    </a:lnTo>
                    <a:lnTo>
                      <a:pt x="32"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7" name="Line 55"/>
              <p:cNvSpPr>
                <a:spLocks noChangeShapeType="1"/>
              </p:cNvSpPr>
              <p:nvPr/>
            </p:nvSpPr>
            <p:spPr bwMode="auto">
              <a:xfrm>
                <a:off x="5436" y="2644"/>
                <a:ext cx="4" cy="2"/>
              </a:xfrm>
              <a:prstGeom prst="line">
                <a:avLst/>
              </a:prstGeom>
              <a:noFill/>
              <a:ln w="12700">
                <a:solidFill>
                  <a:schemeClr val="accent2"/>
                </a:solidFill>
                <a:round/>
                <a:headEnd/>
                <a:tailEnd/>
              </a:ln>
              <a:effectLst/>
            </p:spPr>
            <p:txBody>
              <a:bodyPr wrap="none" anchor="ctr"/>
              <a:lstStyle/>
              <a:p>
                <a:endParaRPr lang="en-US" sz="1350"/>
              </a:p>
            </p:txBody>
          </p:sp>
          <p:sp>
            <p:nvSpPr>
              <p:cNvPr id="28728" name="Freeform 56"/>
              <p:cNvSpPr>
                <a:spLocks/>
              </p:cNvSpPr>
              <p:nvPr/>
            </p:nvSpPr>
            <p:spPr bwMode="auto">
              <a:xfrm>
                <a:off x="5452" y="2654"/>
                <a:ext cx="34" cy="22"/>
              </a:xfrm>
              <a:custGeom>
                <a:avLst/>
                <a:gdLst/>
                <a:ahLst/>
                <a:cxnLst>
                  <a:cxn ang="0">
                    <a:pos x="0" y="0"/>
                  </a:cxn>
                  <a:cxn ang="0">
                    <a:pos x="31" y="20"/>
                  </a:cxn>
                  <a:cxn ang="0">
                    <a:pos x="33" y="21"/>
                  </a:cxn>
                </a:cxnLst>
                <a:rect l="0" t="0" r="r" b="b"/>
                <a:pathLst>
                  <a:path w="34" h="22">
                    <a:moveTo>
                      <a:pt x="0" y="0"/>
                    </a:moveTo>
                    <a:lnTo>
                      <a:pt x="31" y="20"/>
                    </a:lnTo>
                    <a:lnTo>
                      <a:pt x="33" y="2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29" name="Freeform 57"/>
              <p:cNvSpPr>
                <a:spLocks/>
              </p:cNvSpPr>
              <p:nvPr/>
            </p:nvSpPr>
            <p:spPr bwMode="auto">
              <a:xfrm>
                <a:off x="5484" y="2673"/>
                <a:ext cx="39" cy="21"/>
              </a:xfrm>
              <a:custGeom>
                <a:avLst/>
                <a:gdLst/>
                <a:ahLst/>
                <a:cxnLst>
                  <a:cxn ang="0">
                    <a:pos x="0" y="0"/>
                  </a:cxn>
                  <a:cxn ang="0">
                    <a:pos x="36" y="19"/>
                  </a:cxn>
                  <a:cxn ang="0">
                    <a:pos x="38" y="20"/>
                  </a:cxn>
                </a:cxnLst>
                <a:rect l="0" t="0" r="r" b="b"/>
                <a:pathLst>
                  <a:path w="39" h="21">
                    <a:moveTo>
                      <a:pt x="0" y="0"/>
                    </a:moveTo>
                    <a:lnTo>
                      <a:pt x="36" y="19"/>
                    </a:lnTo>
                    <a:lnTo>
                      <a:pt x="38" y="2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0" name="Freeform 58"/>
              <p:cNvSpPr>
                <a:spLocks/>
              </p:cNvSpPr>
              <p:nvPr/>
            </p:nvSpPr>
            <p:spPr bwMode="auto">
              <a:xfrm>
                <a:off x="5520" y="2692"/>
                <a:ext cx="40" cy="20"/>
              </a:xfrm>
              <a:custGeom>
                <a:avLst/>
                <a:gdLst/>
                <a:ahLst/>
                <a:cxnLst>
                  <a:cxn ang="0">
                    <a:pos x="0" y="0"/>
                  </a:cxn>
                  <a:cxn ang="0">
                    <a:pos x="37" y="18"/>
                  </a:cxn>
                  <a:cxn ang="0">
                    <a:pos x="39" y="19"/>
                  </a:cxn>
                </a:cxnLst>
                <a:rect l="0" t="0" r="r" b="b"/>
                <a:pathLst>
                  <a:path w="40" h="20">
                    <a:moveTo>
                      <a:pt x="0" y="0"/>
                    </a:moveTo>
                    <a:lnTo>
                      <a:pt x="37" y="18"/>
                    </a:lnTo>
                    <a:lnTo>
                      <a:pt x="39" y="1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1" name="Freeform 59"/>
              <p:cNvSpPr>
                <a:spLocks/>
              </p:cNvSpPr>
              <p:nvPr/>
            </p:nvSpPr>
            <p:spPr bwMode="auto">
              <a:xfrm>
                <a:off x="5558" y="2709"/>
                <a:ext cx="40" cy="20"/>
              </a:xfrm>
              <a:custGeom>
                <a:avLst/>
                <a:gdLst/>
                <a:ahLst/>
                <a:cxnLst>
                  <a:cxn ang="0">
                    <a:pos x="0" y="0"/>
                  </a:cxn>
                  <a:cxn ang="0">
                    <a:pos x="39" y="18"/>
                  </a:cxn>
                  <a:cxn ang="0">
                    <a:pos x="39" y="19"/>
                  </a:cxn>
                </a:cxnLst>
                <a:rect l="0" t="0" r="r" b="b"/>
                <a:pathLst>
                  <a:path w="40" h="20">
                    <a:moveTo>
                      <a:pt x="0" y="0"/>
                    </a:moveTo>
                    <a:lnTo>
                      <a:pt x="39" y="18"/>
                    </a:lnTo>
                    <a:lnTo>
                      <a:pt x="39" y="1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2" name="Freeform 60"/>
              <p:cNvSpPr>
                <a:spLocks/>
              </p:cNvSpPr>
              <p:nvPr/>
            </p:nvSpPr>
            <p:spPr bwMode="auto">
              <a:xfrm>
                <a:off x="5597" y="2727"/>
                <a:ext cx="42" cy="17"/>
              </a:xfrm>
              <a:custGeom>
                <a:avLst/>
                <a:gdLst/>
                <a:ahLst/>
                <a:cxnLst>
                  <a:cxn ang="0">
                    <a:pos x="0" y="0"/>
                  </a:cxn>
                  <a:cxn ang="0">
                    <a:pos x="39" y="15"/>
                  </a:cxn>
                  <a:cxn ang="0">
                    <a:pos x="41" y="16"/>
                  </a:cxn>
                </a:cxnLst>
                <a:rect l="0" t="0" r="r" b="b"/>
                <a:pathLst>
                  <a:path w="42" h="17">
                    <a:moveTo>
                      <a:pt x="0" y="0"/>
                    </a:moveTo>
                    <a:lnTo>
                      <a:pt x="39" y="15"/>
                    </a:lnTo>
                    <a:lnTo>
                      <a:pt x="41"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3" name="Freeform 61"/>
              <p:cNvSpPr>
                <a:spLocks/>
              </p:cNvSpPr>
              <p:nvPr/>
            </p:nvSpPr>
            <p:spPr bwMode="auto">
              <a:xfrm>
                <a:off x="5637" y="2742"/>
                <a:ext cx="42" cy="17"/>
              </a:xfrm>
              <a:custGeom>
                <a:avLst/>
                <a:gdLst/>
                <a:ahLst/>
                <a:cxnLst>
                  <a:cxn ang="0">
                    <a:pos x="0" y="0"/>
                  </a:cxn>
                  <a:cxn ang="0">
                    <a:pos x="39" y="15"/>
                  </a:cxn>
                  <a:cxn ang="0">
                    <a:pos x="41" y="16"/>
                  </a:cxn>
                </a:cxnLst>
                <a:rect l="0" t="0" r="r" b="b"/>
                <a:pathLst>
                  <a:path w="42" h="17">
                    <a:moveTo>
                      <a:pt x="0" y="0"/>
                    </a:moveTo>
                    <a:lnTo>
                      <a:pt x="39" y="15"/>
                    </a:lnTo>
                    <a:lnTo>
                      <a:pt x="41"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4" name="Freeform 62"/>
              <p:cNvSpPr>
                <a:spLocks/>
              </p:cNvSpPr>
              <p:nvPr/>
            </p:nvSpPr>
            <p:spPr bwMode="auto">
              <a:xfrm>
                <a:off x="5676" y="2756"/>
                <a:ext cx="46" cy="19"/>
              </a:xfrm>
              <a:custGeom>
                <a:avLst/>
                <a:gdLst/>
                <a:ahLst/>
                <a:cxnLst>
                  <a:cxn ang="0">
                    <a:pos x="0" y="0"/>
                  </a:cxn>
                  <a:cxn ang="0">
                    <a:pos x="43" y="17"/>
                  </a:cxn>
                  <a:cxn ang="0">
                    <a:pos x="45" y="18"/>
                  </a:cxn>
                </a:cxnLst>
                <a:rect l="0" t="0" r="r" b="b"/>
                <a:pathLst>
                  <a:path w="46" h="19">
                    <a:moveTo>
                      <a:pt x="0" y="0"/>
                    </a:moveTo>
                    <a:lnTo>
                      <a:pt x="43" y="17"/>
                    </a:lnTo>
                    <a:lnTo>
                      <a:pt x="45" y="1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5" name="Freeform 63"/>
              <p:cNvSpPr>
                <a:spLocks/>
              </p:cNvSpPr>
              <p:nvPr/>
            </p:nvSpPr>
            <p:spPr bwMode="auto">
              <a:xfrm>
                <a:off x="5718" y="2772"/>
                <a:ext cx="45" cy="16"/>
              </a:xfrm>
              <a:custGeom>
                <a:avLst/>
                <a:gdLst/>
                <a:ahLst/>
                <a:cxnLst>
                  <a:cxn ang="0">
                    <a:pos x="0" y="0"/>
                  </a:cxn>
                  <a:cxn ang="0">
                    <a:pos x="42" y="14"/>
                  </a:cxn>
                  <a:cxn ang="0">
                    <a:pos x="44" y="15"/>
                  </a:cxn>
                </a:cxnLst>
                <a:rect l="0" t="0" r="r" b="b"/>
                <a:pathLst>
                  <a:path w="45" h="16">
                    <a:moveTo>
                      <a:pt x="0" y="0"/>
                    </a:moveTo>
                    <a:lnTo>
                      <a:pt x="42" y="14"/>
                    </a:lnTo>
                    <a:lnTo>
                      <a:pt x="44"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6" name="Freeform 64"/>
              <p:cNvSpPr>
                <a:spLocks/>
              </p:cNvSpPr>
              <p:nvPr/>
            </p:nvSpPr>
            <p:spPr bwMode="auto">
              <a:xfrm>
                <a:off x="5760" y="2786"/>
                <a:ext cx="37" cy="13"/>
              </a:xfrm>
              <a:custGeom>
                <a:avLst/>
                <a:gdLst/>
                <a:ahLst/>
                <a:cxnLst>
                  <a:cxn ang="0">
                    <a:pos x="0" y="0"/>
                  </a:cxn>
                  <a:cxn ang="0">
                    <a:pos x="34" y="11"/>
                  </a:cxn>
                  <a:cxn ang="0">
                    <a:pos x="36" y="12"/>
                  </a:cxn>
                </a:cxnLst>
                <a:rect l="0" t="0" r="r" b="b"/>
                <a:pathLst>
                  <a:path w="37" h="13">
                    <a:moveTo>
                      <a:pt x="0" y="0"/>
                    </a:moveTo>
                    <a:lnTo>
                      <a:pt x="34" y="11"/>
                    </a:lnTo>
                    <a:lnTo>
                      <a:pt x="36"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7" name="Freeform 65"/>
              <p:cNvSpPr>
                <a:spLocks/>
              </p:cNvSpPr>
              <p:nvPr/>
            </p:nvSpPr>
            <p:spPr bwMode="auto">
              <a:xfrm>
                <a:off x="5795" y="2798"/>
                <a:ext cx="34" cy="13"/>
              </a:xfrm>
              <a:custGeom>
                <a:avLst/>
                <a:gdLst/>
                <a:ahLst/>
                <a:cxnLst>
                  <a:cxn ang="0">
                    <a:pos x="0" y="0"/>
                  </a:cxn>
                  <a:cxn ang="0">
                    <a:pos x="31" y="11"/>
                  </a:cxn>
                  <a:cxn ang="0">
                    <a:pos x="33" y="12"/>
                  </a:cxn>
                </a:cxnLst>
                <a:rect l="0" t="0" r="r" b="b"/>
                <a:pathLst>
                  <a:path w="34" h="13">
                    <a:moveTo>
                      <a:pt x="0" y="0"/>
                    </a:moveTo>
                    <a:lnTo>
                      <a:pt x="31" y="11"/>
                    </a:lnTo>
                    <a:lnTo>
                      <a:pt x="33"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8" name="Freeform 66"/>
              <p:cNvSpPr>
                <a:spLocks/>
              </p:cNvSpPr>
              <p:nvPr/>
            </p:nvSpPr>
            <p:spPr bwMode="auto">
              <a:xfrm>
                <a:off x="5827" y="2809"/>
                <a:ext cx="41" cy="12"/>
              </a:xfrm>
              <a:custGeom>
                <a:avLst/>
                <a:gdLst/>
                <a:ahLst/>
                <a:cxnLst>
                  <a:cxn ang="0">
                    <a:pos x="0" y="0"/>
                  </a:cxn>
                  <a:cxn ang="0">
                    <a:pos x="38" y="10"/>
                  </a:cxn>
                  <a:cxn ang="0">
                    <a:pos x="40" y="11"/>
                  </a:cxn>
                </a:cxnLst>
                <a:rect l="0" t="0" r="r" b="b"/>
                <a:pathLst>
                  <a:path w="41" h="12">
                    <a:moveTo>
                      <a:pt x="0" y="0"/>
                    </a:moveTo>
                    <a:lnTo>
                      <a:pt x="38" y="10"/>
                    </a:lnTo>
                    <a:lnTo>
                      <a:pt x="4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39" name="Freeform 67"/>
              <p:cNvSpPr>
                <a:spLocks/>
              </p:cNvSpPr>
              <p:nvPr/>
            </p:nvSpPr>
            <p:spPr bwMode="auto">
              <a:xfrm>
                <a:off x="5866" y="2819"/>
                <a:ext cx="37" cy="12"/>
              </a:xfrm>
              <a:custGeom>
                <a:avLst/>
                <a:gdLst/>
                <a:ahLst/>
                <a:cxnLst>
                  <a:cxn ang="0">
                    <a:pos x="0" y="0"/>
                  </a:cxn>
                  <a:cxn ang="0">
                    <a:pos x="34" y="11"/>
                  </a:cxn>
                  <a:cxn ang="0">
                    <a:pos x="36" y="11"/>
                  </a:cxn>
                </a:cxnLst>
                <a:rect l="0" t="0" r="r" b="b"/>
                <a:pathLst>
                  <a:path w="37" h="12">
                    <a:moveTo>
                      <a:pt x="0" y="0"/>
                    </a:moveTo>
                    <a:lnTo>
                      <a:pt x="34" y="11"/>
                    </a:lnTo>
                    <a:lnTo>
                      <a:pt x="36"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0" name="Freeform 68"/>
              <p:cNvSpPr>
                <a:spLocks/>
              </p:cNvSpPr>
              <p:nvPr/>
            </p:nvSpPr>
            <p:spPr bwMode="auto">
              <a:xfrm>
                <a:off x="5900" y="2830"/>
                <a:ext cx="38" cy="13"/>
              </a:xfrm>
              <a:custGeom>
                <a:avLst/>
                <a:gdLst/>
                <a:ahLst/>
                <a:cxnLst>
                  <a:cxn ang="0">
                    <a:pos x="0" y="0"/>
                  </a:cxn>
                  <a:cxn ang="0">
                    <a:pos x="35" y="11"/>
                  </a:cxn>
                  <a:cxn ang="0">
                    <a:pos x="37" y="12"/>
                  </a:cxn>
                </a:cxnLst>
                <a:rect l="0" t="0" r="r" b="b"/>
                <a:pathLst>
                  <a:path w="38" h="13">
                    <a:moveTo>
                      <a:pt x="0" y="0"/>
                    </a:moveTo>
                    <a:lnTo>
                      <a:pt x="35" y="11"/>
                    </a:lnTo>
                    <a:lnTo>
                      <a:pt x="37"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1" name="Freeform 69"/>
              <p:cNvSpPr>
                <a:spLocks/>
              </p:cNvSpPr>
              <p:nvPr/>
            </p:nvSpPr>
            <p:spPr bwMode="auto">
              <a:xfrm>
                <a:off x="5936" y="2840"/>
                <a:ext cx="38" cy="12"/>
              </a:xfrm>
              <a:custGeom>
                <a:avLst/>
                <a:gdLst/>
                <a:ahLst/>
                <a:cxnLst>
                  <a:cxn ang="0">
                    <a:pos x="0" y="0"/>
                  </a:cxn>
                  <a:cxn ang="0">
                    <a:pos x="35" y="11"/>
                  </a:cxn>
                  <a:cxn ang="0">
                    <a:pos x="37" y="11"/>
                  </a:cxn>
                </a:cxnLst>
                <a:rect l="0" t="0" r="r" b="b"/>
                <a:pathLst>
                  <a:path w="38" h="12">
                    <a:moveTo>
                      <a:pt x="0" y="0"/>
                    </a:moveTo>
                    <a:lnTo>
                      <a:pt x="35" y="11"/>
                    </a:lnTo>
                    <a:lnTo>
                      <a:pt x="37"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2" name="Freeform 70"/>
              <p:cNvSpPr>
                <a:spLocks/>
              </p:cNvSpPr>
              <p:nvPr/>
            </p:nvSpPr>
            <p:spPr bwMode="auto">
              <a:xfrm>
                <a:off x="5972" y="2851"/>
                <a:ext cx="39" cy="11"/>
              </a:xfrm>
              <a:custGeom>
                <a:avLst/>
                <a:gdLst/>
                <a:ahLst/>
                <a:cxnLst>
                  <a:cxn ang="0">
                    <a:pos x="0" y="0"/>
                  </a:cxn>
                  <a:cxn ang="0">
                    <a:pos x="36" y="9"/>
                  </a:cxn>
                  <a:cxn ang="0">
                    <a:pos x="38" y="10"/>
                  </a:cxn>
                </a:cxnLst>
                <a:rect l="0" t="0" r="r" b="b"/>
                <a:pathLst>
                  <a:path w="39" h="11">
                    <a:moveTo>
                      <a:pt x="0" y="0"/>
                    </a:moveTo>
                    <a:lnTo>
                      <a:pt x="36" y="9"/>
                    </a:lnTo>
                    <a:lnTo>
                      <a:pt x="38" y="1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3" name="Freeform 71"/>
              <p:cNvSpPr>
                <a:spLocks/>
              </p:cNvSpPr>
              <p:nvPr/>
            </p:nvSpPr>
            <p:spPr bwMode="auto">
              <a:xfrm>
                <a:off x="6006" y="2860"/>
                <a:ext cx="41" cy="12"/>
              </a:xfrm>
              <a:custGeom>
                <a:avLst/>
                <a:gdLst/>
                <a:ahLst/>
                <a:cxnLst>
                  <a:cxn ang="0">
                    <a:pos x="0" y="0"/>
                  </a:cxn>
                  <a:cxn ang="0">
                    <a:pos x="38" y="10"/>
                  </a:cxn>
                  <a:cxn ang="0">
                    <a:pos x="40" y="11"/>
                  </a:cxn>
                </a:cxnLst>
                <a:rect l="0" t="0" r="r" b="b"/>
                <a:pathLst>
                  <a:path w="41" h="12">
                    <a:moveTo>
                      <a:pt x="0" y="0"/>
                    </a:moveTo>
                    <a:lnTo>
                      <a:pt x="38" y="10"/>
                    </a:lnTo>
                    <a:lnTo>
                      <a:pt x="4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grpSp>
        <p:grpSp>
          <p:nvGrpSpPr>
            <p:cNvPr id="4" name="Group 163"/>
            <p:cNvGrpSpPr>
              <a:grpSpLocks/>
            </p:cNvGrpSpPr>
            <p:nvPr/>
          </p:nvGrpSpPr>
          <p:grpSpPr bwMode="auto">
            <a:xfrm>
              <a:off x="1326" y="1858"/>
              <a:ext cx="2749" cy="1125"/>
              <a:chOff x="1326" y="1858"/>
              <a:chExt cx="2749" cy="1125"/>
            </a:xfrm>
          </p:grpSpPr>
          <p:sp>
            <p:nvSpPr>
              <p:cNvPr id="28745" name="Freeform 73"/>
              <p:cNvSpPr>
                <a:spLocks/>
              </p:cNvSpPr>
              <p:nvPr/>
            </p:nvSpPr>
            <p:spPr bwMode="auto">
              <a:xfrm>
                <a:off x="4050" y="1858"/>
                <a:ext cx="25" cy="3"/>
              </a:xfrm>
              <a:custGeom>
                <a:avLst/>
                <a:gdLst/>
                <a:ahLst/>
                <a:cxnLst>
                  <a:cxn ang="0">
                    <a:pos x="24" y="0"/>
                  </a:cxn>
                  <a:cxn ang="0">
                    <a:pos x="2" y="2"/>
                  </a:cxn>
                  <a:cxn ang="0">
                    <a:pos x="0" y="2"/>
                  </a:cxn>
                </a:cxnLst>
                <a:rect l="0" t="0" r="r" b="b"/>
                <a:pathLst>
                  <a:path w="25" h="3">
                    <a:moveTo>
                      <a:pt x="24" y="0"/>
                    </a:moveTo>
                    <a:lnTo>
                      <a:pt x="2" y="2"/>
                    </a:lnTo>
                    <a:lnTo>
                      <a:pt x="0" y="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6" name="Freeform 74"/>
              <p:cNvSpPr>
                <a:spLocks/>
              </p:cNvSpPr>
              <p:nvPr/>
            </p:nvSpPr>
            <p:spPr bwMode="auto">
              <a:xfrm>
                <a:off x="4027" y="1860"/>
                <a:ext cx="26" cy="2"/>
              </a:xfrm>
              <a:custGeom>
                <a:avLst/>
                <a:gdLst/>
                <a:ahLst/>
                <a:cxnLst>
                  <a:cxn ang="0">
                    <a:pos x="25" y="0"/>
                  </a:cxn>
                  <a:cxn ang="0">
                    <a:pos x="0" y="0"/>
                  </a:cxn>
                  <a:cxn ang="0">
                    <a:pos x="0" y="1"/>
                  </a:cxn>
                </a:cxnLst>
                <a:rect l="0" t="0" r="r" b="b"/>
                <a:pathLst>
                  <a:path w="26" h="2">
                    <a:moveTo>
                      <a:pt x="25" y="0"/>
                    </a:moveTo>
                    <a:lnTo>
                      <a:pt x="0" y="0"/>
                    </a:lnTo>
                    <a:lnTo>
                      <a:pt x="0" y="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7" name="Freeform 75"/>
              <p:cNvSpPr>
                <a:spLocks/>
              </p:cNvSpPr>
              <p:nvPr/>
            </p:nvSpPr>
            <p:spPr bwMode="auto">
              <a:xfrm>
                <a:off x="4004" y="1860"/>
                <a:ext cx="24" cy="5"/>
              </a:xfrm>
              <a:custGeom>
                <a:avLst/>
                <a:gdLst/>
                <a:ahLst/>
                <a:cxnLst>
                  <a:cxn ang="0">
                    <a:pos x="23" y="0"/>
                  </a:cxn>
                  <a:cxn ang="0">
                    <a:pos x="0" y="3"/>
                  </a:cxn>
                  <a:cxn ang="0">
                    <a:pos x="0" y="4"/>
                  </a:cxn>
                </a:cxnLst>
                <a:rect l="0" t="0" r="r" b="b"/>
                <a:pathLst>
                  <a:path w="24" h="5">
                    <a:moveTo>
                      <a:pt x="23" y="0"/>
                    </a:moveTo>
                    <a:lnTo>
                      <a:pt x="0" y="3"/>
                    </a:lnTo>
                    <a:lnTo>
                      <a:pt x="0"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8" name="Freeform 76"/>
              <p:cNvSpPr>
                <a:spLocks/>
              </p:cNvSpPr>
              <p:nvPr/>
            </p:nvSpPr>
            <p:spPr bwMode="auto">
              <a:xfrm>
                <a:off x="3979" y="1864"/>
                <a:ext cx="26" cy="2"/>
              </a:xfrm>
              <a:custGeom>
                <a:avLst/>
                <a:gdLst/>
                <a:ahLst/>
                <a:cxnLst>
                  <a:cxn ang="0">
                    <a:pos x="25" y="0"/>
                  </a:cxn>
                  <a:cxn ang="0">
                    <a:pos x="2" y="1"/>
                  </a:cxn>
                  <a:cxn ang="0">
                    <a:pos x="0" y="1"/>
                  </a:cxn>
                </a:cxnLst>
                <a:rect l="0" t="0" r="r" b="b"/>
                <a:pathLst>
                  <a:path w="26" h="2">
                    <a:moveTo>
                      <a:pt x="25" y="0"/>
                    </a:moveTo>
                    <a:lnTo>
                      <a:pt x="2" y="1"/>
                    </a:lnTo>
                    <a:lnTo>
                      <a:pt x="0" y="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49" name="Freeform 77"/>
              <p:cNvSpPr>
                <a:spLocks/>
              </p:cNvSpPr>
              <p:nvPr/>
            </p:nvSpPr>
            <p:spPr bwMode="auto">
              <a:xfrm>
                <a:off x="3957" y="1864"/>
                <a:ext cx="24" cy="4"/>
              </a:xfrm>
              <a:custGeom>
                <a:avLst/>
                <a:gdLst/>
                <a:ahLst/>
                <a:cxnLst>
                  <a:cxn ang="0">
                    <a:pos x="23" y="0"/>
                  </a:cxn>
                  <a:cxn ang="0">
                    <a:pos x="2" y="2"/>
                  </a:cxn>
                  <a:cxn ang="0">
                    <a:pos x="0" y="3"/>
                  </a:cxn>
                </a:cxnLst>
                <a:rect l="0" t="0" r="r" b="b"/>
                <a:pathLst>
                  <a:path w="24" h="4">
                    <a:moveTo>
                      <a:pt x="23" y="0"/>
                    </a:moveTo>
                    <a:lnTo>
                      <a:pt x="2" y="2"/>
                    </a:lnTo>
                    <a:lnTo>
                      <a:pt x="0"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0" name="Freeform 78"/>
              <p:cNvSpPr>
                <a:spLocks/>
              </p:cNvSpPr>
              <p:nvPr/>
            </p:nvSpPr>
            <p:spPr bwMode="auto">
              <a:xfrm>
                <a:off x="3934" y="1867"/>
                <a:ext cx="24" cy="5"/>
              </a:xfrm>
              <a:custGeom>
                <a:avLst/>
                <a:gdLst/>
                <a:ahLst/>
                <a:cxnLst>
                  <a:cxn ang="0">
                    <a:pos x="23" y="0"/>
                  </a:cxn>
                  <a:cxn ang="0">
                    <a:pos x="2" y="3"/>
                  </a:cxn>
                  <a:cxn ang="0">
                    <a:pos x="0" y="4"/>
                  </a:cxn>
                </a:cxnLst>
                <a:rect l="0" t="0" r="r" b="b"/>
                <a:pathLst>
                  <a:path w="24" h="5">
                    <a:moveTo>
                      <a:pt x="23" y="0"/>
                    </a:moveTo>
                    <a:lnTo>
                      <a:pt x="2" y="3"/>
                    </a:lnTo>
                    <a:lnTo>
                      <a:pt x="0"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1" name="Freeform 79"/>
              <p:cNvSpPr>
                <a:spLocks/>
              </p:cNvSpPr>
              <p:nvPr/>
            </p:nvSpPr>
            <p:spPr bwMode="auto">
              <a:xfrm>
                <a:off x="3909" y="1871"/>
                <a:ext cx="28" cy="4"/>
              </a:xfrm>
              <a:custGeom>
                <a:avLst/>
                <a:gdLst/>
                <a:ahLst/>
                <a:cxnLst>
                  <a:cxn ang="0">
                    <a:pos x="27" y="0"/>
                  </a:cxn>
                  <a:cxn ang="0">
                    <a:pos x="0" y="2"/>
                  </a:cxn>
                  <a:cxn ang="0">
                    <a:pos x="0" y="3"/>
                  </a:cxn>
                </a:cxnLst>
                <a:rect l="0" t="0" r="r" b="b"/>
                <a:pathLst>
                  <a:path w="28" h="4">
                    <a:moveTo>
                      <a:pt x="27" y="0"/>
                    </a:moveTo>
                    <a:lnTo>
                      <a:pt x="0" y="2"/>
                    </a:lnTo>
                    <a:lnTo>
                      <a:pt x="0"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2" name="Freeform 80"/>
              <p:cNvSpPr>
                <a:spLocks/>
              </p:cNvSpPr>
              <p:nvPr/>
            </p:nvSpPr>
            <p:spPr bwMode="auto">
              <a:xfrm>
                <a:off x="3887" y="1873"/>
                <a:ext cx="23" cy="6"/>
              </a:xfrm>
              <a:custGeom>
                <a:avLst/>
                <a:gdLst/>
                <a:ahLst/>
                <a:cxnLst>
                  <a:cxn ang="0">
                    <a:pos x="22" y="0"/>
                  </a:cxn>
                  <a:cxn ang="0">
                    <a:pos x="0" y="4"/>
                  </a:cxn>
                  <a:cxn ang="0">
                    <a:pos x="0" y="5"/>
                  </a:cxn>
                </a:cxnLst>
                <a:rect l="0" t="0" r="r" b="b"/>
                <a:pathLst>
                  <a:path w="23" h="6">
                    <a:moveTo>
                      <a:pt x="22" y="0"/>
                    </a:moveTo>
                    <a:lnTo>
                      <a:pt x="0" y="4"/>
                    </a:lnTo>
                    <a:lnTo>
                      <a:pt x="0" y="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3" name="Freeform 81"/>
              <p:cNvSpPr>
                <a:spLocks/>
              </p:cNvSpPr>
              <p:nvPr/>
            </p:nvSpPr>
            <p:spPr bwMode="auto">
              <a:xfrm>
                <a:off x="3866" y="1878"/>
                <a:ext cx="22" cy="5"/>
              </a:xfrm>
              <a:custGeom>
                <a:avLst/>
                <a:gdLst/>
                <a:ahLst/>
                <a:cxnLst>
                  <a:cxn ang="0">
                    <a:pos x="21" y="0"/>
                  </a:cxn>
                  <a:cxn ang="0">
                    <a:pos x="2" y="3"/>
                  </a:cxn>
                  <a:cxn ang="0">
                    <a:pos x="0" y="4"/>
                  </a:cxn>
                </a:cxnLst>
                <a:rect l="0" t="0" r="r" b="b"/>
                <a:pathLst>
                  <a:path w="22" h="5">
                    <a:moveTo>
                      <a:pt x="21" y="0"/>
                    </a:moveTo>
                    <a:lnTo>
                      <a:pt x="2" y="3"/>
                    </a:lnTo>
                    <a:lnTo>
                      <a:pt x="0"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4" name="Freeform 82"/>
              <p:cNvSpPr>
                <a:spLocks/>
              </p:cNvSpPr>
              <p:nvPr/>
            </p:nvSpPr>
            <p:spPr bwMode="auto">
              <a:xfrm>
                <a:off x="3843" y="1881"/>
                <a:ext cx="27" cy="8"/>
              </a:xfrm>
              <a:custGeom>
                <a:avLst/>
                <a:gdLst/>
                <a:ahLst/>
                <a:cxnLst>
                  <a:cxn ang="0">
                    <a:pos x="26" y="0"/>
                  </a:cxn>
                  <a:cxn ang="0">
                    <a:pos x="2" y="6"/>
                  </a:cxn>
                  <a:cxn ang="0">
                    <a:pos x="0" y="7"/>
                  </a:cxn>
                </a:cxnLst>
                <a:rect l="0" t="0" r="r" b="b"/>
                <a:pathLst>
                  <a:path w="27" h="8">
                    <a:moveTo>
                      <a:pt x="26"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5" name="Freeform 83"/>
              <p:cNvSpPr>
                <a:spLocks/>
              </p:cNvSpPr>
              <p:nvPr/>
            </p:nvSpPr>
            <p:spPr bwMode="auto">
              <a:xfrm>
                <a:off x="3821" y="1888"/>
                <a:ext cx="24" cy="8"/>
              </a:xfrm>
              <a:custGeom>
                <a:avLst/>
                <a:gdLst/>
                <a:ahLst/>
                <a:cxnLst>
                  <a:cxn ang="0">
                    <a:pos x="23" y="0"/>
                  </a:cxn>
                  <a:cxn ang="0">
                    <a:pos x="2" y="6"/>
                  </a:cxn>
                  <a:cxn ang="0">
                    <a:pos x="0" y="7"/>
                  </a:cxn>
                </a:cxnLst>
                <a:rect l="0" t="0" r="r" b="b"/>
                <a:pathLst>
                  <a:path w="24" h="8">
                    <a:moveTo>
                      <a:pt x="23"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6" name="Freeform 84"/>
              <p:cNvSpPr>
                <a:spLocks/>
              </p:cNvSpPr>
              <p:nvPr/>
            </p:nvSpPr>
            <p:spPr bwMode="auto">
              <a:xfrm>
                <a:off x="3798" y="1892"/>
                <a:ext cx="24" cy="7"/>
              </a:xfrm>
              <a:custGeom>
                <a:avLst/>
                <a:gdLst/>
                <a:ahLst/>
                <a:cxnLst>
                  <a:cxn ang="0">
                    <a:pos x="23" y="0"/>
                  </a:cxn>
                  <a:cxn ang="0">
                    <a:pos x="2" y="5"/>
                  </a:cxn>
                  <a:cxn ang="0">
                    <a:pos x="0" y="6"/>
                  </a:cxn>
                </a:cxnLst>
                <a:rect l="0" t="0" r="r" b="b"/>
                <a:pathLst>
                  <a:path w="24" h="7">
                    <a:moveTo>
                      <a:pt x="23" y="0"/>
                    </a:moveTo>
                    <a:lnTo>
                      <a:pt x="2" y="5"/>
                    </a:lnTo>
                    <a:lnTo>
                      <a:pt x="0"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7" name="Freeform 85"/>
              <p:cNvSpPr>
                <a:spLocks/>
              </p:cNvSpPr>
              <p:nvPr/>
            </p:nvSpPr>
            <p:spPr bwMode="auto">
              <a:xfrm>
                <a:off x="3775" y="1898"/>
                <a:ext cx="24" cy="8"/>
              </a:xfrm>
              <a:custGeom>
                <a:avLst/>
                <a:gdLst/>
                <a:ahLst/>
                <a:cxnLst>
                  <a:cxn ang="0">
                    <a:pos x="23" y="0"/>
                  </a:cxn>
                  <a:cxn ang="0">
                    <a:pos x="2" y="6"/>
                  </a:cxn>
                  <a:cxn ang="0">
                    <a:pos x="0" y="7"/>
                  </a:cxn>
                </a:cxnLst>
                <a:rect l="0" t="0" r="r" b="b"/>
                <a:pathLst>
                  <a:path w="24" h="8">
                    <a:moveTo>
                      <a:pt x="23"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8" name="Freeform 86"/>
              <p:cNvSpPr>
                <a:spLocks/>
              </p:cNvSpPr>
              <p:nvPr/>
            </p:nvSpPr>
            <p:spPr bwMode="auto">
              <a:xfrm>
                <a:off x="3755" y="1905"/>
                <a:ext cx="22" cy="6"/>
              </a:xfrm>
              <a:custGeom>
                <a:avLst/>
                <a:gdLst/>
                <a:ahLst/>
                <a:cxnLst>
                  <a:cxn ang="0">
                    <a:pos x="21" y="0"/>
                  </a:cxn>
                  <a:cxn ang="0">
                    <a:pos x="2" y="4"/>
                  </a:cxn>
                  <a:cxn ang="0">
                    <a:pos x="0" y="5"/>
                  </a:cxn>
                </a:cxnLst>
                <a:rect l="0" t="0" r="r" b="b"/>
                <a:pathLst>
                  <a:path w="22" h="6">
                    <a:moveTo>
                      <a:pt x="21" y="0"/>
                    </a:moveTo>
                    <a:lnTo>
                      <a:pt x="2" y="4"/>
                    </a:lnTo>
                    <a:lnTo>
                      <a:pt x="0" y="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59" name="Freeform 87"/>
              <p:cNvSpPr>
                <a:spLocks/>
              </p:cNvSpPr>
              <p:nvPr/>
            </p:nvSpPr>
            <p:spPr bwMode="auto">
              <a:xfrm>
                <a:off x="3732" y="1909"/>
                <a:ext cx="25" cy="8"/>
              </a:xfrm>
              <a:custGeom>
                <a:avLst/>
                <a:gdLst/>
                <a:ahLst/>
                <a:cxnLst>
                  <a:cxn ang="0">
                    <a:pos x="24" y="0"/>
                  </a:cxn>
                  <a:cxn ang="0">
                    <a:pos x="2" y="6"/>
                  </a:cxn>
                  <a:cxn ang="0">
                    <a:pos x="0" y="7"/>
                  </a:cxn>
                </a:cxnLst>
                <a:rect l="0" t="0" r="r" b="b"/>
                <a:pathLst>
                  <a:path w="25" h="8">
                    <a:moveTo>
                      <a:pt x="24"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0" name="Freeform 88"/>
              <p:cNvSpPr>
                <a:spLocks/>
              </p:cNvSpPr>
              <p:nvPr/>
            </p:nvSpPr>
            <p:spPr bwMode="auto">
              <a:xfrm>
                <a:off x="3709" y="1915"/>
                <a:ext cx="25" cy="8"/>
              </a:xfrm>
              <a:custGeom>
                <a:avLst/>
                <a:gdLst/>
                <a:ahLst/>
                <a:cxnLst>
                  <a:cxn ang="0">
                    <a:pos x="24" y="0"/>
                  </a:cxn>
                  <a:cxn ang="0">
                    <a:pos x="2" y="6"/>
                  </a:cxn>
                  <a:cxn ang="0">
                    <a:pos x="0" y="7"/>
                  </a:cxn>
                </a:cxnLst>
                <a:rect l="0" t="0" r="r" b="b"/>
                <a:pathLst>
                  <a:path w="25" h="8">
                    <a:moveTo>
                      <a:pt x="24"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1" name="Freeform 89"/>
              <p:cNvSpPr>
                <a:spLocks/>
              </p:cNvSpPr>
              <p:nvPr/>
            </p:nvSpPr>
            <p:spPr bwMode="auto">
              <a:xfrm>
                <a:off x="3687" y="1922"/>
                <a:ext cx="23" cy="9"/>
              </a:xfrm>
              <a:custGeom>
                <a:avLst/>
                <a:gdLst/>
                <a:ahLst/>
                <a:cxnLst>
                  <a:cxn ang="0">
                    <a:pos x="22" y="0"/>
                  </a:cxn>
                  <a:cxn ang="0">
                    <a:pos x="2" y="7"/>
                  </a:cxn>
                  <a:cxn ang="0">
                    <a:pos x="0" y="8"/>
                  </a:cxn>
                </a:cxnLst>
                <a:rect l="0" t="0" r="r" b="b"/>
                <a:pathLst>
                  <a:path w="23" h="9">
                    <a:moveTo>
                      <a:pt x="22" y="0"/>
                    </a:moveTo>
                    <a:lnTo>
                      <a:pt x="2"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2" name="Freeform 90"/>
              <p:cNvSpPr>
                <a:spLocks/>
              </p:cNvSpPr>
              <p:nvPr/>
            </p:nvSpPr>
            <p:spPr bwMode="auto">
              <a:xfrm>
                <a:off x="3666" y="1929"/>
                <a:ext cx="25" cy="9"/>
              </a:xfrm>
              <a:custGeom>
                <a:avLst/>
                <a:gdLst/>
                <a:ahLst/>
                <a:cxnLst>
                  <a:cxn ang="0">
                    <a:pos x="24" y="0"/>
                  </a:cxn>
                  <a:cxn ang="0">
                    <a:pos x="2" y="7"/>
                  </a:cxn>
                  <a:cxn ang="0">
                    <a:pos x="0" y="8"/>
                  </a:cxn>
                </a:cxnLst>
                <a:rect l="0" t="0" r="r" b="b"/>
                <a:pathLst>
                  <a:path w="25" h="9">
                    <a:moveTo>
                      <a:pt x="24" y="0"/>
                    </a:moveTo>
                    <a:lnTo>
                      <a:pt x="2"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3" name="Freeform 91"/>
              <p:cNvSpPr>
                <a:spLocks/>
              </p:cNvSpPr>
              <p:nvPr/>
            </p:nvSpPr>
            <p:spPr bwMode="auto">
              <a:xfrm>
                <a:off x="3648" y="1937"/>
                <a:ext cx="21" cy="10"/>
              </a:xfrm>
              <a:custGeom>
                <a:avLst/>
                <a:gdLst/>
                <a:ahLst/>
                <a:cxnLst>
                  <a:cxn ang="0">
                    <a:pos x="20" y="0"/>
                  </a:cxn>
                  <a:cxn ang="0">
                    <a:pos x="2" y="8"/>
                  </a:cxn>
                  <a:cxn ang="0">
                    <a:pos x="0" y="9"/>
                  </a:cxn>
                </a:cxnLst>
                <a:rect l="0" t="0" r="r" b="b"/>
                <a:pathLst>
                  <a:path w="21" h="10">
                    <a:moveTo>
                      <a:pt x="20" y="0"/>
                    </a:moveTo>
                    <a:lnTo>
                      <a:pt x="2" y="8"/>
                    </a:lnTo>
                    <a:lnTo>
                      <a:pt x="0" y="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4" name="Freeform 92"/>
              <p:cNvSpPr>
                <a:spLocks/>
              </p:cNvSpPr>
              <p:nvPr/>
            </p:nvSpPr>
            <p:spPr bwMode="auto">
              <a:xfrm>
                <a:off x="3628" y="1944"/>
                <a:ext cx="22" cy="12"/>
              </a:xfrm>
              <a:custGeom>
                <a:avLst/>
                <a:gdLst/>
                <a:ahLst/>
                <a:cxnLst>
                  <a:cxn ang="0">
                    <a:pos x="21" y="0"/>
                  </a:cxn>
                  <a:cxn ang="0">
                    <a:pos x="0" y="10"/>
                  </a:cxn>
                  <a:cxn ang="0">
                    <a:pos x="0" y="11"/>
                  </a:cxn>
                </a:cxnLst>
                <a:rect l="0" t="0" r="r" b="b"/>
                <a:pathLst>
                  <a:path w="22" h="12">
                    <a:moveTo>
                      <a:pt x="21" y="0"/>
                    </a:moveTo>
                    <a:lnTo>
                      <a:pt x="0" y="10"/>
                    </a:lnTo>
                    <a:lnTo>
                      <a:pt x="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5" name="Freeform 93"/>
              <p:cNvSpPr>
                <a:spLocks/>
              </p:cNvSpPr>
              <p:nvPr/>
            </p:nvSpPr>
            <p:spPr bwMode="auto">
              <a:xfrm>
                <a:off x="3575" y="1954"/>
                <a:ext cx="54" cy="29"/>
              </a:xfrm>
              <a:custGeom>
                <a:avLst/>
                <a:gdLst/>
                <a:ahLst/>
                <a:cxnLst>
                  <a:cxn ang="0">
                    <a:pos x="53" y="0"/>
                  </a:cxn>
                  <a:cxn ang="0">
                    <a:pos x="2" y="27"/>
                  </a:cxn>
                  <a:cxn ang="0">
                    <a:pos x="0" y="28"/>
                  </a:cxn>
                </a:cxnLst>
                <a:rect l="0" t="0" r="r" b="b"/>
                <a:pathLst>
                  <a:path w="54" h="29">
                    <a:moveTo>
                      <a:pt x="53" y="0"/>
                    </a:moveTo>
                    <a:lnTo>
                      <a:pt x="2" y="27"/>
                    </a:lnTo>
                    <a:lnTo>
                      <a:pt x="0" y="2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6" name="Freeform 94"/>
              <p:cNvSpPr>
                <a:spLocks/>
              </p:cNvSpPr>
              <p:nvPr/>
            </p:nvSpPr>
            <p:spPr bwMode="auto">
              <a:xfrm>
                <a:off x="3524" y="1980"/>
                <a:ext cx="55" cy="30"/>
              </a:xfrm>
              <a:custGeom>
                <a:avLst/>
                <a:gdLst/>
                <a:ahLst/>
                <a:cxnLst>
                  <a:cxn ang="0">
                    <a:pos x="54" y="0"/>
                  </a:cxn>
                  <a:cxn ang="0">
                    <a:pos x="2" y="28"/>
                  </a:cxn>
                  <a:cxn ang="0">
                    <a:pos x="0" y="29"/>
                  </a:cxn>
                </a:cxnLst>
                <a:rect l="0" t="0" r="r" b="b"/>
                <a:pathLst>
                  <a:path w="55" h="30">
                    <a:moveTo>
                      <a:pt x="54" y="0"/>
                    </a:moveTo>
                    <a:lnTo>
                      <a:pt x="2" y="28"/>
                    </a:lnTo>
                    <a:lnTo>
                      <a:pt x="0" y="2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7" name="Freeform 95"/>
              <p:cNvSpPr>
                <a:spLocks/>
              </p:cNvSpPr>
              <p:nvPr/>
            </p:nvSpPr>
            <p:spPr bwMode="auto">
              <a:xfrm>
                <a:off x="3473" y="2008"/>
                <a:ext cx="53" cy="29"/>
              </a:xfrm>
              <a:custGeom>
                <a:avLst/>
                <a:gdLst/>
                <a:ahLst/>
                <a:cxnLst>
                  <a:cxn ang="0">
                    <a:pos x="52" y="0"/>
                  </a:cxn>
                  <a:cxn ang="0">
                    <a:pos x="2" y="28"/>
                  </a:cxn>
                  <a:cxn ang="0">
                    <a:pos x="0" y="28"/>
                  </a:cxn>
                </a:cxnLst>
                <a:rect l="0" t="0" r="r" b="b"/>
                <a:pathLst>
                  <a:path w="53" h="29">
                    <a:moveTo>
                      <a:pt x="52" y="0"/>
                    </a:moveTo>
                    <a:lnTo>
                      <a:pt x="2" y="28"/>
                    </a:lnTo>
                    <a:lnTo>
                      <a:pt x="0" y="2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8" name="Freeform 96"/>
              <p:cNvSpPr>
                <a:spLocks/>
              </p:cNvSpPr>
              <p:nvPr/>
            </p:nvSpPr>
            <p:spPr bwMode="auto">
              <a:xfrm>
                <a:off x="3424" y="2036"/>
                <a:ext cx="53" cy="31"/>
              </a:xfrm>
              <a:custGeom>
                <a:avLst/>
                <a:gdLst/>
                <a:ahLst/>
                <a:cxnLst>
                  <a:cxn ang="0">
                    <a:pos x="52" y="0"/>
                  </a:cxn>
                  <a:cxn ang="0">
                    <a:pos x="2" y="30"/>
                  </a:cxn>
                  <a:cxn ang="0">
                    <a:pos x="0" y="30"/>
                  </a:cxn>
                </a:cxnLst>
                <a:rect l="0" t="0" r="r" b="b"/>
                <a:pathLst>
                  <a:path w="53" h="31">
                    <a:moveTo>
                      <a:pt x="52" y="0"/>
                    </a:moveTo>
                    <a:lnTo>
                      <a:pt x="2" y="30"/>
                    </a:lnTo>
                    <a:lnTo>
                      <a:pt x="0" y="3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69" name="Freeform 97"/>
              <p:cNvSpPr>
                <a:spLocks/>
              </p:cNvSpPr>
              <p:nvPr/>
            </p:nvSpPr>
            <p:spPr bwMode="auto">
              <a:xfrm>
                <a:off x="3376" y="2066"/>
                <a:ext cx="51" cy="30"/>
              </a:xfrm>
              <a:custGeom>
                <a:avLst/>
                <a:gdLst/>
                <a:ahLst/>
                <a:cxnLst>
                  <a:cxn ang="0">
                    <a:pos x="50" y="0"/>
                  </a:cxn>
                  <a:cxn ang="0">
                    <a:pos x="0" y="28"/>
                  </a:cxn>
                  <a:cxn ang="0">
                    <a:pos x="0" y="29"/>
                  </a:cxn>
                </a:cxnLst>
                <a:rect l="0" t="0" r="r" b="b"/>
                <a:pathLst>
                  <a:path w="51" h="30">
                    <a:moveTo>
                      <a:pt x="50" y="0"/>
                    </a:moveTo>
                    <a:lnTo>
                      <a:pt x="0" y="28"/>
                    </a:lnTo>
                    <a:lnTo>
                      <a:pt x="0" y="2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0" name="Freeform 98"/>
              <p:cNvSpPr>
                <a:spLocks/>
              </p:cNvSpPr>
              <p:nvPr/>
            </p:nvSpPr>
            <p:spPr bwMode="auto">
              <a:xfrm>
                <a:off x="3328" y="2095"/>
                <a:ext cx="49" cy="33"/>
              </a:xfrm>
              <a:custGeom>
                <a:avLst/>
                <a:gdLst/>
                <a:ahLst/>
                <a:cxnLst>
                  <a:cxn ang="0">
                    <a:pos x="48" y="0"/>
                  </a:cxn>
                  <a:cxn ang="0">
                    <a:pos x="2" y="31"/>
                  </a:cxn>
                  <a:cxn ang="0">
                    <a:pos x="0" y="32"/>
                  </a:cxn>
                </a:cxnLst>
                <a:rect l="0" t="0" r="r" b="b"/>
                <a:pathLst>
                  <a:path w="49" h="33">
                    <a:moveTo>
                      <a:pt x="48" y="0"/>
                    </a:moveTo>
                    <a:lnTo>
                      <a:pt x="2" y="31"/>
                    </a:lnTo>
                    <a:lnTo>
                      <a:pt x="0" y="3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1" name="Freeform 99"/>
              <p:cNvSpPr>
                <a:spLocks/>
              </p:cNvSpPr>
              <p:nvPr/>
            </p:nvSpPr>
            <p:spPr bwMode="auto">
              <a:xfrm>
                <a:off x="3284" y="2126"/>
                <a:ext cx="49" cy="31"/>
              </a:xfrm>
              <a:custGeom>
                <a:avLst/>
                <a:gdLst/>
                <a:ahLst/>
                <a:cxnLst>
                  <a:cxn ang="0">
                    <a:pos x="48" y="0"/>
                  </a:cxn>
                  <a:cxn ang="0">
                    <a:pos x="2" y="29"/>
                  </a:cxn>
                  <a:cxn ang="0">
                    <a:pos x="0" y="30"/>
                  </a:cxn>
                </a:cxnLst>
                <a:rect l="0" t="0" r="r" b="b"/>
                <a:pathLst>
                  <a:path w="49" h="31">
                    <a:moveTo>
                      <a:pt x="48" y="0"/>
                    </a:moveTo>
                    <a:lnTo>
                      <a:pt x="2" y="29"/>
                    </a:lnTo>
                    <a:lnTo>
                      <a:pt x="0" y="3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2" name="Freeform 100"/>
              <p:cNvSpPr>
                <a:spLocks/>
              </p:cNvSpPr>
              <p:nvPr/>
            </p:nvSpPr>
            <p:spPr bwMode="auto">
              <a:xfrm>
                <a:off x="3239" y="2156"/>
                <a:ext cx="46" cy="33"/>
              </a:xfrm>
              <a:custGeom>
                <a:avLst/>
                <a:gdLst/>
                <a:ahLst/>
                <a:cxnLst>
                  <a:cxn ang="0">
                    <a:pos x="45" y="0"/>
                  </a:cxn>
                  <a:cxn ang="0">
                    <a:pos x="2" y="32"/>
                  </a:cxn>
                  <a:cxn ang="0">
                    <a:pos x="0" y="32"/>
                  </a:cxn>
                </a:cxnLst>
                <a:rect l="0" t="0" r="r" b="b"/>
                <a:pathLst>
                  <a:path w="46" h="33">
                    <a:moveTo>
                      <a:pt x="45" y="0"/>
                    </a:moveTo>
                    <a:lnTo>
                      <a:pt x="2" y="32"/>
                    </a:lnTo>
                    <a:lnTo>
                      <a:pt x="0" y="3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3" name="Freeform 101"/>
              <p:cNvSpPr>
                <a:spLocks/>
              </p:cNvSpPr>
              <p:nvPr/>
            </p:nvSpPr>
            <p:spPr bwMode="auto">
              <a:xfrm>
                <a:off x="3197" y="2188"/>
                <a:ext cx="45" cy="34"/>
              </a:xfrm>
              <a:custGeom>
                <a:avLst/>
                <a:gdLst/>
                <a:ahLst/>
                <a:cxnLst>
                  <a:cxn ang="0">
                    <a:pos x="44" y="0"/>
                  </a:cxn>
                  <a:cxn ang="0">
                    <a:pos x="2" y="33"/>
                  </a:cxn>
                  <a:cxn ang="0">
                    <a:pos x="0" y="33"/>
                  </a:cxn>
                </a:cxnLst>
                <a:rect l="0" t="0" r="r" b="b"/>
                <a:pathLst>
                  <a:path w="45" h="34">
                    <a:moveTo>
                      <a:pt x="44" y="0"/>
                    </a:moveTo>
                    <a:lnTo>
                      <a:pt x="2" y="33"/>
                    </a:lnTo>
                    <a:lnTo>
                      <a:pt x="0" y="3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4" name="Freeform 102"/>
              <p:cNvSpPr>
                <a:spLocks/>
              </p:cNvSpPr>
              <p:nvPr/>
            </p:nvSpPr>
            <p:spPr bwMode="auto">
              <a:xfrm>
                <a:off x="3157" y="2221"/>
                <a:ext cx="44" cy="34"/>
              </a:xfrm>
              <a:custGeom>
                <a:avLst/>
                <a:gdLst/>
                <a:ahLst/>
                <a:cxnLst>
                  <a:cxn ang="0">
                    <a:pos x="43" y="0"/>
                  </a:cxn>
                  <a:cxn ang="0">
                    <a:pos x="2" y="33"/>
                  </a:cxn>
                  <a:cxn ang="0">
                    <a:pos x="0" y="33"/>
                  </a:cxn>
                </a:cxnLst>
                <a:rect l="0" t="0" r="r" b="b"/>
                <a:pathLst>
                  <a:path w="44" h="34">
                    <a:moveTo>
                      <a:pt x="43" y="0"/>
                    </a:moveTo>
                    <a:lnTo>
                      <a:pt x="2" y="33"/>
                    </a:lnTo>
                    <a:lnTo>
                      <a:pt x="0" y="3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5" name="Freeform 103"/>
              <p:cNvSpPr>
                <a:spLocks/>
              </p:cNvSpPr>
              <p:nvPr/>
            </p:nvSpPr>
            <p:spPr bwMode="auto">
              <a:xfrm>
                <a:off x="3129" y="2254"/>
                <a:ext cx="31" cy="26"/>
              </a:xfrm>
              <a:custGeom>
                <a:avLst/>
                <a:gdLst/>
                <a:ahLst/>
                <a:cxnLst>
                  <a:cxn ang="0">
                    <a:pos x="30" y="0"/>
                  </a:cxn>
                  <a:cxn ang="0">
                    <a:pos x="2" y="24"/>
                  </a:cxn>
                  <a:cxn ang="0">
                    <a:pos x="0" y="25"/>
                  </a:cxn>
                </a:cxnLst>
                <a:rect l="0" t="0" r="r" b="b"/>
                <a:pathLst>
                  <a:path w="31" h="26">
                    <a:moveTo>
                      <a:pt x="30" y="0"/>
                    </a:moveTo>
                    <a:lnTo>
                      <a:pt x="2" y="24"/>
                    </a:lnTo>
                    <a:lnTo>
                      <a:pt x="0" y="2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6" name="Freeform 104"/>
              <p:cNvSpPr>
                <a:spLocks/>
              </p:cNvSpPr>
              <p:nvPr/>
            </p:nvSpPr>
            <p:spPr bwMode="auto">
              <a:xfrm>
                <a:off x="3103" y="2276"/>
                <a:ext cx="29" cy="24"/>
              </a:xfrm>
              <a:custGeom>
                <a:avLst/>
                <a:gdLst/>
                <a:ahLst/>
                <a:cxnLst>
                  <a:cxn ang="0">
                    <a:pos x="28" y="0"/>
                  </a:cxn>
                  <a:cxn ang="0">
                    <a:pos x="2" y="23"/>
                  </a:cxn>
                  <a:cxn ang="0">
                    <a:pos x="0" y="23"/>
                  </a:cxn>
                </a:cxnLst>
                <a:rect l="0" t="0" r="r" b="b"/>
                <a:pathLst>
                  <a:path w="29" h="24">
                    <a:moveTo>
                      <a:pt x="28" y="0"/>
                    </a:moveTo>
                    <a:lnTo>
                      <a:pt x="2" y="23"/>
                    </a:lnTo>
                    <a:lnTo>
                      <a:pt x="0"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7" name="Freeform 105"/>
              <p:cNvSpPr>
                <a:spLocks/>
              </p:cNvSpPr>
              <p:nvPr/>
            </p:nvSpPr>
            <p:spPr bwMode="auto">
              <a:xfrm>
                <a:off x="3076" y="2299"/>
                <a:ext cx="29" cy="25"/>
              </a:xfrm>
              <a:custGeom>
                <a:avLst/>
                <a:gdLst/>
                <a:ahLst/>
                <a:cxnLst>
                  <a:cxn ang="0">
                    <a:pos x="28" y="0"/>
                  </a:cxn>
                  <a:cxn ang="0">
                    <a:pos x="2" y="23"/>
                  </a:cxn>
                  <a:cxn ang="0">
                    <a:pos x="0" y="24"/>
                  </a:cxn>
                </a:cxnLst>
                <a:rect l="0" t="0" r="r" b="b"/>
                <a:pathLst>
                  <a:path w="29" h="25">
                    <a:moveTo>
                      <a:pt x="28" y="0"/>
                    </a:moveTo>
                    <a:lnTo>
                      <a:pt x="2" y="23"/>
                    </a:lnTo>
                    <a:lnTo>
                      <a:pt x="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8" name="Freeform 106"/>
              <p:cNvSpPr>
                <a:spLocks/>
              </p:cNvSpPr>
              <p:nvPr/>
            </p:nvSpPr>
            <p:spPr bwMode="auto">
              <a:xfrm>
                <a:off x="3051" y="2322"/>
                <a:ext cx="28" cy="25"/>
              </a:xfrm>
              <a:custGeom>
                <a:avLst/>
                <a:gdLst/>
                <a:ahLst/>
                <a:cxnLst>
                  <a:cxn ang="0">
                    <a:pos x="27" y="0"/>
                  </a:cxn>
                  <a:cxn ang="0">
                    <a:pos x="2" y="23"/>
                  </a:cxn>
                  <a:cxn ang="0">
                    <a:pos x="0" y="24"/>
                  </a:cxn>
                </a:cxnLst>
                <a:rect l="0" t="0" r="r" b="b"/>
                <a:pathLst>
                  <a:path w="28" h="25">
                    <a:moveTo>
                      <a:pt x="27" y="0"/>
                    </a:moveTo>
                    <a:lnTo>
                      <a:pt x="2" y="23"/>
                    </a:lnTo>
                    <a:lnTo>
                      <a:pt x="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79" name="Freeform 107"/>
              <p:cNvSpPr>
                <a:spLocks/>
              </p:cNvSpPr>
              <p:nvPr/>
            </p:nvSpPr>
            <p:spPr bwMode="auto">
              <a:xfrm>
                <a:off x="3023" y="2344"/>
                <a:ext cx="30" cy="25"/>
              </a:xfrm>
              <a:custGeom>
                <a:avLst/>
                <a:gdLst/>
                <a:ahLst/>
                <a:cxnLst>
                  <a:cxn ang="0">
                    <a:pos x="29" y="0"/>
                  </a:cxn>
                  <a:cxn ang="0">
                    <a:pos x="2" y="23"/>
                  </a:cxn>
                  <a:cxn ang="0">
                    <a:pos x="0" y="24"/>
                  </a:cxn>
                </a:cxnLst>
                <a:rect l="0" t="0" r="r" b="b"/>
                <a:pathLst>
                  <a:path w="30" h="25">
                    <a:moveTo>
                      <a:pt x="29" y="0"/>
                    </a:moveTo>
                    <a:lnTo>
                      <a:pt x="2" y="23"/>
                    </a:lnTo>
                    <a:lnTo>
                      <a:pt x="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0" name="Freeform 108"/>
              <p:cNvSpPr>
                <a:spLocks/>
              </p:cNvSpPr>
              <p:nvPr/>
            </p:nvSpPr>
            <p:spPr bwMode="auto">
              <a:xfrm>
                <a:off x="2996" y="2367"/>
                <a:ext cx="30" cy="25"/>
              </a:xfrm>
              <a:custGeom>
                <a:avLst/>
                <a:gdLst/>
                <a:ahLst/>
                <a:cxnLst>
                  <a:cxn ang="0">
                    <a:pos x="29" y="0"/>
                  </a:cxn>
                  <a:cxn ang="0">
                    <a:pos x="2" y="23"/>
                  </a:cxn>
                  <a:cxn ang="0">
                    <a:pos x="0" y="24"/>
                  </a:cxn>
                </a:cxnLst>
                <a:rect l="0" t="0" r="r" b="b"/>
                <a:pathLst>
                  <a:path w="30" h="25">
                    <a:moveTo>
                      <a:pt x="29" y="0"/>
                    </a:moveTo>
                    <a:lnTo>
                      <a:pt x="2" y="23"/>
                    </a:lnTo>
                    <a:lnTo>
                      <a:pt x="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1" name="Freeform 109"/>
              <p:cNvSpPr>
                <a:spLocks/>
              </p:cNvSpPr>
              <p:nvPr/>
            </p:nvSpPr>
            <p:spPr bwMode="auto">
              <a:xfrm>
                <a:off x="2970" y="2390"/>
                <a:ext cx="29" cy="26"/>
              </a:xfrm>
              <a:custGeom>
                <a:avLst/>
                <a:gdLst/>
                <a:ahLst/>
                <a:cxnLst>
                  <a:cxn ang="0">
                    <a:pos x="28" y="0"/>
                  </a:cxn>
                  <a:cxn ang="0">
                    <a:pos x="2" y="24"/>
                  </a:cxn>
                  <a:cxn ang="0">
                    <a:pos x="0" y="25"/>
                  </a:cxn>
                </a:cxnLst>
                <a:rect l="0" t="0" r="r" b="b"/>
                <a:pathLst>
                  <a:path w="29" h="26">
                    <a:moveTo>
                      <a:pt x="28" y="0"/>
                    </a:moveTo>
                    <a:lnTo>
                      <a:pt x="2" y="24"/>
                    </a:lnTo>
                    <a:lnTo>
                      <a:pt x="0" y="2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2" name="Freeform 110"/>
              <p:cNvSpPr>
                <a:spLocks/>
              </p:cNvSpPr>
              <p:nvPr/>
            </p:nvSpPr>
            <p:spPr bwMode="auto">
              <a:xfrm>
                <a:off x="2944" y="2413"/>
                <a:ext cx="28" cy="24"/>
              </a:xfrm>
              <a:custGeom>
                <a:avLst/>
                <a:gdLst/>
                <a:ahLst/>
                <a:cxnLst>
                  <a:cxn ang="0">
                    <a:pos x="27" y="0"/>
                  </a:cxn>
                  <a:cxn ang="0">
                    <a:pos x="2" y="22"/>
                  </a:cxn>
                  <a:cxn ang="0">
                    <a:pos x="0" y="23"/>
                  </a:cxn>
                </a:cxnLst>
                <a:rect l="0" t="0" r="r" b="b"/>
                <a:pathLst>
                  <a:path w="28" h="24">
                    <a:moveTo>
                      <a:pt x="27" y="0"/>
                    </a:moveTo>
                    <a:lnTo>
                      <a:pt x="2" y="22"/>
                    </a:lnTo>
                    <a:lnTo>
                      <a:pt x="0"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3" name="Freeform 111"/>
              <p:cNvSpPr>
                <a:spLocks/>
              </p:cNvSpPr>
              <p:nvPr/>
            </p:nvSpPr>
            <p:spPr bwMode="auto">
              <a:xfrm>
                <a:off x="2917" y="2435"/>
                <a:ext cx="29" cy="25"/>
              </a:xfrm>
              <a:custGeom>
                <a:avLst/>
                <a:gdLst/>
                <a:ahLst/>
                <a:cxnLst>
                  <a:cxn ang="0">
                    <a:pos x="28" y="0"/>
                  </a:cxn>
                  <a:cxn ang="0">
                    <a:pos x="2" y="23"/>
                  </a:cxn>
                  <a:cxn ang="0">
                    <a:pos x="0" y="24"/>
                  </a:cxn>
                </a:cxnLst>
                <a:rect l="0" t="0" r="r" b="b"/>
                <a:pathLst>
                  <a:path w="29" h="25">
                    <a:moveTo>
                      <a:pt x="28" y="0"/>
                    </a:moveTo>
                    <a:lnTo>
                      <a:pt x="2" y="23"/>
                    </a:lnTo>
                    <a:lnTo>
                      <a:pt x="0" y="2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4" name="Freeform 112"/>
              <p:cNvSpPr>
                <a:spLocks/>
              </p:cNvSpPr>
              <p:nvPr/>
            </p:nvSpPr>
            <p:spPr bwMode="auto">
              <a:xfrm>
                <a:off x="2889" y="2459"/>
                <a:ext cx="30" cy="24"/>
              </a:xfrm>
              <a:custGeom>
                <a:avLst/>
                <a:gdLst/>
                <a:ahLst/>
                <a:cxnLst>
                  <a:cxn ang="0">
                    <a:pos x="29" y="0"/>
                  </a:cxn>
                  <a:cxn ang="0">
                    <a:pos x="2" y="22"/>
                  </a:cxn>
                  <a:cxn ang="0">
                    <a:pos x="0" y="23"/>
                  </a:cxn>
                </a:cxnLst>
                <a:rect l="0" t="0" r="r" b="b"/>
                <a:pathLst>
                  <a:path w="30" h="24">
                    <a:moveTo>
                      <a:pt x="29" y="0"/>
                    </a:moveTo>
                    <a:lnTo>
                      <a:pt x="2" y="22"/>
                    </a:lnTo>
                    <a:lnTo>
                      <a:pt x="0"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5" name="Freeform 113"/>
              <p:cNvSpPr>
                <a:spLocks/>
              </p:cNvSpPr>
              <p:nvPr/>
            </p:nvSpPr>
            <p:spPr bwMode="auto">
              <a:xfrm>
                <a:off x="2875" y="2481"/>
                <a:ext cx="17" cy="16"/>
              </a:xfrm>
              <a:custGeom>
                <a:avLst/>
                <a:gdLst/>
                <a:ahLst/>
                <a:cxnLst>
                  <a:cxn ang="0">
                    <a:pos x="16" y="0"/>
                  </a:cxn>
                  <a:cxn ang="0">
                    <a:pos x="2" y="14"/>
                  </a:cxn>
                  <a:cxn ang="0">
                    <a:pos x="0" y="15"/>
                  </a:cxn>
                </a:cxnLst>
                <a:rect l="0" t="0" r="r" b="b"/>
                <a:pathLst>
                  <a:path w="17" h="16">
                    <a:moveTo>
                      <a:pt x="16" y="0"/>
                    </a:moveTo>
                    <a:lnTo>
                      <a:pt x="2" y="14"/>
                    </a:lnTo>
                    <a:lnTo>
                      <a:pt x="0"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6" name="Freeform 114"/>
              <p:cNvSpPr>
                <a:spLocks/>
              </p:cNvSpPr>
              <p:nvPr/>
            </p:nvSpPr>
            <p:spPr bwMode="auto">
              <a:xfrm>
                <a:off x="2860" y="2494"/>
                <a:ext cx="19" cy="17"/>
              </a:xfrm>
              <a:custGeom>
                <a:avLst/>
                <a:gdLst/>
                <a:ahLst/>
                <a:cxnLst>
                  <a:cxn ang="0">
                    <a:pos x="18" y="0"/>
                  </a:cxn>
                  <a:cxn ang="0">
                    <a:pos x="2" y="15"/>
                  </a:cxn>
                  <a:cxn ang="0">
                    <a:pos x="0" y="16"/>
                  </a:cxn>
                </a:cxnLst>
                <a:rect l="0" t="0" r="r" b="b"/>
                <a:pathLst>
                  <a:path w="19" h="17">
                    <a:moveTo>
                      <a:pt x="18" y="0"/>
                    </a:moveTo>
                    <a:lnTo>
                      <a:pt x="2" y="15"/>
                    </a:lnTo>
                    <a:lnTo>
                      <a:pt x="0"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7" name="Freeform 115"/>
              <p:cNvSpPr>
                <a:spLocks/>
              </p:cNvSpPr>
              <p:nvPr/>
            </p:nvSpPr>
            <p:spPr bwMode="auto">
              <a:xfrm>
                <a:off x="2843" y="2509"/>
                <a:ext cx="19" cy="13"/>
              </a:xfrm>
              <a:custGeom>
                <a:avLst/>
                <a:gdLst/>
                <a:ahLst/>
                <a:cxnLst>
                  <a:cxn ang="0">
                    <a:pos x="18" y="0"/>
                  </a:cxn>
                  <a:cxn ang="0">
                    <a:pos x="2" y="12"/>
                  </a:cxn>
                  <a:cxn ang="0">
                    <a:pos x="0" y="12"/>
                  </a:cxn>
                </a:cxnLst>
                <a:rect l="0" t="0" r="r" b="b"/>
                <a:pathLst>
                  <a:path w="19" h="13">
                    <a:moveTo>
                      <a:pt x="18" y="0"/>
                    </a:moveTo>
                    <a:lnTo>
                      <a:pt x="2" y="12"/>
                    </a:lnTo>
                    <a:lnTo>
                      <a:pt x="0"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8" name="Freeform 116"/>
              <p:cNvSpPr>
                <a:spLocks/>
              </p:cNvSpPr>
              <p:nvPr/>
            </p:nvSpPr>
            <p:spPr bwMode="auto">
              <a:xfrm>
                <a:off x="2830" y="2521"/>
                <a:ext cx="18" cy="15"/>
              </a:xfrm>
              <a:custGeom>
                <a:avLst/>
                <a:gdLst/>
                <a:ahLst/>
                <a:cxnLst>
                  <a:cxn ang="0">
                    <a:pos x="17" y="0"/>
                  </a:cxn>
                  <a:cxn ang="0">
                    <a:pos x="0" y="13"/>
                  </a:cxn>
                  <a:cxn ang="0">
                    <a:pos x="0" y="14"/>
                  </a:cxn>
                </a:cxnLst>
                <a:rect l="0" t="0" r="r" b="b"/>
                <a:pathLst>
                  <a:path w="18" h="15">
                    <a:moveTo>
                      <a:pt x="17" y="0"/>
                    </a:moveTo>
                    <a:lnTo>
                      <a:pt x="0" y="13"/>
                    </a:lnTo>
                    <a:lnTo>
                      <a:pt x="0" y="1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89" name="Freeform 117"/>
              <p:cNvSpPr>
                <a:spLocks/>
              </p:cNvSpPr>
              <p:nvPr/>
            </p:nvSpPr>
            <p:spPr bwMode="auto">
              <a:xfrm>
                <a:off x="2814" y="2533"/>
                <a:ext cx="17" cy="16"/>
              </a:xfrm>
              <a:custGeom>
                <a:avLst/>
                <a:gdLst/>
                <a:ahLst/>
                <a:cxnLst>
                  <a:cxn ang="0">
                    <a:pos x="16" y="0"/>
                  </a:cxn>
                  <a:cxn ang="0">
                    <a:pos x="2" y="14"/>
                  </a:cxn>
                  <a:cxn ang="0">
                    <a:pos x="0" y="15"/>
                  </a:cxn>
                </a:cxnLst>
                <a:rect l="0" t="0" r="r" b="b"/>
                <a:pathLst>
                  <a:path w="17" h="16">
                    <a:moveTo>
                      <a:pt x="16" y="0"/>
                    </a:moveTo>
                    <a:lnTo>
                      <a:pt x="2" y="14"/>
                    </a:lnTo>
                    <a:lnTo>
                      <a:pt x="0"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0" name="Freeform 118"/>
              <p:cNvSpPr>
                <a:spLocks/>
              </p:cNvSpPr>
              <p:nvPr/>
            </p:nvSpPr>
            <p:spPr bwMode="auto">
              <a:xfrm>
                <a:off x="2799" y="2547"/>
                <a:ext cx="18" cy="15"/>
              </a:xfrm>
              <a:custGeom>
                <a:avLst/>
                <a:gdLst/>
                <a:ahLst/>
                <a:cxnLst>
                  <a:cxn ang="0">
                    <a:pos x="17" y="0"/>
                  </a:cxn>
                  <a:cxn ang="0">
                    <a:pos x="2" y="13"/>
                  </a:cxn>
                  <a:cxn ang="0">
                    <a:pos x="0" y="14"/>
                  </a:cxn>
                </a:cxnLst>
                <a:rect l="0" t="0" r="r" b="b"/>
                <a:pathLst>
                  <a:path w="18" h="15">
                    <a:moveTo>
                      <a:pt x="17" y="0"/>
                    </a:moveTo>
                    <a:lnTo>
                      <a:pt x="2" y="13"/>
                    </a:lnTo>
                    <a:lnTo>
                      <a:pt x="0" y="1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1" name="Freeform 119"/>
              <p:cNvSpPr>
                <a:spLocks/>
              </p:cNvSpPr>
              <p:nvPr/>
            </p:nvSpPr>
            <p:spPr bwMode="auto">
              <a:xfrm>
                <a:off x="2786" y="2561"/>
                <a:ext cx="15" cy="15"/>
              </a:xfrm>
              <a:custGeom>
                <a:avLst/>
                <a:gdLst/>
                <a:ahLst/>
                <a:cxnLst>
                  <a:cxn ang="0">
                    <a:pos x="14" y="0"/>
                  </a:cxn>
                  <a:cxn ang="0">
                    <a:pos x="0" y="13"/>
                  </a:cxn>
                  <a:cxn ang="0">
                    <a:pos x="0" y="14"/>
                  </a:cxn>
                </a:cxnLst>
                <a:rect l="0" t="0" r="r" b="b"/>
                <a:pathLst>
                  <a:path w="15" h="15">
                    <a:moveTo>
                      <a:pt x="14" y="0"/>
                    </a:moveTo>
                    <a:lnTo>
                      <a:pt x="0" y="13"/>
                    </a:lnTo>
                    <a:lnTo>
                      <a:pt x="0" y="1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2" name="Line 120"/>
              <p:cNvSpPr>
                <a:spLocks noChangeShapeType="1"/>
              </p:cNvSpPr>
              <p:nvPr/>
            </p:nvSpPr>
            <p:spPr bwMode="auto">
              <a:xfrm flipH="1">
                <a:off x="2756" y="2581"/>
                <a:ext cx="46" cy="3"/>
              </a:xfrm>
              <a:prstGeom prst="line">
                <a:avLst/>
              </a:prstGeom>
              <a:noFill/>
              <a:ln w="12700">
                <a:solidFill>
                  <a:schemeClr val="accent2"/>
                </a:solidFill>
                <a:round/>
                <a:headEnd/>
                <a:tailEnd/>
              </a:ln>
              <a:effectLst/>
            </p:spPr>
            <p:txBody>
              <a:bodyPr wrap="none" anchor="ctr"/>
              <a:lstStyle/>
              <a:p>
                <a:endParaRPr lang="en-US" sz="1350"/>
              </a:p>
            </p:txBody>
          </p:sp>
          <p:sp>
            <p:nvSpPr>
              <p:cNvPr id="28793" name="Freeform 121"/>
              <p:cNvSpPr>
                <a:spLocks/>
              </p:cNvSpPr>
              <p:nvPr/>
            </p:nvSpPr>
            <p:spPr bwMode="auto">
              <a:xfrm>
                <a:off x="2754" y="2588"/>
                <a:ext cx="16" cy="13"/>
              </a:xfrm>
              <a:custGeom>
                <a:avLst/>
                <a:gdLst/>
                <a:ahLst/>
                <a:cxnLst>
                  <a:cxn ang="0">
                    <a:pos x="15" y="0"/>
                  </a:cxn>
                  <a:cxn ang="0">
                    <a:pos x="2" y="11"/>
                  </a:cxn>
                  <a:cxn ang="0">
                    <a:pos x="0" y="12"/>
                  </a:cxn>
                </a:cxnLst>
                <a:rect l="0" t="0" r="r" b="b"/>
                <a:pathLst>
                  <a:path w="16" h="13">
                    <a:moveTo>
                      <a:pt x="15" y="0"/>
                    </a:moveTo>
                    <a:lnTo>
                      <a:pt x="2" y="11"/>
                    </a:lnTo>
                    <a:lnTo>
                      <a:pt x="0"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4" name="Freeform 122"/>
              <p:cNvSpPr>
                <a:spLocks/>
              </p:cNvSpPr>
              <p:nvPr/>
            </p:nvSpPr>
            <p:spPr bwMode="auto">
              <a:xfrm>
                <a:off x="2737" y="2599"/>
                <a:ext cx="19" cy="16"/>
              </a:xfrm>
              <a:custGeom>
                <a:avLst/>
                <a:gdLst/>
                <a:ahLst/>
                <a:cxnLst>
                  <a:cxn ang="0">
                    <a:pos x="18" y="0"/>
                  </a:cxn>
                  <a:cxn ang="0">
                    <a:pos x="2" y="14"/>
                  </a:cxn>
                  <a:cxn ang="0">
                    <a:pos x="0" y="15"/>
                  </a:cxn>
                </a:cxnLst>
                <a:rect l="0" t="0" r="r" b="b"/>
                <a:pathLst>
                  <a:path w="19" h="16">
                    <a:moveTo>
                      <a:pt x="18" y="0"/>
                    </a:moveTo>
                    <a:lnTo>
                      <a:pt x="2" y="14"/>
                    </a:lnTo>
                    <a:lnTo>
                      <a:pt x="0" y="1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5" name="Freeform 123"/>
              <p:cNvSpPr>
                <a:spLocks/>
              </p:cNvSpPr>
              <p:nvPr/>
            </p:nvSpPr>
            <p:spPr bwMode="auto">
              <a:xfrm>
                <a:off x="2707" y="2613"/>
                <a:ext cx="35" cy="24"/>
              </a:xfrm>
              <a:custGeom>
                <a:avLst/>
                <a:gdLst/>
                <a:ahLst/>
                <a:cxnLst>
                  <a:cxn ang="0">
                    <a:pos x="34" y="0"/>
                  </a:cxn>
                  <a:cxn ang="0">
                    <a:pos x="2" y="23"/>
                  </a:cxn>
                  <a:cxn ang="0">
                    <a:pos x="0" y="23"/>
                  </a:cxn>
                </a:cxnLst>
                <a:rect l="0" t="0" r="r" b="b"/>
                <a:pathLst>
                  <a:path w="35" h="24">
                    <a:moveTo>
                      <a:pt x="34" y="0"/>
                    </a:moveTo>
                    <a:lnTo>
                      <a:pt x="2" y="23"/>
                    </a:lnTo>
                    <a:lnTo>
                      <a:pt x="0" y="2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6" name="Line 124"/>
              <p:cNvSpPr>
                <a:spLocks noChangeShapeType="1"/>
              </p:cNvSpPr>
              <p:nvPr/>
            </p:nvSpPr>
            <p:spPr bwMode="auto">
              <a:xfrm flipH="1">
                <a:off x="2665" y="2647"/>
                <a:ext cx="61" cy="1"/>
              </a:xfrm>
              <a:prstGeom prst="line">
                <a:avLst/>
              </a:prstGeom>
              <a:noFill/>
              <a:ln w="12700">
                <a:solidFill>
                  <a:schemeClr val="accent2"/>
                </a:solidFill>
                <a:round/>
                <a:headEnd/>
                <a:tailEnd/>
              </a:ln>
              <a:effectLst/>
            </p:spPr>
            <p:txBody>
              <a:bodyPr wrap="none" anchor="ctr"/>
              <a:lstStyle/>
              <a:p>
                <a:endParaRPr lang="en-US" sz="1350"/>
              </a:p>
            </p:txBody>
          </p:sp>
          <p:sp>
            <p:nvSpPr>
              <p:cNvPr id="28797" name="Freeform 125"/>
              <p:cNvSpPr>
                <a:spLocks/>
              </p:cNvSpPr>
              <p:nvPr/>
            </p:nvSpPr>
            <p:spPr bwMode="auto">
              <a:xfrm>
                <a:off x="2644" y="2656"/>
                <a:ext cx="35" cy="22"/>
              </a:xfrm>
              <a:custGeom>
                <a:avLst/>
                <a:gdLst/>
                <a:ahLst/>
                <a:cxnLst>
                  <a:cxn ang="0">
                    <a:pos x="34" y="0"/>
                  </a:cxn>
                  <a:cxn ang="0">
                    <a:pos x="2" y="20"/>
                  </a:cxn>
                  <a:cxn ang="0">
                    <a:pos x="0" y="21"/>
                  </a:cxn>
                </a:cxnLst>
                <a:rect l="0" t="0" r="r" b="b"/>
                <a:pathLst>
                  <a:path w="35" h="22">
                    <a:moveTo>
                      <a:pt x="34" y="0"/>
                    </a:moveTo>
                    <a:lnTo>
                      <a:pt x="2" y="20"/>
                    </a:lnTo>
                    <a:lnTo>
                      <a:pt x="0" y="2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8" name="Freeform 126"/>
              <p:cNvSpPr>
                <a:spLocks/>
              </p:cNvSpPr>
              <p:nvPr/>
            </p:nvSpPr>
            <p:spPr bwMode="auto">
              <a:xfrm>
                <a:off x="2609" y="2676"/>
                <a:ext cx="39" cy="20"/>
              </a:xfrm>
              <a:custGeom>
                <a:avLst/>
                <a:gdLst/>
                <a:ahLst/>
                <a:cxnLst>
                  <a:cxn ang="0">
                    <a:pos x="38" y="0"/>
                  </a:cxn>
                  <a:cxn ang="0">
                    <a:pos x="2" y="18"/>
                  </a:cxn>
                  <a:cxn ang="0">
                    <a:pos x="0" y="19"/>
                  </a:cxn>
                </a:cxnLst>
                <a:rect l="0" t="0" r="r" b="b"/>
                <a:pathLst>
                  <a:path w="39" h="20">
                    <a:moveTo>
                      <a:pt x="38" y="0"/>
                    </a:moveTo>
                    <a:lnTo>
                      <a:pt x="2" y="18"/>
                    </a:lnTo>
                    <a:lnTo>
                      <a:pt x="0" y="1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799" name="Freeform 127"/>
              <p:cNvSpPr>
                <a:spLocks/>
              </p:cNvSpPr>
              <p:nvPr/>
            </p:nvSpPr>
            <p:spPr bwMode="auto">
              <a:xfrm>
                <a:off x="2572" y="2695"/>
                <a:ext cx="39" cy="20"/>
              </a:xfrm>
              <a:custGeom>
                <a:avLst/>
                <a:gdLst/>
                <a:ahLst/>
                <a:cxnLst>
                  <a:cxn ang="0">
                    <a:pos x="38" y="0"/>
                  </a:cxn>
                  <a:cxn ang="0">
                    <a:pos x="2" y="18"/>
                  </a:cxn>
                  <a:cxn ang="0">
                    <a:pos x="0" y="19"/>
                  </a:cxn>
                </a:cxnLst>
                <a:rect l="0" t="0" r="r" b="b"/>
                <a:pathLst>
                  <a:path w="39" h="20">
                    <a:moveTo>
                      <a:pt x="38" y="0"/>
                    </a:moveTo>
                    <a:lnTo>
                      <a:pt x="2" y="18"/>
                    </a:lnTo>
                    <a:lnTo>
                      <a:pt x="0" y="1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0" name="Freeform 128"/>
              <p:cNvSpPr>
                <a:spLocks/>
              </p:cNvSpPr>
              <p:nvPr/>
            </p:nvSpPr>
            <p:spPr bwMode="auto">
              <a:xfrm>
                <a:off x="2532" y="2712"/>
                <a:ext cx="43" cy="20"/>
              </a:xfrm>
              <a:custGeom>
                <a:avLst/>
                <a:gdLst/>
                <a:ahLst/>
                <a:cxnLst>
                  <a:cxn ang="0">
                    <a:pos x="42" y="0"/>
                  </a:cxn>
                  <a:cxn ang="0">
                    <a:pos x="0" y="18"/>
                  </a:cxn>
                  <a:cxn ang="0">
                    <a:pos x="0" y="19"/>
                  </a:cxn>
                </a:cxnLst>
                <a:rect l="0" t="0" r="r" b="b"/>
                <a:pathLst>
                  <a:path w="43" h="20">
                    <a:moveTo>
                      <a:pt x="42" y="0"/>
                    </a:moveTo>
                    <a:lnTo>
                      <a:pt x="0" y="18"/>
                    </a:lnTo>
                    <a:lnTo>
                      <a:pt x="0" y="1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1" name="Freeform 129"/>
              <p:cNvSpPr>
                <a:spLocks/>
              </p:cNvSpPr>
              <p:nvPr/>
            </p:nvSpPr>
            <p:spPr bwMode="auto">
              <a:xfrm>
                <a:off x="2493" y="2729"/>
                <a:ext cx="40" cy="18"/>
              </a:xfrm>
              <a:custGeom>
                <a:avLst/>
                <a:gdLst/>
                <a:ahLst/>
                <a:cxnLst>
                  <a:cxn ang="0">
                    <a:pos x="39" y="0"/>
                  </a:cxn>
                  <a:cxn ang="0">
                    <a:pos x="2" y="16"/>
                  </a:cxn>
                  <a:cxn ang="0">
                    <a:pos x="0" y="17"/>
                  </a:cxn>
                </a:cxnLst>
                <a:rect l="0" t="0" r="r" b="b"/>
                <a:pathLst>
                  <a:path w="40" h="18">
                    <a:moveTo>
                      <a:pt x="39" y="0"/>
                    </a:moveTo>
                    <a:lnTo>
                      <a:pt x="2" y="16"/>
                    </a:lnTo>
                    <a:lnTo>
                      <a:pt x="0" y="1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2" name="Freeform 130"/>
              <p:cNvSpPr>
                <a:spLocks/>
              </p:cNvSpPr>
              <p:nvPr/>
            </p:nvSpPr>
            <p:spPr bwMode="auto">
              <a:xfrm>
                <a:off x="2452" y="2745"/>
                <a:ext cx="42" cy="17"/>
              </a:xfrm>
              <a:custGeom>
                <a:avLst/>
                <a:gdLst/>
                <a:ahLst/>
                <a:cxnLst>
                  <a:cxn ang="0">
                    <a:pos x="41" y="0"/>
                  </a:cxn>
                  <a:cxn ang="0">
                    <a:pos x="2" y="15"/>
                  </a:cxn>
                  <a:cxn ang="0">
                    <a:pos x="0" y="16"/>
                  </a:cxn>
                </a:cxnLst>
                <a:rect l="0" t="0" r="r" b="b"/>
                <a:pathLst>
                  <a:path w="42" h="17">
                    <a:moveTo>
                      <a:pt x="41" y="0"/>
                    </a:moveTo>
                    <a:lnTo>
                      <a:pt x="2" y="15"/>
                    </a:lnTo>
                    <a:lnTo>
                      <a:pt x="0"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3" name="Freeform 131"/>
              <p:cNvSpPr>
                <a:spLocks/>
              </p:cNvSpPr>
              <p:nvPr/>
            </p:nvSpPr>
            <p:spPr bwMode="auto">
              <a:xfrm>
                <a:off x="2411" y="2760"/>
                <a:ext cx="43" cy="17"/>
              </a:xfrm>
              <a:custGeom>
                <a:avLst/>
                <a:gdLst/>
                <a:ahLst/>
                <a:cxnLst>
                  <a:cxn ang="0">
                    <a:pos x="42" y="0"/>
                  </a:cxn>
                  <a:cxn ang="0">
                    <a:pos x="2" y="15"/>
                  </a:cxn>
                  <a:cxn ang="0">
                    <a:pos x="0" y="16"/>
                  </a:cxn>
                </a:cxnLst>
                <a:rect l="0" t="0" r="r" b="b"/>
                <a:pathLst>
                  <a:path w="43" h="17">
                    <a:moveTo>
                      <a:pt x="42" y="0"/>
                    </a:moveTo>
                    <a:lnTo>
                      <a:pt x="2" y="15"/>
                    </a:lnTo>
                    <a:lnTo>
                      <a:pt x="0"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4" name="Freeform 132"/>
              <p:cNvSpPr>
                <a:spLocks/>
              </p:cNvSpPr>
              <p:nvPr/>
            </p:nvSpPr>
            <p:spPr bwMode="auto">
              <a:xfrm>
                <a:off x="2368" y="2775"/>
                <a:ext cx="45" cy="17"/>
              </a:xfrm>
              <a:custGeom>
                <a:avLst/>
                <a:gdLst/>
                <a:ahLst/>
                <a:cxnLst>
                  <a:cxn ang="0">
                    <a:pos x="44" y="0"/>
                  </a:cxn>
                  <a:cxn ang="0">
                    <a:pos x="2" y="15"/>
                  </a:cxn>
                  <a:cxn ang="0">
                    <a:pos x="0" y="16"/>
                  </a:cxn>
                </a:cxnLst>
                <a:rect l="0" t="0" r="r" b="b"/>
                <a:pathLst>
                  <a:path w="45" h="17">
                    <a:moveTo>
                      <a:pt x="44" y="0"/>
                    </a:moveTo>
                    <a:lnTo>
                      <a:pt x="2" y="15"/>
                    </a:lnTo>
                    <a:lnTo>
                      <a:pt x="0" y="1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5" name="Freeform 133"/>
              <p:cNvSpPr>
                <a:spLocks/>
              </p:cNvSpPr>
              <p:nvPr/>
            </p:nvSpPr>
            <p:spPr bwMode="auto">
              <a:xfrm>
                <a:off x="2334" y="2789"/>
                <a:ext cx="36" cy="13"/>
              </a:xfrm>
              <a:custGeom>
                <a:avLst/>
                <a:gdLst/>
                <a:ahLst/>
                <a:cxnLst>
                  <a:cxn ang="0">
                    <a:pos x="35" y="0"/>
                  </a:cxn>
                  <a:cxn ang="0">
                    <a:pos x="2" y="11"/>
                  </a:cxn>
                  <a:cxn ang="0">
                    <a:pos x="0" y="12"/>
                  </a:cxn>
                </a:cxnLst>
                <a:rect l="0" t="0" r="r" b="b"/>
                <a:pathLst>
                  <a:path w="36" h="13">
                    <a:moveTo>
                      <a:pt x="35" y="0"/>
                    </a:moveTo>
                    <a:lnTo>
                      <a:pt x="2" y="11"/>
                    </a:lnTo>
                    <a:lnTo>
                      <a:pt x="0"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6" name="Freeform 134"/>
              <p:cNvSpPr>
                <a:spLocks/>
              </p:cNvSpPr>
              <p:nvPr/>
            </p:nvSpPr>
            <p:spPr bwMode="auto">
              <a:xfrm>
                <a:off x="2301" y="2801"/>
                <a:ext cx="34" cy="13"/>
              </a:xfrm>
              <a:custGeom>
                <a:avLst/>
                <a:gdLst/>
                <a:ahLst/>
                <a:cxnLst>
                  <a:cxn ang="0">
                    <a:pos x="33" y="0"/>
                  </a:cxn>
                  <a:cxn ang="0">
                    <a:pos x="2" y="11"/>
                  </a:cxn>
                  <a:cxn ang="0">
                    <a:pos x="0" y="12"/>
                  </a:cxn>
                </a:cxnLst>
                <a:rect l="0" t="0" r="r" b="b"/>
                <a:pathLst>
                  <a:path w="34" h="13">
                    <a:moveTo>
                      <a:pt x="33" y="0"/>
                    </a:moveTo>
                    <a:lnTo>
                      <a:pt x="2" y="11"/>
                    </a:lnTo>
                    <a:lnTo>
                      <a:pt x="0"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7" name="Freeform 135"/>
              <p:cNvSpPr>
                <a:spLocks/>
              </p:cNvSpPr>
              <p:nvPr/>
            </p:nvSpPr>
            <p:spPr bwMode="auto">
              <a:xfrm>
                <a:off x="2263" y="2812"/>
                <a:ext cx="40" cy="12"/>
              </a:xfrm>
              <a:custGeom>
                <a:avLst/>
                <a:gdLst/>
                <a:ahLst/>
                <a:cxnLst>
                  <a:cxn ang="0">
                    <a:pos x="39" y="0"/>
                  </a:cxn>
                  <a:cxn ang="0">
                    <a:pos x="2" y="10"/>
                  </a:cxn>
                  <a:cxn ang="0">
                    <a:pos x="0" y="11"/>
                  </a:cxn>
                </a:cxnLst>
                <a:rect l="0" t="0" r="r" b="b"/>
                <a:pathLst>
                  <a:path w="40" h="12">
                    <a:moveTo>
                      <a:pt x="39" y="0"/>
                    </a:moveTo>
                    <a:lnTo>
                      <a:pt x="2" y="10"/>
                    </a:lnTo>
                    <a:lnTo>
                      <a:pt x="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8" name="Freeform 136"/>
              <p:cNvSpPr>
                <a:spLocks/>
              </p:cNvSpPr>
              <p:nvPr/>
            </p:nvSpPr>
            <p:spPr bwMode="auto">
              <a:xfrm>
                <a:off x="2228" y="2822"/>
                <a:ext cx="37" cy="12"/>
              </a:xfrm>
              <a:custGeom>
                <a:avLst/>
                <a:gdLst/>
                <a:ahLst/>
                <a:cxnLst>
                  <a:cxn ang="0">
                    <a:pos x="36" y="0"/>
                  </a:cxn>
                  <a:cxn ang="0">
                    <a:pos x="2" y="11"/>
                  </a:cxn>
                  <a:cxn ang="0">
                    <a:pos x="0" y="11"/>
                  </a:cxn>
                </a:cxnLst>
                <a:rect l="0" t="0" r="r" b="b"/>
                <a:pathLst>
                  <a:path w="37" h="12">
                    <a:moveTo>
                      <a:pt x="36" y="0"/>
                    </a:moveTo>
                    <a:lnTo>
                      <a:pt x="2" y="11"/>
                    </a:lnTo>
                    <a:lnTo>
                      <a:pt x="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09" name="Freeform 137"/>
              <p:cNvSpPr>
                <a:spLocks/>
              </p:cNvSpPr>
              <p:nvPr/>
            </p:nvSpPr>
            <p:spPr bwMode="auto">
              <a:xfrm>
                <a:off x="2193" y="2833"/>
                <a:ext cx="39" cy="13"/>
              </a:xfrm>
              <a:custGeom>
                <a:avLst/>
                <a:gdLst/>
                <a:ahLst/>
                <a:cxnLst>
                  <a:cxn ang="0">
                    <a:pos x="38" y="0"/>
                  </a:cxn>
                  <a:cxn ang="0">
                    <a:pos x="2" y="11"/>
                  </a:cxn>
                  <a:cxn ang="0">
                    <a:pos x="0" y="12"/>
                  </a:cxn>
                </a:cxnLst>
                <a:rect l="0" t="0" r="r" b="b"/>
                <a:pathLst>
                  <a:path w="39" h="13">
                    <a:moveTo>
                      <a:pt x="38" y="0"/>
                    </a:moveTo>
                    <a:lnTo>
                      <a:pt x="2" y="11"/>
                    </a:lnTo>
                    <a:lnTo>
                      <a:pt x="0" y="1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0" name="Freeform 138"/>
              <p:cNvSpPr>
                <a:spLocks/>
              </p:cNvSpPr>
              <p:nvPr/>
            </p:nvSpPr>
            <p:spPr bwMode="auto">
              <a:xfrm>
                <a:off x="2157" y="2843"/>
                <a:ext cx="40" cy="11"/>
              </a:xfrm>
              <a:custGeom>
                <a:avLst/>
                <a:gdLst/>
                <a:ahLst/>
                <a:cxnLst>
                  <a:cxn ang="0">
                    <a:pos x="39" y="0"/>
                  </a:cxn>
                  <a:cxn ang="0">
                    <a:pos x="2" y="10"/>
                  </a:cxn>
                  <a:cxn ang="0">
                    <a:pos x="0" y="10"/>
                  </a:cxn>
                </a:cxnLst>
                <a:rect l="0" t="0" r="r" b="b"/>
                <a:pathLst>
                  <a:path w="40" h="11">
                    <a:moveTo>
                      <a:pt x="39" y="0"/>
                    </a:moveTo>
                    <a:lnTo>
                      <a:pt x="2" y="10"/>
                    </a:lnTo>
                    <a:lnTo>
                      <a:pt x="0" y="1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1" name="Freeform 139"/>
              <p:cNvSpPr>
                <a:spLocks/>
              </p:cNvSpPr>
              <p:nvPr/>
            </p:nvSpPr>
            <p:spPr bwMode="auto">
              <a:xfrm>
                <a:off x="2122" y="2853"/>
                <a:ext cx="36" cy="12"/>
              </a:xfrm>
              <a:custGeom>
                <a:avLst/>
                <a:gdLst/>
                <a:ahLst/>
                <a:cxnLst>
                  <a:cxn ang="0">
                    <a:pos x="35" y="0"/>
                  </a:cxn>
                  <a:cxn ang="0">
                    <a:pos x="2" y="10"/>
                  </a:cxn>
                  <a:cxn ang="0">
                    <a:pos x="0" y="11"/>
                  </a:cxn>
                </a:cxnLst>
                <a:rect l="0" t="0" r="r" b="b"/>
                <a:pathLst>
                  <a:path w="36" h="12">
                    <a:moveTo>
                      <a:pt x="35" y="0"/>
                    </a:moveTo>
                    <a:lnTo>
                      <a:pt x="2" y="10"/>
                    </a:lnTo>
                    <a:lnTo>
                      <a:pt x="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2" name="Freeform 140"/>
              <p:cNvSpPr>
                <a:spLocks/>
              </p:cNvSpPr>
              <p:nvPr/>
            </p:nvSpPr>
            <p:spPr bwMode="auto">
              <a:xfrm>
                <a:off x="2084" y="2864"/>
                <a:ext cx="40" cy="11"/>
              </a:xfrm>
              <a:custGeom>
                <a:avLst/>
                <a:gdLst/>
                <a:ahLst/>
                <a:cxnLst>
                  <a:cxn ang="0">
                    <a:pos x="39" y="0"/>
                  </a:cxn>
                  <a:cxn ang="0">
                    <a:pos x="2" y="9"/>
                  </a:cxn>
                  <a:cxn ang="0">
                    <a:pos x="0" y="10"/>
                  </a:cxn>
                </a:cxnLst>
                <a:rect l="0" t="0" r="r" b="b"/>
                <a:pathLst>
                  <a:path w="40" h="11">
                    <a:moveTo>
                      <a:pt x="39" y="0"/>
                    </a:moveTo>
                    <a:lnTo>
                      <a:pt x="2" y="9"/>
                    </a:lnTo>
                    <a:lnTo>
                      <a:pt x="0" y="10"/>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3" name="Freeform 141"/>
              <p:cNvSpPr>
                <a:spLocks/>
              </p:cNvSpPr>
              <p:nvPr/>
            </p:nvSpPr>
            <p:spPr bwMode="auto">
              <a:xfrm>
                <a:off x="2048" y="2873"/>
                <a:ext cx="40" cy="10"/>
              </a:xfrm>
              <a:custGeom>
                <a:avLst/>
                <a:gdLst/>
                <a:ahLst/>
                <a:cxnLst>
                  <a:cxn ang="0">
                    <a:pos x="39" y="0"/>
                  </a:cxn>
                  <a:cxn ang="0">
                    <a:pos x="2" y="9"/>
                  </a:cxn>
                  <a:cxn ang="0">
                    <a:pos x="0" y="9"/>
                  </a:cxn>
                </a:cxnLst>
                <a:rect l="0" t="0" r="r" b="b"/>
                <a:pathLst>
                  <a:path w="40" h="10">
                    <a:moveTo>
                      <a:pt x="39" y="0"/>
                    </a:moveTo>
                    <a:lnTo>
                      <a:pt x="2" y="9"/>
                    </a:lnTo>
                    <a:lnTo>
                      <a:pt x="0" y="9"/>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4" name="Freeform 142"/>
              <p:cNvSpPr>
                <a:spLocks/>
              </p:cNvSpPr>
              <p:nvPr/>
            </p:nvSpPr>
            <p:spPr bwMode="auto">
              <a:xfrm>
                <a:off x="2011" y="2882"/>
                <a:ext cx="41" cy="12"/>
              </a:xfrm>
              <a:custGeom>
                <a:avLst/>
                <a:gdLst/>
                <a:ahLst/>
                <a:cxnLst>
                  <a:cxn ang="0">
                    <a:pos x="40" y="0"/>
                  </a:cxn>
                  <a:cxn ang="0">
                    <a:pos x="2" y="10"/>
                  </a:cxn>
                  <a:cxn ang="0">
                    <a:pos x="0" y="11"/>
                  </a:cxn>
                </a:cxnLst>
                <a:rect l="0" t="0" r="r" b="b"/>
                <a:pathLst>
                  <a:path w="41" h="12">
                    <a:moveTo>
                      <a:pt x="40" y="0"/>
                    </a:moveTo>
                    <a:lnTo>
                      <a:pt x="2" y="10"/>
                    </a:lnTo>
                    <a:lnTo>
                      <a:pt x="0" y="1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5" name="Freeform 143"/>
              <p:cNvSpPr>
                <a:spLocks/>
              </p:cNvSpPr>
              <p:nvPr/>
            </p:nvSpPr>
            <p:spPr bwMode="auto">
              <a:xfrm>
                <a:off x="1980" y="2893"/>
                <a:ext cx="34" cy="8"/>
              </a:xfrm>
              <a:custGeom>
                <a:avLst/>
                <a:gdLst/>
                <a:ahLst/>
                <a:cxnLst>
                  <a:cxn ang="0">
                    <a:pos x="33" y="0"/>
                  </a:cxn>
                  <a:cxn ang="0">
                    <a:pos x="2" y="6"/>
                  </a:cxn>
                  <a:cxn ang="0">
                    <a:pos x="0" y="7"/>
                  </a:cxn>
                </a:cxnLst>
                <a:rect l="0" t="0" r="r" b="b"/>
                <a:pathLst>
                  <a:path w="34" h="8">
                    <a:moveTo>
                      <a:pt x="33"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6" name="Freeform 144"/>
              <p:cNvSpPr>
                <a:spLocks/>
              </p:cNvSpPr>
              <p:nvPr/>
            </p:nvSpPr>
            <p:spPr bwMode="auto">
              <a:xfrm>
                <a:off x="1947" y="2899"/>
                <a:ext cx="34" cy="9"/>
              </a:xfrm>
              <a:custGeom>
                <a:avLst/>
                <a:gdLst/>
                <a:ahLst/>
                <a:cxnLst>
                  <a:cxn ang="0">
                    <a:pos x="33" y="0"/>
                  </a:cxn>
                  <a:cxn ang="0">
                    <a:pos x="2" y="8"/>
                  </a:cxn>
                  <a:cxn ang="0">
                    <a:pos x="0" y="8"/>
                  </a:cxn>
                </a:cxnLst>
                <a:rect l="0" t="0" r="r" b="b"/>
                <a:pathLst>
                  <a:path w="34" h="9">
                    <a:moveTo>
                      <a:pt x="33" y="0"/>
                    </a:moveTo>
                    <a:lnTo>
                      <a:pt x="2" y="8"/>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7" name="Freeform 145"/>
              <p:cNvSpPr>
                <a:spLocks/>
              </p:cNvSpPr>
              <p:nvPr/>
            </p:nvSpPr>
            <p:spPr bwMode="auto">
              <a:xfrm>
                <a:off x="1920" y="2907"/>
                <a:ext cx="32" cy="9"/>
              </a:xfrm>
              <a:custGeom>
                <a:avLst/>
                <a:gdLst/>
                <a:ahLst/>
                <a:cxnLst>
                  <a:cxn ang="0">
                    <a:pos x="31" y="0"/>
                  </a:cxn>
                  <a:cxn ang="0">
                    <a:pos x="0" y="7"/>
                  </a:cxn>
                  <a:cxn ang="0">
                    <a:pos x="0" y="8"/>
                  </a:cxn>
                </a:cxnLst>
                <a:rect l="0" t="0" r="r" b="b"/>
                <a:pathLst>
                  <a:path w="32" h="9">
                    <a:moveTo>
                      <a:pt x="31" y="0"/>
                    </a:moveTo>
                    <a:lnTo>
                      <a:pt x="0"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8" name="Freeform 146"/>
              <p:cNvSpPr>
                <a:spLocks/>
              </p:cNvSpPr>
              <p:nvPr/>
            </p:nvSpPr>
            <p:spPr bwMode="auto">
              <a:xfrm>
                <a:off x="1888" y="2913"/>
                <a:ext cx="33" cy="9"/>
              </a:xfrm>
              <a:custGeom>
                <a:avLst/>
                <a:gdLst/>
                <a:ahLst/>
                <a:cxnLst>
                  <a:cxn ang="0">
                    <a:pos x="32" y="0"/>
                  </a:cxn>
                  <a:cxn ang="0">
                    <a:pos x="0" y="7"/>
                  </a:cxn>
                  <a:cxn ang="0">
                    <a:pos x="0" y="8"/>
                  </a:cxn>
                </a:cxnLst>
                <a:rect l="0" t="0" r="r" b="b"/>
                <a:pathLst>
                  <a:path w="33" h="9">
                    <a:moveTo>
                      <a:pt x="32" y="0"/>
                    </a:moveTo>
                    <a:lnTo>
                      <a:pt x="0"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19" name="Freeform 147"/>
              <p:cNvSpPr>
                <a:spLocks/>
              </p:cNvSpPr>
              <p:nvPr/>
            </p:nvSpPr>
            <p:spPr bwMode="auto">
              <a:xfrm>
                <a:off x="1857" y="2920"/>
                <a:ext cx="32" cy="9"/>
              </a:xfrm>
              <a:custGeom>
                <a:avLst/>
                <a:gdLst/>
                <a:ahLst/>
                <a:cxnLst>
                  <a:cxn ang="0">
                    <a:pos x="31" y="0"/>
                  </a:cxn>
                  <a:cxn ang="0">
                    <a:pos x="2" y="7"/>
                  </a:cxn>
                  <a:cxn ang="0">
                    <a:pos x="0" y="8"/>
                  </a:cxn>
                </a:cxnLst>
                <a:rect l="0" t="0" r="r" b="b"/>
                <a:pathLst>
                  <a:path w="32" h="9">
                    <a:moveTo>
                      <a:pt x="31" y="0"/>
                    </a:moveTo>
                    <a:lnTo>
                      <a:pt x="2"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0" name="Freeform 148"/>
              <p:cNvSpPr>
                <a:spLocks/>
              </p:cNvSpPr>
              <p:nvPr/>
            </p:nvSpPr>
            <p:spPr bwMode="auto">
              <a:xfrm>
                <a:off x="1823" y="2928"/>
                <a:ext cx="36" cy="6"/>
              </a:xfrm>
              <a:custGeom>
                <a:avLst/>
                <a:gdLst/>
                <a:ahLst/>
                <a:cxnLst>
                  <a:cxn ang="0">
                    <a:pos x="35" y="0"/>
                  </a:cxn>
                  <a:cxn ang="0">
                    <a:pos x="2" y="4"/>
                  </a:cxn>
                  <a:cxn ang="0">
                    <a:pos x="0" y="5"/>
                  </a:cxn>
                </a:cxnLst>
                <a:rect l="0" t="0" r="r" b="b"/>
                <a:pathLst>
                  <a:path w="36" h="6">
                    <a:moveTo>
                      <a:pt x="35" y="0"/>
                    </a:moveTo>
                    <a:lnTo>
                      <a:pt x="2" y="4"/>
                    </a:lnTo>
                    <a:lnTo>
                      <a:pt x="0" y="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1" name="Freeform 149"/>
              <p:cNvSpPr>
                <a:spLocks/>
              </p:cNvSpPr>
              <p:nvPr/>
            </p:nvSpPr>
            <p:spPr bwMode="auto">
              <a:xfrm>
                <a:off x="1792" y="2933"/>
                <a:ext cx="33" cy="8"/>
              </a:xfrm>
              <a:custGeom>
                <a:avLst/>
                <a:gdLst/>
                <a:ahLst/>
                <a:cxnLst>
                  <a:cxn ang="0">
                    <a:pos x="32" y="0"/>
                  </a:cxn>
                  <a:cxn ang="0">
                    <a:pos x="2" y="7"/>
                  </a:cxn>
                  <a:cxn ang="0">
                    <a:pos x="0" y="7"/>
                  </a:cxn>
                </a:cxnLst>
                <a:rect l="0" t="0" r="r" b="b"/>
                <a:pathLst>
                  <a:path w="33" h="8">
                    <a:moveTo>
                      <a:pt x="32" y="0"/>
                    </a:moveTo>
                    <a:lnTo>
                      <a:pt x="2" y="7"/>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2" name="Freeform 150"/>
              <p:cNvSpPr>
                <a:spLocks/>
              </p:cNvSpPr>
              <p:nvPr/>
            </p:nvSpPr>
            <p:spPr bwMode="auto">
              <a:xfrm>
                <a:off x="1757" y="2940"/>
                <a:ext cx="37" cy="7"/>
              </a:xfrm>
              <a:custGeom>
                <a:avLst/>
                <a:gdLst/>
                <a:ahLst/>
                <a:cxnLst>
                  <a:cxn ang="0">
                    <a:pos x="36" y="0"/>
                  </a:cxn>
                  <a:cxn ang="0">
                    <a:pos x="2" y="5"/>
                  </a:cxn>
                  <a:cxn ang="0">
                    <a:pos x="0" y="6"/>
                  </a:cxn>
                </a:cxnLst>
                <a:rect l="0" t="0" r="r" b="b"/>
                <a:pathLst>
                  <a:path w="37" h="7">
                    <a:moveTo>
                      <a:pt x="36" y="0"/>
                    </a:moveTo>
                    <a:lnTo>
                      <a:pt x="2" y="5"/>
                    </a:lnTo>
                    <a:lnTo>
                      <a:pt x="0" y="6"/>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3" name="Freeform 151"/>
              <p:cNvSpPr>
                <a:spLocks/>
              </p:cNvSpPr>
              <p:nvPr/>
            </p:nvSpPr>
            <p:spPr bwMode="auto">
              <a:xfrm>
                <a:off x="1726" y="2945"/>
                <a:ext cx="36" cy="8"/>
              </a:xfrm>
              <a:custGeom>
                <a:avLst/>
                <a:gdLst/>
                <a:ahLst/>
                <a:cxnLst>
                  <a:cxn ang="0">
                    <a:pos x="35" y="0"/>
                  </a:cxn>
                  <a:cxn ang="0">
                    <a:pos x="2" y="7"/>
                  </a:cxn>
                  <a:cxn ang="0">
                    <a:pos x="0" y="7"/>
                  </a:cxn>
                </a:cxnLst>
                <a:rect l="0" t="0" r="r" b="b"/>
                <a:pathLst>
                  <a:path w="36" h="8">
                    <a:moveTo>
                      <a:pt x="35" y="0"/>
                    </a:moveTo>
                    <a:lnTo>
                      <a:pt x="2" y="7"/>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4" name="Freeform 152"/>
              <p:cNvSpPr>
                <a:spLocks/>
              </p:cNvSpPr>
              <p:nvPr/>
            </p:nvSpPr>
            <p:spPr bwMode="auto">
              <a:xfrm>
                <a:off x="1695" y="2952"/>
                <a:ext cx="35" cy="8"/>
              </a:xfrm>
              <a:custGeom>
                <a:avLst/>
                <a:gdLst/>
                <a:ahLst/>
                <a:cxnLst>
                  <a:cxn ang="0">
                    <a:pos x="34" y="0"/>
                  </a:cxn>
                  <a:cxn ang="0">
                    <a:pos x="2" y="6"/>
                  </a:cxn>
                  <a:cxn ang="0">
                    <a:pos x="0" y="7"/>
                  </a:cxn>
                </a:cxnLst>
                <a:rect l="0" t="0" r="r" b="b"/>
                <a:pathLst>
                  <a:path w="35" h="8">
                    <a:moveTo>
                      <a:pt x="34" y="0"/>
                    </a:moveTo>
                    <a:lnTo>
                      <a:pt x="2" y="6"/>
                    </a:lnTo>
                    <a:lnTo>
                      <a:pt x="0" y="7"/>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5" name="Freeform 153"/>
              <p:cNvSpPr>
                <a:spLocks/>
              </p:cNvSpPr>
              <p:nvPr/>
            </p:nvSpPr>
            <p:spPr bwMode="auto">
              <a:xfrm>
                <a:off x="1660" y="2958"/>
                <a:ext cx="39" cy="9"/>
              </a:xfrm>
              <a:custGeom>
                <a:avLst/>
                <a:gdLst/>
                <a:ahLst/>
                <a:cxnLst>
                  <a:cxn ang="0">
                    <a:pos x="38" y="0"/>
                  </a:cxn>
                  <a:cxn ang="0">
                    <a:pos x="2" y="7"/>
                  </a:cxn>
                  <a:cxn ang="0">
                    <a:pos x="0" y="8"/>
                  </a:cxn>
                </a:cxnLst>
                <a:rect l="0" t="0" r="r" b="b"/>
                <a:pathLst>
                  <a:path w="39" h="9">
                    <a:moveTo>
                      <a:pt x="38" y="0"/>
                    </a:moveTo>
                    <a:lnTo>
                      <a:pt x="2" y="7"/>
                    </a:lnTo>
                    <a:lnTo>
                      <a:pt x="0" y="8"/>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6" name="Freeform 154"/>
              <p:cNvSpPr>
                <a:spLocks/>
              </p:cNvSpPr>
              <p:nvPr/>
            </p:nvSpPr>
            <p:spPr bwMode="auto">
              <a:xfrm>
                <a:off x="1626" y="2964"/>
                <a:ext cx="36" cy="6"/>
              </a:xfrm>
              <a:custGeom>
                <a:avLst/>
                <a:gdLst/>
                <a:ahLst/>
                <a:cxnLst>
                  <a:cxn ang="0">
                    <a:pos x="35" y="0"/>
                  </a:cxn>
                  <a:cxn ang="0">
                    <a:pos x="2" y="5"/>
                  </a:cxn>
                  <a:cxn ang="0">
                    <a:pos x="0" y="5"/>
                  </a:cxn>
                </a:cxnLst>
                <a:rect l="0" t="0" r="r" b="b"/>
                <a:pathLst>
                  <a:path w="36" h="6">
                    <a:moveTo>
                      <a:pt x="35" y="0"/>
                    </a:moveTo>
                    <a:lnTo>
                      <a:pt x="2" y="5"/>
                    </a:lnTo>
                    <a:lnTo>
                      <a:pt x="0" y="5"/>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7" name="Freeform 155"/>
              <p:cNvSpPr>
                <a:spLocks/>
              </p:cNvSpPr>
              <p:nvPr/>
            </p:nvSpPr>
            <p:spPr bwMode="auto">
              <a:xfrm>
                <a:off x="1591" y="2969"/>
                <a:ext cx="36" cy="4"/>
              </a:xfrm>
              <a:custGeom>
                <a:avLst/>
                <a:gdLst/>
                <a:ahLst/>
                <a:cxnLst>
                  <a:cxn ang="0">
                    <a:pos x="35" y="0"/>
                  </a:cxn>
                  <a:cxn ang="0">
                    <a:pos x="2" y="3"/>
                  </a:cxn>
                  <a:cxn ang="0">
                    <a:pos x="0" y="3"/>
                  </a:cxn>
                </a:cxnLst>
                <a:rect l="0" t="0" r="r" b="b"/>
                <a:pathLst>
                  <a:path w="36" h="4">
                    <a:moveTo>
                      <a:pt x="35" y="0"/>
                    </a:moveTo>
                    <a:lnTo>
                      <a:pt x="2" y="3"/>
                    </a:lnTo>
                    <a:lnTo>
                      <a:pt x="0"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8" name="Freeform 156"/>
              <p:cNvSpPr>
                <a:spLocks/>
              </p:cNvSpPr>
              <p:nvPr/>
            </p:nvSpPr>
            <p:spPr bwMode="auto">
              <a:xfrm>
                <a:off x="1555" y="2972"/>
                <a:ext cx="37" cy="5"/>
              </a:xfrm>
              <a:custGeom>
                <a:avLst/>
                <a:gdLst/>
                <a:ahLst/>
                <a:cxnLst>
                  <a:cxn ang="0">
                    <a:pos x="36" y="0"/>
                  </a:cxn>
                  <a:cxn ang="0">
                    <a:pos x="2" y="3"/>
                  </a:cxn>
                  <a:cxn ang="0">
                    <a:pos x="0" y="4"/>
                  </a:cxn>
                </a:cxnLst>
                <a:rect l="0" t="0" r="r" b="b"/>
                <a:pathLst>
                  <a:path w="37" h="5">
                    <a:moveTo>
                      <a:pt x="36" y="0"/>
                    </a:moveTo>
                    <a:lnTo>
                      <a:pt x="2" y="3"/>
                    </a:lnTo>
                    <a:lnTo>
                      <a:pt x="0" y="4"/>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29" name="Freeform 157"/>
              <p:cNvSpPr>
                <a:spLocks/>
              </p:cNvSpPr>
              <p:nvPr/>
            </p:nvSpPr>
            <p:spPr bwMode="auto">
              <a:xfrm>
                <a:off x="1520" y="2976"/>
                <a:ext cx="37" cy="4"/>
              </a:xfrm>
              <a:custGeom>
                <a:avLst/>
                <a:gdLst/>
                <a:ahLst/>
                <a:cxnLst>
                  <a:cxn ang="0">
                    <a:pos x="36" y="0"/>
                  </a:cxn>
                  <a:cxn ang="0">
                    <a:pos x="0" y="2"/>
                  </a:cxn>
                  <a:cxn ang="0">
                    <a:pos x="0" y="3"/>
                  </a:cxn>
                </a:cxnLst>
                <a:rect l="0" t="0" r="r" b="b"/>
                <a:pathLst>
                  <a:path w="37" h="4">
                    <a:moveTo>
                      <a:pt x="36" y="0"/>
                    </a:moveTo>
                    <a:lnTo>
                      <a:pt x="0" y="2"/>
                    </a:lnTo>
                    <a:lnTo>
                      <a:pt x="0"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30" name="Freeform 158"/>
              <p:cNvSpPr>
                <a:spLocks/>
              </p:cNvSpPr>
              <p:nvPr/>
            </p:nvSpPr>
            <p:spPr bwMode="auto">
              <a:xfrm>
                <a:off x="1481" y="2977"/>
                <a:ext cx="40" cy="3"/>
              </a:xfrm>
              <a:custGeom>
                <a:avLst/>
                <a:gdLst/>
                <a:ahLst/>
                <a:cxnLst>
                  <a:cxn ang="0">
                    <a:pos x="39" y="0"/>
                  </a:cxn>
                  <a:cxn ang="0">
                    <a:pos x="2" y="1"/>
                  </a:cxn>
                  <a:cxn ang="0">
                    <a:pos x="0" y="2"/>
                  </a:cxn>
                </a:cxnLst>
                <a:rect l="0" t="0" r="r" b="b"/>
                <a:pathLst>
                  <a:path w="40" h="3">
                    <a:moveTo>
                      <a:pt x="39" y="0"/>
                    </a:moveTo>
                    <a:lnTo>
                      <a:pt x="2" y="1"/>
                    </a:lnTo>
                    <a:lnTo>
                      <a:pt x="0" y="2"/>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31" name="Freeform 159"/>
              <p:cNvSpPr>
                <a:spLocks/>
              </p:cNvSpPr>
              <p:nvPr/>
            </p:nvSpPr>
            <p:spPr bwMode="auto">
              <a:xfrm>
                <a:off x="1446" y="2979"/>
                <a:ext cx="38" cy="2"/>
              </a:xfrm>
              <a:custGeom>
                <a:avLst/>
                <a:gdLst/>
                <a:ahLst/>
                <a:cxnLst>
                  <a:cxn ang="0">
                    <a:pos x="37" y="0"/>
                  </a:cxn>
                  <a:cxn ang="0">
                    <a:pos x="2" y="1"/>
                  </a:cxn>
                  <a:cxn ang="0">
                    <a:pos x="0" y="1"/>
                  </a:cxn>
                </a:cxnLst>
                <a:rect l="0" t="0" r="r" b="b"/>
                <a:pathLst>
                  <a:path w="38" h="2">
                    <a:moveTo>
                      <a:pt x="37" y="0"/>
                    </a:moveTo>
                    <a:lnTo>
                      <a:pt x="2" y="1"/>
                    </a:lnTo>
                    <a:lnTo>
                      <a:pt x="0" y="1"/>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32" name="Freeform 160"/>
              <p:cNvSpPr>
                <a:spLocks/>
              </p:cNvSpPr>
              <p:nvPr/>
            </p:nvSpPr>
            <p:spPr bwMode="auto">
              <a:xfrm>
                <a:off x="1413" y="2979"/>
                <a:ext cx="37" cy="4"/>
              </a:xfrm>
              <a:custGeom>
                <a:avLst/>
                <a:gdLst/>
                <a:ahLst/>
                <a:cxnLst>
                  <a:cxn ang="0">
                    <a:pos x="36" y="0"/>
                  </a:cxn>
                  <a:cxn ang="0">
                    <a:pos x="2" y="2"/>
                  </a:cxn>
                  <a:cxn ang="0">
                    <a:pos x="0" y="3"/>
                  </a:cxn>
                </a:cxnLst>
                <a:rect l="0" t="0" r="r" b="b"/>
                <a:pathLst>
                  <a:path w="37" h="4">
                    <a:moveTo>
                      <a:pt x="36" y="0"/>
                    </a:moveTo>
                    <a:lnTo>
                      <a:pt x="2" y="2"/>
                    </a:lnTo>
                    <a:lnTo>
                      <a:pt x="0" y="3"/>
                    </a:lnTo>
                  </a:path>
                </a:pathLst>
              </a:custGeom>
              <a:noFill/>
              <a:ln w="12700" cap="rnd" cmpd="sng">
                <a:solidFill>
                  <a:schemeClr val="accent2"/>
                </a:solidFill>
                <a:prstDash val="solid"/>
                <a:round/>
                <a:headEnd type="none" w="med" len="med"/>
                <a:tailEnd type="none" w="med" len="med"/>
              </a:ln>
              <a:effectLst/>
            </p:spPr>
            <p:txBody>
              <a:bodyPr/>
              <a:lstStyle/>
              <a:p>
                <a:endParaRPr lang="en-US" sz="1350"/>
              </a:p>
            </p:txBody>
          </p:sp>
          <p:sp>
            <p:nvSpPr>
              <p:cNvPr id="28833" name="Line 161"/>
              <p:cNvSpPr>
                <a:spLocks noChangeShapeType="1"/>
              </p:cNvSpPr>
              <p:nvPr/>
            </p:nvSpPr>
            <p:spPr bwMode="auto">
              <a:xfrm flipH="1">
                <a:off x="1361" y="2980"/>
                <a:ext cx="69" cy="0"/>
              </a:xfrm>
              <a:prstGeom prst="line">
                <a:avLst/>
              </a:prstGeom>
              <a:noFill/>
              <a:ln w="12700">
                <a:solidFill>
                  <a:schemeClr val="accent2"/>
                </a:solidFill>
                <a:round/>
                <a:headEnd/>
                <a:tailEnd/>
              </a:ln>
              <a:effectLst/>
            </p:spPr>
            <p:txBody>
              <a:bodyPr wrap="none" anchor="ctr"/>
              <a:lstStyle/>
              <a:p>
                <a:endParaRPr lang="en-US" sz="1350"/>
              </a:p>
            </p:txBody>
          </p:sp>
          <p:sp>
            <p:nvSpPr>
              <p:cNvPr id="28834" name="Line 162"/>
              <p:cNvSpPr>
                <a:spLocks noChangeShapeType="1"/>
              </p:cNvSpPr>
              <p:nvPr/>
            </p:nvSpPr>
            <p:spPr bwMode="auto">
              <a:xfrm flipH="1">
                <a:off x="1326" y="2980"/>
                <a:ext cx="64" cy="0"/>
              </a:xfrm>
              <a:prstGeom prst="line">
                <a:avLst/>
              </a:prstGeom>
              <a:noFill/>
              <a:ln w="12700">
                <a:solidFill>
                  <a:schemeClr val="accent2"/>
                </a:solidFill>
                <a:round/>
                <a:headEnd/>
                <a:tailEnd/>
              </a:ln>
              <a:effectLst/>
            </p:spPr>
            <p:txBody>
              <a:bodyPr wrap="none" anchor="ctr"/>
              <a:lstStyle/>
              <a:p>
                <a:endParaRPr lang="en-US" sz="1350"/>
              </a:p>
            </p:txBody>
          </p:sp>
        </p:grpSp>
      </p:grpSp>
      <p:sp>
        <p:nvSpPr>
          <p:cNvPr id="28837" name="Line 165"/>
          <p:cNvSpPr>
            <a:spLocks noChangeShapeType="1"/>
          </p:cNvSpPr>
          <p:nvPr/>
        </p:nvSpPr>
        <p:spPr bwMode="auto">
          <a:xfrm>
            <a:off x="1453645" y="4004702"/>
            <a:ext cx="6189086" cy="0"/>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38" name="Line 166"/>
          <p:cNvSpPr>
            <a:spLocks noChangeShapeType="1"/>
          </p:cNvSpPr>
          <p:nvPr/>
        </p:nvSpPr>
        <p:spPr bwMode="auto">
          <a:xfrm>
            <a:off x="5191125" y="2687311"/>
            <a:ext cx="1083" cy="1300583"/>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39" name="Line 167"/>
          <p:cNvSpPr>
            <a:spLocks noChangeShapeType="1"/>
          </p:cNvSpPr>
          <p:nvPr/>
        </p:nvSpPr>
        <p:spPr bwMode="auto">
          <a:xfrm flipH="1" flipV="1">
            <a:off x="1416845" y="2549690"/>
            <a:ext cx="36801" cy="2416268"/>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40" name="Line 168"/>
          <p:cNvSpPr>
            <a:spLocks noChangeShapeType="1"/>
          </p:cNvSpPr>
          <p:nvPr/>
        </p:nvSpPr>
        <p:spPr bwMode="auto">
          <a:xfrm>
            <a:off x="4018903" y="2687311"/>
            <a:ext cx="1082" cy="1300583"/>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41" name="Line 169"/>
          <p:cNvSpPr>
            <a:spLocks noChangeShapeType="1"/>
          </p:cNvSpPr>
          <p:nvPr/>
        </p:nvSpPr>
        <p:spPr bwMode="auto">
          <a:xfrm>
            <a:off x="6376340" y="2687311"/>
            <a:ext cx="1082" cy="1300583"/>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42" name="Rectangle 170"/>
          <p:cNvSpPr>
            <a:spLocks noChangeArrowheads="1"/>
          </p:cNvSpPr>
          <p:nvPr/>
        </p:nvSpPr>
        <p:spPr bwMode="auto">
          <a:xfrm>
            <a:off x="6970569" y="3963731"/>
            <a:ext cx="479312" cy="226618"/>
          </a:xfrm>
          <a:prstGeom prst="rect">
            <a:avLst/>
          </a:prstGeom>
          <a:noFill/>
          <a:ln w="12700">
            <a:noFill/>
            <a:miter lim="800000"/>
            <a:headEnd/>
            <a:tailEnd/>
          </a:ln>
          <a:effectLst/>
        </p:spPr>
        <p:txBody>
          <a:bodyPr wrap="none" lIns="60903" tIns="29917" rIns="60903" bIns="29917">
            <a:spAutoFit/>
          </a:bodyPr>
          <a:lstStyle/>
          <a:p>
            <a:pPr>
              <a:lnSpc>
                <a:spcPct val="90000"/>
              </a:lnSpc>
            </a:pPr>
            <a:r>
              <a:rPr lang="en-US" sz="1200" b="1" dirty="0">
                <a:solidFill>
                  <a:srgbClr val="000000"/>
                </a:solidFill>
                <a:latin typeface="Helvetica" charset="0"/>
              </a:rPr>
              <a:t>Time</a:t>
            </a:r>
          </a:p>
        </p:txBody>
      </p:sp>
      <p:sp>
        <p:nvSpPr>
          <p:cNvPr id="28843" name="Rectangle 171"/>
          <p:cNvSpPr>
            <a:spLocks noChangeArrowheads="1"/>
          </p:cNvSpPr>
          <p:nvPr/>
        </p:nvSpPr>
        <p:spPr bwMode="auto">
          <a:xfrm>
            <a:off x="1625744" y="4241077"/>
            <a:ext cx="772212" cy="725216"/>
          </a:xfrm>
          <a:prstGeom prst="rect">
            <a:avLst/>
          </a:prstGeom>
          <a:noFill/>
          <a:ln w="12700">
            <a:noFill/>
            <a:miter lim="800000"/>
            <a:headEnd/>
            <a:tailEnd/>
          </a:ln>
          <a:effectLst/>
        </p:spPr>
        <p:txBody>
          <a:bodyPr wrap="none" lIns="60903" tIns="29917" rIns="60903" bIns="29917">
            <a:spAutoFit/>
          </a:bodyPr>
          <a:lstStyle/>
          <a:p>
            <a:pPr algn="ctr">
              <a:lnSpc>
                <a:spcPct val="90000"/>
              </a:lnSpc>
            </a:pPr>
            <a:r>
              <a:rPr lang="en-US" sz="1200" b="1" dirty="0">
                <a:solidFill>
                  <a:srgbClr val="000000"/>
                </a:solidFill>
                <a:latin typeface="Helvetica" charset="0"/>
              </a:rPr>
              <a:t>Product</a:t>
            </a:r>
          </a:p>
          <a:p>
            <a:pPr algn="ctr">
              <a:lnSpc>
                <a:spcPct val="90000"/>
              </a:lnSpc>
            </a:pPr>
            <a:r>
              <a:rPr lang="en-US" sz="1200" b="1" dirty="0">
                <a:solidFill>
                  <a:srgbClr val="000000"/>
                </a:solidFill>
                <a:latin typeface="Helvetica" charset="0"/>
              </a:rPr>
              <a:t>Develop-</a:t>
            </a:r>
          </a:p>
          <a:p>
            <a:pPr algn="ctr">
              <a:lnSpc>
                <a:spcPct val="90000"/>
              </a:lnSpc>
            </a:pPr>
            <a:r>
              <a:rPr lang="en-US" sz="1200" b="1" dirty="0" err="1">
                <a:solidFill>
                  <a:srgbClr val="000000"/>
                </a:solidFill>
                <a:latin typeface="Helvetica" charset="0"/>
              </a:rPr>
              <a:t>ment</a:t>
            </a:r>
            <a:endParaRPr lang="en-US" sz="1200" b="1" dirty="0">
              <a:solidFill>
                <a:srgbClr val="000000"/>
              </a:solidFill>
              <a:latin typeface="Helvetica" charset="0"/>
            </a:endParaRPr>
          </a:p>
          <a:p>
            <a:pPr algn="ctr" latinLnBrk="1">
              <a:lnSpc>
                <a:spcPct val="90000"/>
              </a:lnSpc>
            </a:pPr>
            <a:endParaRPr lang="en-US" sz="1200" b="1" dirty="0">
              <a:solidFill>
                <a:srgbClr val="000000"/>
              </a:solidFill>
              <a:latin typeface="Helvetica" charset="0"/>
            </a:endParaRPr>
          </a:p>
        </p:txBody>
      </p:sp>
      <p:sp>
        <p:nvSpPr>
          <p:cNvPr id="28844" name="Rectangle 172"/>
          <p:cNvSpPr>
            <a:spLocks noChangeArrowheads="1"/>
          </p:cNvSpPr>
          <p:nvPr/>
        </p:nvSpPr>
        <p:spPr bwMode="auto">
          <a:xfrm>
            <a:off x="2792238" y="4241077"/>
            <a:ext cx="1023883" cy="226618"/>
          </a:xfrm>
          <a:prstGeom prst="rect">
            <a:avLst/>
          </a:prstGeom>
          <a:noFill/>
          <a:ln w="12700">
            <a:noFill/>
            <a:miter lim="800000"/>
            <a:headEnd/>
            <a:tailEnd/>
          </a:ln>
          <a:effectLst/>
        </p:spPr>
        <p:txBody>
          <a:bodyPr wrap="none" lIns="60903" tIns="29917" rIns="60903" bIns="29917">
            <a:spAutoFit/>
          </a:bodyPr>
          <a:lstStyle/>
          <a:p>
            <a:pPr algn="ctr">
              <a:lnSpc>
                <a:spcPct val="90000"/>
              </a:lnSpc>
            </a:pPr>
            <a:r>
              <a:rPr lang="en-US" sz="1200" b="1" dirty="0">
                <a:solidFill>
                  <a:srgbClr val="000000"/>
                </a:solidFill>
                <a:latin typeface="Helvetica" charset="0"/>
              </a:rPr>
              <a:t>Introduction</a:t>
            </a:r>
          </a:p>
        </p:txBody>
      </p:sp>
      <p:sp>
        <p:nvSpPr>
          <p:cNvPr id="28845" name="Rectangle 173"/>
          <p:cNvSpPr>
            <a:spLocks noChangeArrowheads="1"/>
          </p:cNvSpPr>
          <p:nvPr/>
        </p:nvSpPr>
        <p:spPr bwMode="auto">
          <a:xfrm>
            <a:off x="5359979" y="3445809"/>
            <a:ext cx="610308" cy="226618"/>
          </a:xfrm>
          <a:prstGeom prst="rect">
            <a:avLst/>
          </a:prstGeom>
          <a:noFill/>
          <a:ln w="12700">
            <a:noFill/>
            <a:miter lim="800000"/>
            <a:headEnd/>
            <a:tailEnd/>
          </a:ln>
          <a:effectLst/>
        </p:spPr>
        <p:txBody>
          <a:bodyPr wrap="none" lIns="60903" tIns="29917" rIns="60903" bIns="29917">
            <a:spAutoFit/>
          </a:bodyPr>
          <a:lstStyle/>
          <a:p>
            <a:pPr>
              <a:lnSpc>
                <a:spcPct val="90000"/>
              </a:lnSpc>
            </a:pPr>
            <a:r>
              <a:rPr lang="en-US" sz="1200" b="1" dirty="0">
                <a:solidFill>
                  <a:srgbClr val="000000"/>
                </a:solidFill>
                <a:latin typeface="Helvetica" charset="0"/>
              </a:rPr>
              <a:t>Profits</a:t>
            </a:r>
          </a:p>
        </p:txBody>
      </p:sp>
      <p:sp>
        <p:nvSpPr>
          <p:cNvPr id="28846" name="Line 174"/>
          <p:cNvSpPr>
            <a:spLocks noChangeShapeType="1"/>
          </p:cNvSpPr>
          <p:nvPr/>
        </p:nvSpPr>
        <p:spPr bwMode="auto">
          <a:xfrm>
            <a:off x="2594482" y="2687311"/>
            <a:ext cx="1082" cy="1300583"/>
          </a:xfrm>
          <a:prstGeom prst="line">
            <a:avLst/>
          </a:prstGeom>
          <a:noFill/>
          <a:ln w="12700">
            <a:solidFill>
              <a:schemeClr val="tx1"/>
            </a:solidFill>
            <a:round/>
            <a:headEnd/>
            <a:tailEnd/>
          </a:ln>
          <a:effectLst/>
        </p:spPr>
        <p:txBody>
          <a:bodyPr wrap="none" lIns="61544" tIns="30772" rIns="61544" bIns="30772" anchor="ctr"/>
          <a:lstStyle/>
          <a:p>
            <a:endParaRPr lang="en-US" sz="1350"/>
          </a:p>
        </p:txBody>
      </p:sp>
      <p:sp>
        <p:nvSpPr>
          <p:cNvPr id="28847" name="Rectangle 175"/>
          <p:cNvSpPr>
            <a:spLocks noChangeArrowheads="1"/>
          </p:cNvSpPr>
          <p:nvPr/>
        </p:nvSpPr>
        <p:spPr bwMode="auto">
          <a:xfrm>
            <a:off x="6419636" y="2795518"/>
            <a:ext cx="523746" cy="226618"/>
          </a:xfrm>
          <a:prstGeom prst="rect">
            <a:avLst/>
          </a:prstGeom>
          <a:noFill/>
          <a:ln w="12700">
            <a:noFill/>
            <a:miter lim="800000"/>
            <a:headEnd/>
            <a:tailEnd/>
          </a:ln>
          <a:effectLst/>
        </p:spPr>
        <p:txBody>
          <a:bodyPr wrap="none" lIns="60903" tIns="29917" rIns="60903" bIns="29917">
            <a:spAutoFit/>
          </a:bodyPr>
          <a:lstStyle/>
          <a:p>
            <a:pPr>
              <a:lnSpc>
                <a:spcPct val="90000"/>
              </a:lnSpc>
            </a:pPr>
            <a:r>
              <a:rPr lang="en-US" sz="1200" b="1" dirty="0">
                <a:solidFill>
                  <a:srgbClr val="000000"/>
                </a:solidFill>
                <a:latin typeface="Helvetica" charset="0"/>
              </a:rPr>
              <a:t>Sales</a:t>
            </a:r>
          </a:p>
        </p:txBody>
      </p:sp>
      <p:sp>
        <p:nvSpPr>
          <p:cNvPr id="28848" name="Rectangle 176"/>
          <p:cNvSpPr>
            <a:spLocks noChangeArrowheads="1"/>
          </p:cNvSpPr>
          <p:nvPr/>
        </p:nvSpPr>
        <p:spPr bwMode="auto">
          <a:xfrm>
            <a:off x="4281722" y="4241077"/>
            <a:ext cx="663208" cy="226618"/>
          </a:xfrm>
          <a:prstGeom prst="rect">
            <a:avLst/>
          </a:prstGeom>
          <a:noFill/>
          <a:ln w="12700">
            <a:noFill/>
            <a:miter lim="800000"/>
            <a:headEnd/>
            <a:tailEnd/>
          </a:ln>
          <a:effectLst/>
        </p:spPr>
        <p:txBody>
          <a:bodyPr wrap="none" lIns="60903" tIns="29917" rIns="60903" bIns="29917">
            <a:spAutoFit/>
          </a:bodyPr>
          <a:lstStyle/>
          <a:p>
            <a:pPr algn="ctr">
              <a:lnSpc>
                <a:spcPct val="90000"/>
              </a:lnSpc>
            </a:pPr>
            <a:r>
              <a:rPr lang="en-US" sz="1200" b="1" dirty="0">
                <a:solidFill>
                  <a:srgbClr val="000000"/>
                </a:solidFill>
                <a:latin typeface="Helvetica" charset="0"/>
              </a:rPr>
              <a:t>Growth</a:t>
            </a:r>
          </a:p>
        </p:txBody>
      </p:sp>
      <p:sp>
        <p:nvSpPr>
          <p:cNvPr id="28849" name="Rectangle 177"/>
          <p:cNvSpPr>
            <a:spLocks noChangeArrowheads="1"/>
          </p:cNvSpPr>
          <p:nvPr/>
        </p:nvSpPr>
        <p:spPr bwMode="auto">
          <a:xfrm>
            <a:off x="5375050" y="4241077"/>
            <a:ext cx="720916" cy="226618"/>
          </a:xfrm>
          <a:prstGeom prst="rect">
            <a:avLst/>
          </a:prstGeom>
          <a:noFill/>
          <a:ln w="12700">
            <a:noFill/>
            <a:miter lim="800000"/>
            <a:headEnd/>
            <a:tailEnd/>
          </a:ln>
          <a:effectLst/>
        </p:spPr>
        <p:txBody>
          <a:bodyPr wrap="none" lIns="60903" tIns="29917" rIns="60903" bIns="29917">
            <a:spAutoFit/>
          </a:bodyPr>
          <a:lstStyle/>
          <a:p>
            <a:pPr algn="ctr">
              <a:lnSpc>
                <a:spcPct val="90000"/>
              </a:lnSpc>
            </a:pPr>
            <a:r>
              <a:rPr lang="en-US" sz="1200" b="1" dirty="0">
                <a:solidFill>
                  <a:srgbClr val="000000"/>
                </a:solidFill>
                <a:latin typeface="Helvetica" charset="0"/>
              </a:rPr>
              <a:t>Maturity</a:t>
            </a:r>
          </a:p>
        </p:txBody>
      </p:sp>
      <p:sp>
        <p:nvSpPr>
          <p:cNvPr id="28850" name="Rectangle 178"/>
          <p:cNvSpPr>
            <a:spLocks noChangeArrowheads="1"/>
          </p:cNvSpPr>
          <p:nvPr/>
        </p:nvSpPr>
        <p:spPr bwMode="auto">
          <a:xfrm>
            <a:off x="6690432" y="4241077"/>
            <a:ext cx="669620" cy="226618"/>
          </a:xfrm>
          <a:prstGeom prst="rect">
            <a:avLst/>
          </a:prstGeom>
          <a:noFill/>
          <a:ln w="12700">
            <a:noFill/>
            <a:miter lim="800000"/>
            <a:headEnd/>
            <a:tailEnd/>
          </a:ln>
          <a:effectLst/>
        </p:spPr>
        <p:txBody>
          <a:bodyPr wrap="none" lIns="60903" tIns="29917" rIns="60903" bIns="29917">
            <a:spAutoFit/>
          </a:bodyPr>
          <a:lstStyle/>
          <a:p>
            <a:pPr algn="ctr">
              <a:lnSpc>
                <a:spcPct val="90000"/>
              </a:lnSpc>
            </a:pPr>
            <a:r>
              <a:rPr lang="en-US" sz="1200" b="1" dirty="0">
                <a:solidFill>
                  <a:srgbClr val="000000"/>
                </a:solidFill>
                <a:latin typeface="Helvetica" charset="0"/>
              </a:rPr>
              <a:t>Decline</a:t>
            </a:r>
          </a:p>
        </p:txBody>
      </p:sp>
      <p:sp>
        <p:nvSpPr>
          <p:cNvPr id="28851" name="Rectangle 179"/>
          <p:cNvSpPr>
            <a:spLocks noChangeArrowheads="1"/>
          </p:cNvSpPr>
          <p:nvPr/>
        </p:nvSpPr>
        <p:spPr bwMode="auto">
          <a:xfrm>
            <a:off x="1452564" y="4928138"/>
            <a:ext cx="1249907" cy="392817"/>
          </a:xfrm>
          <a:prstGeom prst="rect">
            <a:avLst/>
          </a:prstGeom>
          <a:noFill/>
          <a:ln w="12700">
            <a:noFill/>
            <a:miter lim="800000"/>
            <a:headEnd/>
            <a:tailEnd/>
          </a:ln>
          <a:effectLst/>
        </p:spPr>
        <p:txBody>
          <a:bodyPr wrap="none" lIns="60903" tIns="29917" rIns="60903" bIns="29917">
            <a:spAutoFit/>
          </a:bodyPr>
          <a:lstStyle/>
          <a:p>
            <a:pPr>
              <a:lnSpc>
                <a:spcPct val="90000"/>
              </a:lnSpc>
            </a:pPr>
            <a:r>
              <a:rPr lang="en-US" sz="1200" b="1" dirty="0">
                <a:solidFill>
                  <a:srgbClr val="000000"/>
                </a:solidFill>
                <a:latin typeface="Helvetica" charset="0"/>
              </a:rPr>
              <a:t>Losses/</a:t>
            </a:r>
          </a:p>
          <a:p>
            <a:pPr>
              <a:lnSpc>
                <a:spcPct val="90000"/>
              </a:lnSpc>
            </a:pPr>
            <a:r>
              <a:rPr lang="en-US" sz="1200" b="1" dirty="0">
                <a:solidFill>
                  <a:srgbClr val="000000"/>
                </a:solidFill>
                <a:latin typeface="Helvetica" charset="0"/>
              </a:rPr>
              <a:t>Investments ($)</a:t>
            </a:r>
          </a:p>
        </p:txBody>
      </p:sp>
      <p:sp>
        <p:nvSpPr>
          <p:cNvPr id="28852" name="Rectangle 180"/>
          <p:cNvSpPr>
            <a:spLocks noChangeArrowheads="1"/>
          </p:cNvSpPr>
          <p:nvPr/>
        </p:nvSpPr>
        <p:spPr bwMode="auto">
          <a:xfrm>
            <a:off x="1452565" y="2239776"/>
            <a:ext cx="841141" cy="392817"/>
          </a:xfrm>
          <a:prstGeom prst="rect">
            <a:avLst/>
          </a:prstGeom>
          <a:noFill/>
          <a:ln w="12700">
            <a:noFill/>
            <a:miter lim="800000"/>
            <a:headEnd/>
            <a:tailEnd/>
          </a:ln>
          <a:effectLst/>
        </p:spPr>
        <p:txBody>
          <a:bodyPr wrap="none" lIns="60903" tIns="29917" rIns="60903" bIns="29917">
            <a:spAutoFit/>
          </a:bodyPr>
          <a:lstStyle/>
          <a:p>
            <a:pPr>
              <a:lnSpc>
                <a:spcPct val="90000"/>
              </a:lnSpc>
            </a:pPr>
            <a:r>
              <a:rPr lang="en-US" sz="1200" b="1" dirty="0">
                <a:solidFill>
                  <a:srgbClr val="000000"/>
                </a:solidFill>
                <a:latin typeface="Helvetica" charset="0"/>
              </a:rPr>
              <a:t>Sales and</a:t>
            </a:r>
          </a:p>
          <a:p>
            <a:pPr>
              <a:lnSpc>
                <a:spcPct val="90000"/>
              </a:lnSpc>
            </a:pPr>
            <a:r>
              <a:rPr lang="en-US" sz="1200" b="1" dirty="0">
                <a:solidFill>
                  <a:srgbClr val="000000"/>
                </a:solidFill>
                <a:latin typeface="Helvetica" charset="0"/>
              </a:rPr>
              <a:t>Profits ($)</a:t>
            </a:r>
          </a:p>
        </p:txBody>
      </p:sp>
      <p:sp>
        <p:nvSpPr>
          <p:cNvPr id="28853" name="Freeform 181"/>
          <p:cNvSpPr>
            <a:spLocks/>
          </p:cNvSpPr>
          <p:nvPr/>
        </p:nvSpPr>
        <p:spPr bwMode="auto">
          <a:xfrm>
            <a:off x="1444987" y="3675882"/>
            <a:ext cx="5648974" cy="607219"/>
          </a:xfrm>
          <a:custGeom>
            <a:avLst/>
            <a:gdLst/>
            <a:ahLst/>
            <a:cxnLst>
              <a:cxn ang="0">
                <a:pos x="0" y="327"/>
              </a:cxn>
              <a:cxn ang="0">
                <a:pos x="116" y="334"/>
              </a:cxn>
              <a:cxn ang="0">
                <a:pos x="291" y="375"/>
              </a:cxn>
              <a:cxn ang="0">
                <a:pos x="431" y="403"/>
              </a:cxn>
              <a:cxn ang="0">
                <a:pos x="629" y="438"/>
              </a:cxn>
              <a:cxn ang="0">
                <a:pos x="815" y="473"/>
              </a:cxn>
              <a:cxn ang="0">
                <a:pos x="978" y="507"/>
              </a:cxn>
              <a:cxn ang="0">
                <a:pos x="1130" y="542"/>
              </a:cxn>
              <a:cxn ang="0">
                <a:pos x="1270" y="563"/>
              </a:cxn>
              <a:cxn ang="0">
                <a:pos x="1421" y="577"/>
              </a:cxn>
              <a:cxn ang="0">
                <a:pos x="1561" y="563"/>
              </a:cxn>
              <a:cxn ang="0">
                <a:pos x="1724" y="507"/>
              </a:cxn>
              <a:cxn ang="0">
                <a:pos x="1910" y="445"/>
              </a:cxn>
              <a:cxn ang="0">
                <a:pos x="2050" y="389"/>
              </a:cxn>
              <a:cxn ang="0">
                <a:pos x="2190" y="327"/>
              </a:cxn>
              <a:cxn ang="0">
                <a:pos x="2318" y="257"/>
              </a:cxn>
              <a:cxn ang="0">
                <a:pos x="2458" y="195"/>
              </a:cxn>
              <a:cxn ang="0">
                <a:pos x="2586" y="146"/>
              </a:cxn>
              <a:cxn ang="0">
                <a:pos x="2702" y="118"/>
              </a:cxn>
              <a:cxn ang="0">
                <a:pos x="2807" y="83"/>
              </a:cxn>
              <a:cxn ang="0">
                <a:pos x="2900" y="70"/>
              </a:cxn>
              <a:cxn ang="0">
                <a:pos x="3040" y="42"/>
              </a:cxn>
              <a:cxn ang="0">
                <a:pos x="3261" y="14"/>
              </a:cxn>
              <a:cxn ang="0">
                <a:pos x="3436" y="0"/>
              </a:cxn>
              <a:cxn ang="0">
                <a:pos x="3599" y="14"/>
              </a:cxn>
              <a:cxn ang="0">
                <a:pos x="3727" y="28"/>
              </a:cxn>
              <a:cxn ang="0">
                <a:pos x="3902" y="56"/>
              </a:cxn>
              <a:cxn ang="0">
                <a:pos x="4030" y="90"/>
              </a:cxn>
              <a:cxn ang="0">
                <a:pos x="4123" y="118"/>
              </a:cxn>
              <a:cxn ang="0">
                <a:pos x="4216" y="132"/>
              </a:cxn>
              <a:cxn ang="0">
                <a:pos x="4379" y="174"/>
              </a:cxn>
              <a:cxn ang="0">
                <a:pos x="4542" y="209"/>
              </a:cxn>
              <a:cxn ang="0">
                <a:pos x="4740" y="243"/>
              </a:cxn>
              <a:cxn ang="0">
                <a:pos x="4997" y="278"/>
              </a:cxn>
              <a:cxn ang="0">
                <a:pos x="5218" y="278"/>
              </a:cxn>
            </a:cxnLst>
            <a:rect l="0" t="0" r="r" b="b"/>
            <a:pathLst>
              <a:path w="5219" h="578">
                <a:moveTo>
                  <a:pt x="0" y="327"/>
                </a:moveTo>
                <a:lnTo>
                  <a:pt x="116" y="334"/>
                </a:lnTo>
                <a:lnTo>
                  <a:pt x="291" y="375"/>
                </a:lnTo>
                <a:lnTo>
                  <a:pt x="431" y="403"/>
                </a:lnTo>
                <a:lnTo>
                  <a:pt x="629" y="438"/>
                </a:lnTo>
                <a:lnTo>
                  <a:pt x="815" y="473"/>
                </a:lnTo>
                <a:lnTo>
                  <a:pt x="978" y="507"/>
                </a:lnTo>
                <a:lnTo>
                  <a:pt x="1130" y="542"/>
                </a:lnTo>
                <a:lnTo>
                  <a:pt x="1270" y="563"/>
                </a:lnTo>
                <a:lnTo>
                  <a:pt x="1421" y="577"/>
                </a:lnTo>
                <a:lnTo>
                  <a:pt x="1561" y="563"/>
                </a:lnTo>
                <a:lnTo>
                  <a:pt x="1724" y="507"/>
                </a:lnTo>
                <a:lnTo>
                  <a:pt x="1910" y="445"/>
                </a:lnTo>
                <a:lnTo>
                  <a:pt x="2050" y="389"/>
                </a:lnTo>
                <a:lnTo>
                  <a:pt x="2190" y="327"/>
                </a:lnTo>
                <a:lnTo>
                  <a:pt x="2318" y="257"/>
                </a:lnTo>
                <a:lnTo>
                  <a:pt x="2458" y="195"/>
                </a:lnTo>
                <a:lnTo>
                  <a:pt x="2586" y="146"/>
                </a:lnTo>
                <a:lnTo>
                  <a:pt x="2702" y="118"/>
                </a:lnTo>
                <a:lnTo>
                  <a:pt x="2807" y="83"/>
                </a:lnTo>
                <a:lnTo>
                  <a:pt x="2900" y="70"/>
                </a:lnTo>
                <a:lnTo>
                  <a:pt x="3040" y="42"/>
                </a:lnTo>
                <a:lnTo>
                  <a:pt x="3261" y="14"/>
                </a:lnTo>
                <a:lnTo>
                  <a:pt x="3436" y="0"/>
                </a:lnTo>
                <a:lnTo>
                  <a:pt x="3599" y="14"/>
                </a:lnTo>
                <a:lnTo>
                  <a:pt x="3727" y="28"/>
                </a:lnTo>
                <a:lnTo>
                  <a:pt x="3902" y="56"/>
                </a:lnTo>
                <a:lnTo>
                  <a:pt x="4030" y="90"/>
                </a:lnTo>
                <a:lnTo>
                  <a:pt x="4123" y="118"/>
                </a:lnTo>
                <a:lnTo>
                  <a:pt x="4216" y="132"/>
                </a:lnTo>
                <a:lnTo>
                  <a:pt x="4379" y="174"/>
                </a:lnTo>
                <a:lnTo>
                  <a:pt x="4542" y="209"/>
                </a:lnTo>
                <a:lnTo>
                  <a:pt x="4740" y="243"/>
                </a:lnTo>
                <a:lnTo>
                  <a:pt x="4997" y="278"/>
                </a:lnTo>
                <a:lnTo>
                  <a:pt x="5218" y="278"/>
                </a:lnTo>
              </a:path>
            </a:pathLst>
          </a:custGeom>
          <a:noFill/>
          <a:ln w="12700" cap="rnd" cmpd="sng">
            <a:solidFill>
              <a:schemeClr val="folHlink"/>
            </a:solidFill>
            <a:prstDash val="solid"/>
            <a:round/>
            <a:headEnd type="none" w="med" len="med"/>
            <a:tailEnd type="none" w="med" len="med"/>
          </a:ln>
          <a:effectLst/>
        </p:spPr>
        <p:txBody>
          <a:bodyPr lIns="61544" tIns="30772" rIns="61544" bIns="30772"/>
          <a:lstStyle/>
          <a:p>
            <a:endParaRPr lang="en-US" sz="1350"/>
          </a:p>
        </p:txBody>
      </p:sp>
      <p:sp>
        <p:nvSpPr>
          <p:cNvPr id="28854" name="Line 182"/>
          <p:cNvSpPr>
            <a:spLocks noChangeShapeType="1"/>
          </p:cNvSpPr>
          <p:nvPr/>
        </p:nvSpPr>
        <p:spPr bwMode="auto">
          <a:xfrm>
            <a:off x="6709715" y="4143375"/>
            <a:ext cx="895133" cy="0"/>
          </a:xfrm>
          <a:prstGeom prst="line">
            <a:avLst/>
          </a:prstGeom>
          <a:noFill/>
          <a:ln w="12700">
            <a:solidFill>
              <a:schemeClr val="tx1"/>
            </a:solidFill>
            <a:round/>
            <a:headEnd/>
            <a:tailEnd type="triangle" w="med" len="med"/>
          </a:ln>
          <a:effectLst/>
        </p:spPr>
        <p:txBody>
          <a:bodyPr wrap="none" lIns="61544" tIns="30772" rIns="61544" bIns="30772" anchor="ctr"/>
          <a:lstStyle/>
          <a:p>
            <a:endParaRPr lang="en-US" sz="1350"/>
          </a:p>
        </p:txBody>
      </p:sp>
    </p:spTree>
    <p:extLst>
      <p:ext uri="{BB962C8B-B14F-4D97-AF65-F5344CB8AC3E}">
        <p14:creationId xmlns:p14="http://schemas.microsoft.com/office/powerpoint/2010/main" val="4084448425"/>
      </p:ext>
    </p:extLst>
  </p:cSld>
  <p:clrMapOvr>
    <a:masterClrMapping/>
  </p:clrMapOvr>
  <p:transition spd="slow">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506490" y="428624"/>
            <a:ext cx="7471064" cy="1016936"/>
          </a:xfrm>
          <a:noFill/>
          <a:ln/>
        </p:spPr>
        <p:txBody>
          <a:bodyPr vert="horz" wrap="square" lIns="61544" tIns="30772" rIns="68580" bIns="30772" rtlCol="0" anchor="t">
            <a:normAutofit fontScale="90000"/>
          </a:bodyPr>
          <a:lstStyle/>
          <a:p>
            <a:r>
              <a:rPr lang="en-US" dirty="0">
                <a:solidFill>
                  <a:schemeClr val="tx1"/>
                </a:solidFill>
              </a:rPr>
              <a:t>Introduction Stage of the Product Life Cycle</a:t>
            </a:r>
          </a:p>
        </p:txBody>
      </p:sp>
      <p:sp>
        <p:nvSpPr>
          <p:cNvPr id="30723" name="Rectangle 3"/>
          <p:cNvSpPr>
            <a:spLocks noChangeArrowheads="1"/>
          </p:cNvSpPr>
          <p:nvPr/>
        </p:nvSpPr>
        <p:spPr bwMode="auto">
          <a:xfrm>
            <a:off x="1922318" y="5294780"/>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0724" name="Rectangle 4"/>
          <p:cNvSpPr>
            <a:spLocks noChangeArrowheads="1"/>
          </p:cNvSpPr>
          <p:nvPr/>
        </p:nvSpPr>
        <p:spPr bwMode="auto">
          <a:xfrm>
            <a:off x="3584864" y="5294780"/>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0726" name="Rectangle 6"/>
          <p:cNvSpPr>
            <a:spLocks noChangeArrowheads="1"/>
          </p:cNvSpPr>
          <p:nvPr/>
        </p:nvSpPr>
        <p:spPr bwMode="auto">
          <a:xfrm>
            <a:off x="1805421" y="234273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a:t>
            </a:r>
          </a:p>
        </p:txBody>
      </p:sp>
      <p:sp>
        <p:nvSpPr>
          <p:cNvPr id="30727" name="Rectangle 7"/>
          <p:cNvSpPr>
            <a:spLocks noChangeArrowheads="1"/>
          </p:cNvSpPr>
          <p:nvPr/>
        </p:nvSpPr>
        <p:spPr bwMode="auto">
          <a:xfrm>
            <a:off x="1805421" y="275139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Costs</a:t>
            </a:r>
          </a:p>
        </p:txBody>
      </p:sp>
      <p:sp>
        <p:nvSpPr>
          <p:cNvPr id="30728" name="Rectangle 8"/>
          <p:cNvSpPr>
            <a:spLocks noChangeArrowheads="1"/>
          </p:cNvSpPr>
          <p:nvPr/>
        </p:nvSpPr>
        <p:spPr bwMode="auto">
          <a:xfrm>
            <a:off x="1805421" y="3160060"/>
            <a:ext cx="1846551" cy="366643"/>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Profits</a:t>
            </a:r>
          </a:p>
        </p:txBody>
      </p:sp>
      <p:sp>
        <p:nvSpPr>
          <p:cNvPr id="30729" name="Rectangle 9"/>
          <p:cNvSpPr>
            <a:spLocks noChangeArrowheads="1"/>
          </p:cNvSpPr>
          <p:nvPr/>
        </p:nvSpPr>
        <p:spPr bwMode="auto">
          <a:xfrm>
            <a:off x="1805421" y="3569774"/>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350" b="1" dirty="0">
                <a:solidFill>
                  <a:srgbClr val="000000"/>
                </a:solidFill>
                <a:latin typeface="Arial" pitchFamily="34" charset="0"/>
              </a:rPr>
              <a:t>Marketing Objectives</a:t>
            </a:r>
          </a:p>
        </p:txBody>
      </p:sp>
      <p:sp>
        <p:nvSpPr>
          <p:cNvPr id="30730" name="Rectangle 10"/>
          <p:cNvSpPr>
            <a:spLocks noChangeArrowheads="1"/>
          </p:cNvSpPr>
          <p:nvPr/>
        </p:nvSpPr>
        <p:spPr bwMode="auto">
          <a:xfrm>
            <a:off x="1805421" y="3978439"/>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0731" name="Rectangle 11"/>
          <p:cNvSpPr>
            <a:spLocks noChangeArrowheads="1"/>
          </p:cNvSpPr>
          <p:nvPr/>
        </p:nvSpPr>
        <p:spPr bwMode="auto">
          <a:xfrm>
            <a:off x="1805421" y="4387103"/>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0732" name="Rectangle 12"/>
          <p:cNvSpPr>
            <a:spLocks noChangeArrowheads="1"/>
          </p:cNvSpPr>
          <p:nvPr/>
        </p:nvSpPr>
        <p:spPr bwMode="auto">
          <a:xfrm>
            <a:off x="4060033" y="2342730"/>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Low sales    </a:t>
            </a:r>
          </a:p>
        </p:txBody>
      </p:sp>
      <p:sp>
        <p:nvSpPr>
          <p:cNvPr id="30733" name="Rectangle 13"/>
          <p:cNvSpPr>
            <a:spLocks noChangeArrowheads="1"/>
          </p:cNvSpPr>
          <p:nvPr/>
        </p:nvSpPr>
        <p:spPr bwMode="auto">
          <a:xfrm>
            <a:off x="4060033" y="2751395"/>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High cost per customer</a:t>
            </a:r>
          </a:p>
        </p:txBody>
      </p:sp>
      <p:sp>
        <p:nvSpPr>
          <p:cNvPr id="30734" name="Rectangle 14"/>
          <p:cNvSpPr>
            <a:spLocks noChangeArrowheads="1"/>
          </p:cNvSpPr>
          <p:nvPr/>
        </p:nvSpPr>
        <p:spPr bwMode="auto">
          <a:xfrm>
            <a:off x="4060033" y="3160060"/>
            <a:ext cx="3466883" cy="366643"/>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Negative</a:t>
            </a:r>
          </a:p>
        </p:txBody>
      </p:sp>
      <p:sp>
        <p:nvSpPr>
          <p:cNvPr id="30735" name="Rectangle 15"/>
          <p:cNvSpPr>
            <a:spLocks noChangeArrowheads="1"/>
          </p:cNvSpPr>
          <p:nvPr/>
        </p:nvSpPr>
        <p:spPr bwMode="auto">
          <a:xfrm>
            <a:off x="4060033" y="3529853"/>
            <a:ext cx="3466883" cy="405513"/>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Create product awareness </a:t>
            </a:r>
          </a:p>
          <a:p>
            <a:pPr algn="ctr">
              <a:lnSpc>
                <a:spcPct val="90000"/>
              </a:lnSpc>
            </a:pPr>
            <a:r>
              <a:rPr lang="en-US" sz="1350" b="1">
                <a:solidFill>
                  <a:srgbClr val="000000"/>
                </a:solidFill>
                <a:latin typeface="Arial" pitchFamily="34" charset="0"/>
              </a:rPr>
              <a:t>and trial</a:t>
            </a:r>
          </a:p>
        </p:txBody>
      </p:sp>
      <p:sp>
        <p:nvSpPr>
          <p:cNvPr id="30736" name="Rectangle 16"/>
          <p:cNvSpPr>
            <a:spLocks noChangeArrowheads="1"/>
          </p:cNvSpPr>
          <p:nvPr/>
        </p:nvSpPr>
        <p:spPr bwMode="auto">
          <a:xfrm>
            <a:off x="4060033" y="3978439"/>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Offer a basic product</a:t>
            </a:r>
          </a:p>
        </p:txBody>
      </p:sp>
      <p:sp>
        <p:nvSpPr>
          <p:cNvPr id="30737" name="Rectangle 17"/>
          <p:cNvSpPr>
            <a:spLocks noChangeArrowheads="1"/>
          </p:cNvSpPr>
          <p:nvPr/>
        </p:nvSpPr>
        <p:spPr bwMode="auto">
          <a:xfrm>
            <a:off x="4060033" y="4387103"/>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Use cost-plus </a:t>
            </a:r>
          </a:p>
        </p:txBody>
      </p:sp>
      <p:sp>
        <p:nvSpPr>
          <p:cNvPr id="30738" name="Rectangle 18"/>
          <p:cNvSpPr>
            <a:spLocks noChangeArrowheads="1"/>
          </p:cNvSpPr>
          <p:nvPr/>
        </p:nvSpPr>
        <p:spPr bwMode="auto">
          <a:xfrm>
            <a:off x="1805421" y="479051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0739" name="Rectangle 19"/>
          <p:cNvSpPr>
            <a:spLocks noChangeArrowheads="1"/>
          </p:cNvSpPr>
          <p:nvPr/>
        </p:nvSpPr>
        <p:spPr bwMode="auto">
          <a:xfrm>
            <a:off x="4060033" y="4790515"/>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Build selective distribution</a:t>
            </a:r>
          </a:p>
        </p:txBody>
      </p:sp>
      <p:sp>
        <p:nvSpPr>
          <p:cNvPr id="30740" name="AutoShape 20"/>
          <p:cNvSpPr>
            <a:spLocks noChangeArrowheads="1"/>
          </p:cNvSpPr>
          <p:nvPr/>
        </p:nvSpPr>
        <p:spPr bwMode="auto">
          <a:xfrm>
            <a:off x="3701763" y="2779761"/>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1" name="AutoShape 21"/>
          <p:cNvSpPr>
            <a:spLocks noChangeArrowheads="1"/>
          </p:cNvSpPr>
          <p:nvPr/>
        </p:nvSpPr>
        <p:spPr bwMode="auto">
          <a:xfrm>
            <a:off x="3688774" y="3198929"/>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2" name="AutoShape 22"/>
          <p:cNvSpPr>
            <a:spLocks noChangeArrowheads="1"/>
          </p:cNvSpPr>
          <p:nvPr/>
        </p:nvSpPr>
        <p:spPr bwMode="auto">
          <a:xfrm>
            <a:off x="3699598" y="3581330"/>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3" name="AutoShape 23"/>
          <p:cNvSpPr>
            <a:spLocks noChangeArrowheads="1"/>
          </p:cNvSpPr>
          <p:nvPr/>
        </p:nvSpPr>
        <p:spPr bwMode="auto">
          <a:xfrm>
            <a:off x="3662795" y="4012056"/>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4" name="AutoShape 24"/>
          <p:cNvSpPr>
            <a:spLocks noChangeArrowheads="1"/>
          </p:cNvSpPr>
          <p:nvPr/>
        </p:nvSpPr>
        <p:spPr bwMode="auto">
          <a:xfrm>
            <a:off x="3688772" y="4425973"/>
            <a:ext cx="402648" cy="351935"/>
          </a:xfrm>
          <a:prstGeom prst="rightArrow">
            <a:avLst>
              <a:gd name="adj1" fmla="val 50000"/>
              <a:gd name="adj2" fmla="val 55558"/>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5" name="AutoShape 25"/>
          <p:cNvSpPr>
            <a:spLocks noChangeArrowheads="1"/>
          </p:cNvSpPr>
          <p:nvPr/>
        </p:nvSpPr>
        <p:spPr bwMode="auto">
          <a:xfrm>
            <a:off x="3701763" y="4806273"/>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6" name="AutoShape 26"/>
          <p:cNvSpPr>
            <a:spLocks noChangeArrowheads="1"/>
          </p:cNvSpPr>
          <p:nvPr/>
        </p:nvSpPr>
        <p:spPr bwMode="auto">
          <a:xfrm>
            <a:off x="3701763" y="2376349"/>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7" name="Rectangle 27"/>
          <p:cNvSpPr>
            <a:spLocks noChangeArrowheads="1"/>
          </p:cNvSpPr>
          <p:nvPr/>
        </p:nvSpPr>
        <p:spPr bwMode="auto">
          <a:xfrm>
            <a:off x="1818409" y="5181320"/>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0748" name="Rectangle 28"/>
          <p:cNvSpPr>
            <a:spLocks noChangeArrowheads="1"/>
          </p:cNvSpPr>
          <p:nvPr/>
        </p:nvSpPr>
        <p:spPr bwMode="auto">
          <a:xfrm>
            <a:off x="4078434" y="5193926"/>
            <a:ext cx="3448483" cy="40341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Build product awareness among early adopters and dealers</a:t>
            </a:r>
          </a:p>
        </p:txBody>
      </p:sp>
      <p:sp>
        <p:nvSpPr>
          <p:cNvPr id="30749" name="AutoShape 29"/>
          <p:cNvSpPr>
            <a:spLocks noChangeArrowheads="1"/>
          </p:cNvSpPr>
          <p:nvPr/>
        </p:nvSpPr>
        <p:spPr bwMode="auto">
          <a:xfrm>
            <a:off x="3714751" y="5209685"/>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Tree>
    <p:extLst>
      <p:ext uri="{BB962C8B-B14F-4D97-AF65-F5344CB8AC3E}">
        <p14:creationId xmlns:p14="http://schemas.microsoft.com/office/powerpoint/2010/main" val="1233615614"/>
      </p:ext>
    </p:extLst>
  </p:cSld>
  <p:clrMapOvr>
    <a:masterClrMapping/>
  </p:clrMapOvr>
  <p:transition spd="slow">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688957" y="683909"/>
            <a:ext cx="7092436" cy="763752"/>
          </a:xfrm>
          <a:noFill/>
          <a:ln/>
        </p:spPr>
        <p:txBody>
          <a:bodyPr vert="horz" wrap="square" lIns="61544" tIns="30772" rIns="68580" bIns="30772" rtlCol="0" anchor="t">
            <a:normAutofit fontScale="90000"/>
          </a:bodyPr>
          <a:lstStyle/>
          <a:p>
            <a:r>
              <a:rPr lang="en-US" sz="4000" dirty="0">
                <a:solidFill>
                  <a:schemeClr val="tx1"/>
                </a:solidFill>
              </a:rPr>
              <a:t>Introduction Stage-Strategies</a:t>
            </a:r>
          </a:p>
        </p:txBody>
      </p:sp>
      <p:sp>
        <p:nvSpPr>
          <p:cNvPr id="30723" name="Rectangle 3"/>
          <p:cNvSpPr>
            <a:spLocks noChangeArrowheads="1"/>
          </p:cNvSpPr>
          <p:nvPr/>
        </p:nvSpPr>
        <p:spPr bwMode="auto">
          <a:xfrm>
            <a:off x="1922318" y="5294780"/>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0724" name="Rectangle 4"/>
          <p:cNvSpPr>
            <a:spLocks noChangeArrowheads="1"/>
          </p:cNvSpPr>
          <p:nvPr/>
        </p:nvSpPr>
        <p:spPr bwMode="auto">
          <a:xfrm>
            <a:off x="3584864" y="5294780"/>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0725" name="Rectangle 5"/>
          <p:cNvSpPr>
            <a:spLocks noChangeArrowheads="1"/>
          </p:cNvSpPr>
          <p:nvPr/>
        </p:nvSpPr>
        <p:spPr bwMode="auto">
          <a:xfrm>
            <a:off x="1356232" y="1607344"/>
            <a:ext cx="6635029" cy="348959"/>
          </a:xfrm>
          <a:prstGeom prst="rect">
            <a:avLst/>
          </a:prstGeom>
          <a:noFill/>
          <a:ln w="12700">
            <a:noFill/>
            <a:miter lim="800000"/>
            <a:headEnd/>
            <a:tailEnd/>
          </a:ln>
          <a:effectLst/>
        </p:spPr>
        <p:txBody>
          <a:bodyPr lIns="60903" tIns="29917" rIns="60903" bIns="29917">
            <a:spAutoFit/>
          </a:bodyPr>
          <a:lstStyle/>
          <a:p>
            <a:pPr algn="ctr" defTabSz="541713"/>
            <a:endParaRPr lang="en-US" sz="1875" b="1" i="1" dirty="0">
              <a:solidFill>
                <a:srgbClr val="081D58"/>
              </a:solidFill>
              <a:latin typeface="Arial" pitchFamily="34" charset="0"/>
            </a:endParaRPr>
          </a:p>
        </p:txBody>
      </p:sp>
      <p:sp>
        <p:nvSpPr>
          <p:cNvPr id="30726" name="Rectangle 6"/>
          <p:cNvSpPr>
            <a:spLocks noChangeArrowheads="1"/>
          </p:cNvSpPr>
          <p:nvPr/>
        </p:nvSpPr>
        <p:spPr bwMode="auto">
          <a:xfrm>
            <a:off x="1805421" y="234273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0727" name="Rectangle 7"/>
          <p:cNvSpPr>
            <a:spLocks noChangeArrowheads="1"/>
          </p:cNvSpPr>
          <p:nvPr/>
        </p:nvSpPr>
        <p:spPr bwMode="auto">
          <a:xfrm>
            <a:off x="1805421" y="275139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0730" name="Rectangle 10"/>
          <p:cNvSpPr>
            <a:spLocks noChangeArrowheads="1"/>
          </p:cNvSpPr>
          <p:nvPr/>
        </p:nvSpPr>
        <p:spPr bwMode="auto">
          <a:xfrm>
            <a:off x="1805421" y="3143250"/>
            <a:ext cx="1869930"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350" b="1" dirty="0">
                <a:solidFill>
                  <a:srgbClr val="000000"/>
                </a:solidFill>
                <a:latin typeface="Arial" pitchFamily="34" charset="0"/>
              </a:rPr>
              <a:t>SALES PROMOTION</a:t>
            </a:r>
          </a:p>
        </p:txBody>
      </p:sp>
      <p:sp>
        <p:nvSpPr>
          <p:cNvPr id="30732" name="Rectangle 12"/>
          <p:cNvSpPr>
            <a:spLocks noChangeArrowheads="1"/>
          </p:cNvSpPr>
          <p:nvPr/>
        </p:nvSpPr>
        <p:spPr bwMode="auto">
          <a:xfrm>
            <a:off x="4060033" y="2342730"/>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    Offer a basic product</a:t>
            </a:r>
          </a:p>
        </p:txBody>
      </p:sp>
      <p:sp>
        <p:nvSpPr>
          <p:cNvPr id="30733" name="Rectangle 13"/>
          <p:cNvSpPr>
            <a:spLocks noChangeArrowheads="1"/>
          </p:cNvSpPr>
          <p:nvPr/>
        </p:nvSpPr>
        <p:spPr bwMode="auto">
          <a:xfrm>
            <a:off x="4060033" y="2751395"/>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Cost +profit</a:t>
            </a:r>
          </a:p>
        </p:txBody>
      </p:sp>
      <p:sp>
        <p:nvSpPr>
          <p:cNvPr id="30736" name="Rectangle 16"/>
          <p:cNvSpPr>
            <a:spLocks noChangeArrowheads="1"/>
          </p:cNvSpPr>
          <p:nvPr/>
        </p:nvSpPr>
        <p:spPr bwMode="auto">
          <a:xfrm>
            <a:off x="4057651" y="3143250"/>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Heavy expenditure to create trails</a:t>
            </a:r>
          </a:p>
        </p:txBody>
      </p:sp>
      <p:sp>
        <p:nvSpPr>
          <p:cNvPr id="30738" name="Rectangle 18"/>
          <p:cNvSpPr>
            <a:spLocks noChangeArrowheads="1"/>
          </p:cNvSpPr>
          <p:nvPr/>
        </p:nvSpPr>
        <p:spPr bwMode="auto">
          <a:xfrm>
            <a:off x="1805421" y="3543300"/>
            <a:ext cx="1812780"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0739" name="Rectangle 19"/>
          <p:cNvSpPr>
            <a:spLocks noChangeArrowheads="1"/>
          </p:cNvSpPr>
          <p:nvPr/>
        </p:nvSpPr>
        <p:spPr bwMode="auto">
          <a:xfrm>
            <a:off x="4057651" y="3486150"/>
            <a:ext cx="3466883" cy="36559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Build selective distribution</a:t>
            </a:r>
          </a:p>
        </p:txBody>
      </p:sp>
      <p:sp>
        <p:nvSpPr>
          <p:cNvPr id="30740" name="AutoShape 20"/>
          <p:cNvSpPr>
            <a:spLocks noChangeArrowheads="1"/>
          </p:cNvSpPr>
          <p:nvPr/>
        </p:nvSpPr>
        <p:spPr bwMode="auto">
          <a:xfrm>
            <a:off x="3701763" y="2779761"/>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3" name="AutoShape 23"/>
          <p:cNvSpPr>
            <a:spLocks noChangeArrowheads="1"/>
          </p:cNvSpPr>
          <p:nvPr/>
        </p:nvSpPr>
        <p:spPr bwMode="auto">
          <a:xfrm>
            <a:off x="3657600" y="3143250"/>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5" name="AutoShape 25"/>
          <p:cNvSpPr>
            <a:spLocks noChangeArrowheads="1"/>
          </p:cNvSpPr>
          <p:nvPr/>
        </p:nvSpPr>
        <p:spPr bwMode="auto">
          <a:xfrm>
            <a:off x="3657601" y="354330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6" name="AutoShape 26"/>
          <p:cNvSpPr>
            <a:spLocks noChangeArrowheads="1"/>
          </p:cNvSpPr>
          <p:nvPr/>
        </p:nvSpPr>
        <p:spPr bwMode="auto">
          <a:xfrm>
            <a:off x="3701763" y="2376349"/>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0747" name="Rectangle 27"/>
          <p:cNvSpPr>
            <a:spLocks noChangeArrowheads="1"/>
          </p:cNvSpPr>
          <p:nvPr/>
        </p:nvSpPr>
        <p:spPr bwMode="auto">
          <a:xfrm>
            <a:off x="1803257" y="4000500"/>
            <a:ext cx="1812780"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0748" name="Rectangle 28"/>
          <p:cNvSpPr>
            <a:spLocks noChangeArrowheads="1"/>
          </p:cNvSpPr>
          <p:nvPr/>
        </p:nvSpPr>
        <p:spPr bwMode="auto">
          <a:xfrm>
            <a:off x="4057651" y="3943350"/>
            <a:ext cx="3448483" cy="403412"/>
          </a:xfrm>
          <a:prstGeom prst="rect">
            <a:avLst/>
          </a:prstGeom>
          <a:gradFill rotWithShape="0">
            <a:gsLst>
              <a:gs pos="0">
                <a:srgbClr val="F95AB7"/>
              </a:gs>
              <a:gs pos="50000">
                <a:srgbClr val="F95AB7">
                  <a:gamma/>
                  <a:tint val="89804"/>
                  <a:invGamma/>
                </a:srgbClr>
              </a:gs>
              <a:gs pos="100000">
                <a:srgbClr val="F95AB7"/>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Build product awareness among early adopters and dealers</a:t>
            </a:r>
          </a:p>
        </p:txBody>
      </p:sp>
      <p:sp>
        <p:nvSpPr>
          <p:cNvPr id="30749" name="AutoShape 29"/>
          <p:cNvSpPr>
            <a:spLocks noChangeArrowheads="1"/>
          </p:cNvSpPr>
          <p:nvPr/>
        </p:nvSpPr>
        <p:spPr bwMode="auto">
          <a:xfrm>
            <a:off x="3657601" y="394335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Tree>
    <p:extLst>
      <p:ext uri="{BB962C8B-B14F-4D97-AF65-F5344CB8AC3E}">
        <p14:creationId xmlns:p14="http://schemas.microsoft.com/office/powerpoint/2010/main" val="746536061"/>
      </p:ext>
    </p:extLst>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2772"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2773" name="Rectangle 5"/>
          <p:cNvSpPr>
            <a:spLocks noChangeArrowheads="1"/>
          </p:cNvSpPr>
          <p:nvPr/>
        </p:nvSpPr>
        <p:spPr bwMode="auto">
          <a:xfrm>
            <a:off x="1365972" y="1432619"/>
            <a:ext cx="6635029" cy="429750"/>
          </a:xfrm>
          <a:prstGeom prst="rect">
            <a:avLst/>
          </a:prstGeom>
          <a:noFill/>
          <a:ln w="12700">
            <a:noFill/>
            <a:miter lim="800000"/>
            <a:headEnd/>
            <a:tailEnd/>
          </a:ln>
          <a:effectLst/>
        </p:spPr>
        <p:txBody>
          <a:bodyPr lIns="60903" tIns="29917" rIns="60903" bIns="29917">
            <a:spAutoFit/>
          </a:bodyPr>
          <a:lstStyle/>
          <a:p>
            <a:pPr algn="ctr" defTabSz="541713"/>
            <a:endParaRPr lang="en-US" sz="2400" b="1" i="1" dirty="0">
              <a:solidFill>
                <a:srgbClr val="081D58"/>
              </a:solidFill>
              <a:latin typeface="Arial" pitchFamily="34" charset="0"/>
            </a:endParaRPr>
          </a:p>
        </p:txBody>
      </p:sp>
      <p:sp>
        <p:nvSpPr>
          <p:cNvPr id="32774" name="Rectangle 6"/>
          <p:cNvSpPr>
            <a:spLocks noChangeArrowheads="1"/>
          </p:cNvSpPr>
          <p:nvPr/>
        </p:nvSpPr>
        <p:spPr bwMode="auto">
          <a:xfrm>
            <a:off x="1805421" y="2353235"/>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a:t>
            </a:r>
          </a:p>
        </p:txBody>
      </p:sp>
      <p:sp>
        <p:nvSpPr>
          <p:cNvPr id="32775" name="Rectangle 7"/>
          <p:cNvSpPr>
            <a:spLocks noChangeArrowheads="1"/>
          </p:cNvSpPr>
          <p:nvPr/>
        </p:nvSpPr>
        <p:spPr bwMode="auto">
          <a:xfrm>
            <a:off x="1805421" y="27619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Costs</a:t>
            </a:r>
          </a:p>
        </p:txBody>
      </p:sp>
      <p:sp>
        <p:nvSpPr>
          <p:cNvPr id="32776" name="Rectangle 8"/>
          <p:cNvSpPr>
            <a:spLocks noChangeArrowheads="1"/>
          </p:cNvSpPr>
          <p:nvPr/>
        </p:nvSpPr>
        <p:spPr bwMode="auto">
          <a:xfrm>
            <a:off x="1805421" y="3170565"/>
            <a:ext cx="1846551" cy="366643"/>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Profits</a:t>
            </a:r>
          </a:p>
        </p:txBody>
      </p:sp>
      <p:sp>
        <p:nvSpPr>
          <p:cNvPr id="32777" name="Rectangle 9"/>
          <p:cNvSpPr>
            <a:spLocks noChangeArrowheads="1"/>
          </p:cNvSpPr>
          <p:nvPr/>
        </p:nvSpPr>
        <p:spPr bwMode="auto">
          <a:xfrm>
            <a:off x="1805421" y="358028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350" b="1" dirty="0">
                <a:solidFill>
                  <a:srgbClr val="000000"/>
                </a:solidFill>
                <a:latin typeface="Arial" pitchFamily="34" charset="0"/>
              </a:rPr>
              <a:t>Marketing Objectives</a:t>
            </a:r>
          </a:p>
        </p:txBody>
      </p:sp>
      <p:sp>
        <p:nvSpPr>
          <p:cNvPr id="32778" name="Rectangle 10"/>
          <p:cNvSpPr>
            <a:spLocks noChangeArrowheads="1"/>
          </p:cNvSpPr>
          <p:nvPr/>
        </p:nvSpPr>
        <p:spPr bwMode="auto">
          <a:xfrm>
            <a:off x="1805421" y="3988944"/>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2779" name="Rectangle 11"/>
          <p:cNvSpPr>
            <a:spLocks noChangeArrowheads="1"/>
          </p:cNvSpPr>
          <p:nvPr/>
        </p:nvSpPr>
        <p:spPr bwMode="auto">
          <a:xfrm>
            <a:off x="1805421" y="4397609"/>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2780" name="Rectangle 12"/>
          <p:cNvSpPr>
            <a:spLocks noChangeArrowheads="1"/>
          </p:cNvSpPr>
          <p:nvPr/>
        </p:nvSpPr>
        <p:spPr bwMode="auto">
          <a:xfrm>
            <a:off x="4060033" y="2353235"/>
            <a:ext cx="3466883" cy="365592"/>
          </a:xfrm>
          <a:prstGeom prst="rect">
            <a:avLst/>
          </a:prstGeom>
          <a:gradFill rotWithShape="0">
            <a:gsLst>
              <a:gs pos="0">
                <a:srgbClr val="FEFE70"/>
              </a:gs>
              <a:gs pos="50000">
                <a:srgbClr val="FEFE70">
                  <a:gamma/>
                  <a:tint val="80000"/>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Rapidly rising sales    </a:t>
            </a:r>
          </a:p>
        </p:txBody>
      </p:sp>
      <p:sp>
        <p:nvSpPr>
          <p:cNvPr id="32781" name="Rectangle 13"/>
          <p:cNvSpPr>
            <a:spLocks noChangeArrowheads="1"/>
          </p:cNvSpPr>
          <p:nvPr/>
        </p:nvSpPr>
        <p:spPr bwMode="auto">
          <a:xfrm>
            <a:off x="4060033" y="2761900"/>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Average cost per customer</a:t>
            </a:r>
          </a:p>
        </p:txBody>
      </p:sp>
      <p:sp>
        <p:nvSpPr>
          <p:cNvPr id="32782" name="Rectangle 14"/>
          <p:cNvSpPr>
            <a:spLocks noChangeArrowheads="1"/>
          </p:cNvSpPr>
          <p:nvPr/>
        </p:nvSpPr>
        <p:spPr bwMode="auto">
          <a:xfrm>
            <a:off x="4060033" y="3170565"/>
            <a:ext cx="3466883" cy="366643"/>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Rising profits</a:t>
            </a:r>
          </a:p>
        </p:txBody>
      </p:sp>
      <p:sp>
        <p:nvSpPr>
          <p:cNvPr id="32783" name="Rectangle 15"/>
          <p:cNvSpPr>
            <a:spLocks noChangeArrowheads="1"/>
          </p:cNvSpPr>
          <p:nvPr/>
        </p:nvSpPr>
        <p:spPr bwMode="auto">
          <a:xfrm>
            <a:off x="4060033" y="3580280"/>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Maximize market share</a:t>
            </a:r>
          </a:p>
        </p:txBody>
      </p:sp>
      <p:sp>
        <p:nvSpPr>
          <p:cNvPr id="32784" name="Rectangle 16"/>
          <p:cNvSpPr>
            <a:spLocks noChangeArrowheads="1"/>
          </p:cNvSpPr>
          <p:nvPr/>
        </p:nvSpPr>
        <p:spPr bwMode="auto">
          <a:xfrm>
            <a:off x="4060033" y="3988944"/>
            <a:ext cx="3466883" cy="398159"/>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Offer product extensions, service, warranty</a:t>
            </a:r>
          </a:p>
        </p:txBody>
      </p:sp>
      <p:sp>
        <p:nvSpPr>
          <p:cNvPr id="32785" name="Rectangle 17"/>
          <p:cNvSpPr>
            <a:spLocks noChangeArrowheads="1"/>
          </p:cNvSpPr>
          <p:nvPr/>
        </p:nvSpPr>
        <p:spPr bwMode="auto">
          <a:xfrm>
            <a:off x="4060033" y="4397609"/>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Price to penetrate market</a:t>
            </a:r>
          </a:p>
        </p:txBody>
      </p:sp>
      <p:sp>
        <p:nvSpPr>
          <p:cNvPr id="32786" name="Rectangle 18"/>
          <p:cNvSpPr>
            <a:spLocks noChangeArrowheads="1"/>
          </p:cNvSpPr>
          <p:nvPr/>
        </p:nvSpPr>
        <p:spPr bwMode="auto">
          <a:xfrm>
            <a:off x="1805421" y="480102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2787" name="Rectangle 19"/>
          <p:cNvSpPr>
            <a:spLocks noChangeArrowheads="1"/>
          </p:cNvSpPr>
          <p:nvPr/>
        </p:nvSpPr>
        <p:spPr bwMode="auto">
          <a:xfrm>
            <a:off x="4060033" y="4801020"/>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a:solidFill>
                  <a:srgbClr val="000000"/>
                </a:solidFill>
                <a:latin typeface="Arial" pitchFamily="34" charset="0"/>
              </a:rPr>
              <a:t>Build intensive distribution</a:t>
            </a:r>
          </a:p>
        </p:txBody>
      </p:sp>
      <p:sp>
        <p:nvSpPr>
          <p:cNvPr id="32788" name="AutoShape 20"/>
          <p:cNvSpPr>
            <a:spLocks noChangeArrowheads="1"/>
          </p:cNvSpPr>
          <p:nvPr/>
        </p:nvSpPr>
        <p:spPr bwMode="auto">
          <a:xfrm>
            <a:off x="3701763" y="2790266"/>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89" name="AutoShape 21"/>
          <p:cNvSpPr>
            <a:spLocks noChangeArrowheads="1"/>
          </p:cNvSpPr>
          <p:nvPr/>
        </p:nvSpPr>
        <p:spPr bwMode="auto">
          <a:xfrm>
            <a:off x="3688774" y="320943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0" name="AutoShape 22"/>
          <p:cNvSpPr>
            <a:spLocks noChangeArrowheads="1"/>
          </p:cNvSpPr>
          <p:nvPr/>
        </p:nvSpPr>
        <p:spPr bwMode="auto">
          <a:xfrm>
            <a:off x="3699598" y="3591835"/>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1" name="AutoShape 23"/>
          <p:cNvSpPr>
            <a:spLocks noChangeArrowheads="1"/>
          </p:cNvSpPr>
          <p:nvPr/>
        </p:nvSpPr>
        <p:spPr bwMode="auto">
          <a:xfrm>
            <a:off x="3662795" y="4022562"/>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2" name="AutoShape 24"/>
          <p:cNvSpPr>
            <a:spLocks noChangeArrowheads="1"/>
          </p:cNvSpPr>
          <p:nvPr/>
        </p:nvSpPr>
        <p:spPr bwMode="auto">
          <a:xfrm>
            <a:off x="3688772" y="4436479"/>
            <a:ext cx="402648" cy="351935"/>
          </a:xfrm>
          <a:prstGeom prst="rightArrow">
            <a:avLst>
              <a:gd name="adj1" fmla="val 50000"/>
              <a:gd name="adj2" fmla="val 55558"/>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3" name="AutoShape 25"/>
          <p:cNvSpPr>
            <a:spLocks noChangeArrowheads="1"/>
          </p:cNvSpPr>
          <p:nvPr/>
        </p:nvSpPr>
        <p:spPr bwMode="auto">
          <a:xfrm>
            <a:off x="3701763" y="4816779"/>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4" name="AutoShape 26"/>
          <p:cNvSpPr>
            <a:spLocks noChangeArrowheads="1"/>
          </p:cNvSpPr>
          <p:nvPr/>
        </p:nvSpPr>
        <p:spPr bwMode="auto">
          <a:xfrm>
            <a:off x="3701763" y="238685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5" name="Rectangle 27"/>
          <p:cNvSpPr>
            <a:spLocks noChangeArrowheads="1"/>
          </p:cNvSpPr>
          <p:nvPr/>
        </p:nvSpPr>
        <p:spPr bwMode="auto">
          <a:xfrm>
            <a:off x="1818409" y="5191826"/>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2796" name="Rectangle 28"/>
          <p:cNvSpPr>
            <a:spLocks noChangeArrowheads="1"/>
          </p:cNvSpPr>
          <p:nvPr/>
        </p:nvSpPr>
        <p:spPr bwMode="auto">
          <a:xfrm>
            <a:off x="4078434" y="5204432"/>
            <a:ext cx="3448483" cy="443333"/>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a:solidFill>
                  <a:srgbClr val="000000"/>
                </a:solidFill>
                <a:latin typeface="Arial" pitchFamily="34" charset="0"/>
              </a:rPr>
              <a:t>Build awareness and interest in the mass market</a:t>
            </a:r>
          </a:p>
        </p:txBody>
      </p:sp>
      <p:sp>
        <p:nvSpPr>
          <p:cNvPr id="32797" name="AutoShape 29"/>
          <p:cNvSpPr>
            <a:spLocks noChangeArrowheads="1"/>
          </p:cNvSpPr>
          <p:nvPr/>
        </p:nvSpPr>
        <p:spPr bwMode="auto">
          <a:xfrm>
            <a:off x="3714751" y="5220190"/>
            <a:ext cx="389659" cy="351935"/>
          </a:xfrm>
          <a:prstGeom prst="rightArrow">
            <a:avLst>
              <a:gd name="adj1" fmla="val 50000"/>
              <a:gd name="adj2" fmla="val 53766"/>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2" name="TextBox 1">
            <a:extLst>
              <a:ext uri="{FF2B5EF4-FFF2-40B4-BE49-F238E27FC236}">
                <a16:creationId xmlns:a16="http://schemas.microsoft.com/office/drawing/2014/main" id="{250CBF7A-4D00-4269-9CE5-36D291493DD4}"/>
              </a:ext>
            </a:extLst>
          </p:cNvPr>
          <p:cNvSpPr txBox="1"/>
          <p:nvPr/>
        </p:nvSpPr>
        <p:spPr>
          <a:xfrm>
            <a:off x="1678371" y="687837"/>
            <a:ext cx="6878806" cy="646331"/>
          </a:xfrm>
          <a:prstGeom prst="rect">
            <a:avLst/>
          </a:prstGeom>
          <a:noFill/>
        </p:spPr>
        <p:txBody>
          <a:bodyPr wrap="none" rtlCol="0">
            <a:spAutoFit/>
          </a:bodyPr>
          <a:lstStyle/>
          <a:p>
            <a:r>
              <a:rPr lang="en-US" sz="3600" dirty="0">
                <a:latin typeface="Arial" panose="020B0604020202020204" pitchFamily="34" charset="0"/>
                <a:cs typeface="Arial" panose="020B0604020202020204" pitchFamily="34" charset="0"/>
              </a:rPr>
              <a:t>Product Life Cycle Growth Stage</a:t>
            </a:r>
          </a:p>
        </p:txBody>
      </p:sp>
    </p:spTree>
    <p:extLst>
      <p:ext uri="{BB962C8B-B14F-4D97-AF65-F5344CB8AC3E}">
        <p14:creationId xmlns:p14="http://schemas.microsoft.com/office/powerpoint/2010/main" val="1589238633"/>
      </p:ext>
    </p:extLst>
  </p:cSld>
  <p:clrMapOvr>
    <a:masterClrMapping/>
  </p:clrMapOvr>
  <p:transition spd="slow">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1922318" y="5305285"/>
            <a:ext cx="1298864"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2772" name="Rectangle 4"/>
          <p:cNvSpPr>
            <a:spLocks noChangeArrowheads="1"/>
          </p:cNvSpPr>
          <p:nvPr/>
        </p:nvSpPr>
        <p:spPr bwMode="auto">
          <a:xfrm>
            <a:off x="3584864" y="5305285"/>
            <a:ext cx="1974273" cy="302559"/>
          </a:xfrm>
          <a:prstGeom prst="rect">
            <a:avLst/>
          </a:prstGeom>
          <a:noFill/>
          <a:ln w="12700">
            <a:noFill/>
            <a:miter lim="800000"/>
            <a:headEnd/>
            <a:tailEnd/>
          </a:ln>
          <a:effectLst/>
        </p:spPr>
        <p:txBody>
          <a:bodyPr wrap="none" lIns="61544" tIns="30772" rIns="61544" bIns="30772" anchor="ctr"/>
          <a:lstStyle/>
          <a:p>
            <a:endParaRPr lang="en-US" sz="1350"/>
          </a:p>
        </p:txBody>
      </p:sp>
      <p:sp>
        <p:nvSpPr>
          <p:cNvPr id="32773" name="Rectangle 5"/>
          <p:cNvSpPr>
            <a:spLocks noChangeArrowheads="1"/>
          </p:cNvSpPr>
          <p:nvPr/>
        </p:nvSpPr>
        <p:spPr bwMode="auto">
          <a:xfrm>
            <a:off x="1365973" y="1462368"/>
            <a:ext cx="6635029" cy="429750"/>
          </a:xfrm>
          <a:prstGeom prst="rect">
            <a:avLst/>
          </a:prstGeom>
          <a:noFill/>
          <a:ln w="12700">
            <a:noFill/>
            <a:miter lim="800000"/>
            <a:headEnd/>
            <a:tailEnd/>
          </a:ln>
          <a:effectLst/>
        </p:spPr>
        <p:txBody>
          <a:bodyPr lIns="60903" tIns="29917" rIns="60903" bIns="29917">
            <a:spAutoFit/>
          </a:bodyPr>
          <a:lstStyle/>
          <a:p>
            <a:pPr algn="ctr" defTabSz="541713"/>
            <a:endParaRPr lang="en-US" sz="2400" b="1" i="1" dirty="0">
              <a:solidFill>
                <a:srgbClr val="081D58"/>
              </a:solidFill>
              <a:latin typeface="Arial" pitchFamily="34" charset="0"/>
            </a:endParaRPr>
          </a:p>
        </p:txBody>
      </p:sp>
      <p:sp>
        <p:nvSpPr>
          <p:cNvPr id="32778" name="Rectangle 10"/>
          <p:cNvSpPr>
            <a:spLocks noChangeArrowheads="1"/>
          </p:cNvSpPr>
          <p:nvPr/>
        </p:nvSpPr>
        <p:spPr bwMode="auto">
          <a:xfrm>
            <a:off x="1828800" y="245745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Product</a:t>
            </a:r>
          </a:p>
        </p:txBody>
      </p:sp>
      <p:sp>
        <p:nvSpPr>
          <p:cNvPr id="32779" name="Rectangle 11"/>
          <p:cNvSpPr>
            <a:spLocks noChangeArrowheads="1"/>
          </p:cNvSpPr>
          <p:nvPr/>
        </p:nvSpPr>
        <p:spPr bwMode="auto">
          <a:xfrm>
            <a:off x="1828800" y="285750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Price</a:t>
            </a:r>
          </a:p>
        </p:txBody>
      </p:sp>
      <p:sp>
        <p:nvSpPr>
          <p:cNvPr id="32784" name="Rectangle 16"/>
          <p:cNvSpPr>
            <a:spLocks noChangeArrowheads="1"/>
          </p:cNvSpPr>
          <p:nvPr/>
        </p:nvSpPr>
        <p:spPr bwMode="auto">
          <a:xfrm>
            <a:off x="4114801" y="2400300"/>
            <a:ext cx="3466883" cy="398159"/>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Offer product extensions, service, warranty</a:t>
            </a:r>
          </a:p>
        </p:txBody>
      </p:sp>
      <p:sp>
        <p:nvSpPr>
          <p:cNvPr id="32785" name="Rectangle 17"/>
          <p:cNvSpPr>
            <a:spLocks noChangeArrowheads="1"/>
          </p:cNvSpPr>
          <p:nvPr/>
        </p:nvSpPr>
        <p:spPr bwMode="auto">
          <a:xfrm>
            <a:off x="4114801" y="2800350"/>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penetrate Price </a:t>
            </a:r>
          </a:p>
        </p:txBody>
      </p:sp>
      <p:sp>
        <p:nvSpPr>
          <p:cNvPr id="32786" name="Rectangle 18"/>
          <p:cNvSpPr>
            <a:spLocks noChangeArrowheads="1"/>
          </p:cNvSpPr>
          <p:nvPr/>
        </p:nvSpPr>
        <p:spPr bwMode="auto">
          <a:xfrm>
            <a:off x="1828800" y="3257550"/>
            <a:ext cx="1846551"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Distribution</a:t>
            </a:r>
          </a:p>
        </p:txBody>
      </p:sp>
      <p:sp>
        <p:nvSpPr>
          <p:cNvPr id="32787" name="Rectangle 19"/>
          <p:cNvSpPr>
            <a:spLocks noChangeArrowheads="1"/>
          </p:cNvSpPr>
          <p:nvPr/>
        </p:nvSpPr>
        <p:spPr bwMode="auto">
          <a:xfrm>
            <a:off x="4114801" y="3200400"/>
            <a:ext cx="3466883" cy="365592"/>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nSpc>
                <a:spcPct val="90000"/>
              </a:lnSpc>
            </a:pPr>
            <a:r>
              <a:rPr lang="en-US" sz="1350" b="1" dirty="0">
                <a:solidFill>
                  <a:srgbClr val="000000"/>
                </a:solidFill>
                <a:latin typeface="Arial" pitchFamily="34" charset="0"/>
              </a:rPr>
              <a:t>Build intensive distribution</a:t>
            </a:r>
          </a:p>
        </p:txBody>
      </p:sp>
      <p:sp>
        <p:nvSpPr>
          <p:cNvPr id="32788" name="AutoShape 20"/>
          <p:cNvSpPr>
            <a:spLocks noChangeArrowheads="1"/>
          </p:cNvSpPr>
          <p:nvPr/>
        </p:nvSpPr>
        <p:spPr bwMode="auto">
          <a:xfrm>
            <a:off x="3701763" y="2790266"/>
            <a:ext cx="389659" cy="351935"/>
          </a:xfrm>
          <a:prstGeom prst="rightArrow">
            <a:avLst>
              <a:gd name="adj1" fmla="val 50000"/>
              <a:gd name="adj2" fmla="val 53766"/>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89" name="AutoShape 21"/>
          <p:cNvSpPr>
            <a:spLocks noChangeArrowheads="1"/>
          </p:cNvSpPr>
          <p:nvPr/>
        </p:nvSpPr>
        <p:spPr bwMode="auto">
          <a:xfrm>
            <a:off x="3688774" y="320943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0" name="AutoShape 22"/>
          <p:cNvSpPr>
            <a:spLocks noChangeArrowheads="1"/>
          </p:cNvSpPr>
          <p:nvPr/>
        </p:nvSpPr>
        <p:spPr bwMode="auto">
          <a:xfrm>
            <a:off x="3699598" y="3591835"/>
            <a:ext cx="365846" cy="351935"/>
          </a:xfrm>
          <a:prstGeom prst="rightArrow">
            <a:avLst>
              <a:gd name="adj1" fmla="val 50000"/>
              <a:gd name="adj2" fmla="val 5048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1" name="AutoShape 23"/>
          <p:cNvSpPr>
            <a:spLocks noChangeArrowheads="1"/>
          </p:cNvSpPr>
          <p:nvPr/>
        </p:nvSpPr>
        <p:spPr bwMode="auto">
          <a:xfrm>
            <a:off x="3662795" y="4022562"/>
            <a:ext cx="415637" cy="351935"/>
          </a:xfrm>
          <a:prstGeom prst="rightArrow">
            <a:avLst>
              <a:gd name="adj1" fmla="val 50000"/>
              <a:gd name="adj2" fmla="val 57351"/>
            </a:avLst>
          </a:prstGeom>
          <a:gradFill rotWithShape="0">
            <a:gsLst>
              <a:gs pos="0">
                <a:srgbClr val="714400"/>
              </a:gs>
              <a:gs pos="100000">
                <a:srgbClr val="714400">
                  <a:gamma/>
                  <a:tint val="80000"/>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4" name="AutoShape 26"/>
          <p:cNvSpPr>
            <a:spLocks noChangeArrowheads="1"/>
          </p:cNvSpPr>
          <p:nvPr/>
        </p:nvSpPr>
        <p:spPr bwMode="auto">
          <a:xfrm>
            <a:off x="3701763" y="2386855"/>
            <a:ext cx="376670" cy="351935"/>
          </a:xfrm>
          <a:prstGeom prst="rightArrow">
            <a:avLst>
              <a:gd name="adj1" fmla="val 50000"/>
              <a:gd name="adj2" fmla="val 51974"/>
            </a:avLst>
          </a:prstGeom>
          <a:gradFill rotWithShape="0">
            <a:gsLst>
              <a:gs pos="0">
                <a:srgbClr val="714400"/>
              </a:gs>
              <a:gs pos="100000">
                <a:srgbClr val="714400">
                  <a:gamma/>
                  <a:tint val="89804"/>
                  <a:invGamma/>
                </a:srgbClr>
              </a:gs>
            </a:gsLst>
            <a:lin ang="2700000" scaled="1"/>
          </a:gradFill>
          <a:ln w="12700">
            <a:noFill/>
            <a:miter lim="800000"/>
            <a:headEnd/>
            <a:tailEnd/>
          </a:ln>
          <a:effectLst>
            <a:outerShdw dist="107763" dir="2700000" algn="ctr" rotWithShape="0">
              <a:srgbClr val="714400"/>
            </a:outerShdw>
          </a:effectLst>
        </p:spPr>
        <p:txBody>
          <a:bodyPr wrap="none" lIns="61544" tIns="30772" rIns="61544" bIns="30772" anchor="ctr"/>
          <a:lstStyle/>
          <a:p>
            <a:endParaRPr lang="en-US" sz="1350"/>
          </a:p>
        </p:txBody>
      </p:sp>
      <p:sp>
        <p:nvSpPr>
          <p:cNvPr id="32795" name="Rectangle 27"/>
          <p:cNvSpPr>
            <a:spLocks noChangeArrowheads="1"/>
          </p:cNvSpPr>
          <p:nvPr/>
        </p:nvSpPr>
        <p:spPr bwMode="auto">
          <a:xfrm>
            <a:off x="1828800" y="3657600"/>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Advertising</a:t>
            </a:r>
          </a:p>
        </p:txBody>
      </p:sp>
      <p:sp>
        <p:nvSpPr>
          <p:cNvPr id="32796" name="Rectangle 28"/>
          <p:cNvSpPr>
            <a:spLocks noChangeArrowheads="1"/>
          </p:cNvSpPr>
          <p:nvPr/>
        </p:nvSpPr>
        <p:spPr bwMode="auto">
          <a:xfrm>
            <a:off x="4114801" y="3600450"/>
            <a:ext cx="3448483" cy="443333"/>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Build awareness and interest in the mass market</a:t>
            </a:r>
          </a:p>
        </p:txBody>
      </p:sp>
      <p:sp>
        <p:nvSpPr>
          <p:cNvPr id="30" name="Rectangle 27"/>
          <p:cNvSpPr>
            <a:spLocks noChangeArrowheads="1"/>
          </p:cNvSpPr>
          <p:nvPr/>
        </p:nvSpPr>
        <p:spPr bwMode="auto">
          <a:xfrm>
            <a:off x="1828800" y="4114800"/>
            <a:ext cx="1844387" cy="365592"/>
          </a:xfrm>
          <a:prstGeom prst="rect">
            <a:avLst/>
          </a:prstGeom>
          <a:gradFill rotWithShape="0">
            <a:gsLst>
              <a:gs pos="0">
                <a:srgbClr val="618FFD"/>
              </a:gs>
              <a:gs pos="50000">
                <a:srgbClr val="618FFD">
                  <a:gamma/>
                  <a:tint val="80000"/>
                  <a:invGamma/>
                </a:srgbClr>
              </a:gs>
              <a:gs pos="100000">
                <a:srgbClr val="618FFD"/>
              </a:gs>
            </a:gsLst>
            <a:lin ang="2700000" scaled="1"/>
          </a:gradFill>
          <a:ln w="12700">
            <a:noFill/>
            <a:miter lim="800000"/>
            <a:headEnd/>
            <a:tailEnd/>
          </a:ln>
          <a:effectLst>
            <a:outerShdw dist="71842" dir="2700000" algn="ctr" rotWithShape="0">
              <a:schemeClr val="bg2"/>
            </a:outerShdw>
          </a:effectLst>
        </p:spPr>
        <p:txBody>
          <a:bodyPr wrap="none" lIns="60903" tIns="29917" rIns="60903" bIns="29917" anchor="ctr" anchorCtr="1"/>
          <a:lstStyle/>
          <a:p>
            <a:pPr>
              <a:lnSpc>
                <a:spcPct val="90000"/>
              </a:lnSpc>
            </a:pPr>
            <a:r>
              <a:rPr lang="en-US" sz="1875" b="1" dirty="0">
                <a:solidFill>
                  <a:srgbClr val="000000"/>
                </a:solidFill>
                <a:latin typeface="Arial" pitchFamily="34" charset="0"/>
              </a:rPr>
              <a:t>Sales promotion</a:t>
            </a:r>
          </a:p>
        </p:txBody>
      </p:sp>
      <p:sp>
        <p:nvSpPr>
          <p:cNvPr id="31" name="Rectangle 28"/>
          <p:cNvSpPr>
            <a:spLocks noChangeArrowheads="1"/>
          </p:cNvSpPr>
          <p:nvPr/>
        </p:nvSpPr>
        <p:spPr bwMode="auto">
          <a:xfrm>
            <a:off x="4171951" y="4057650"/>
            <a:ext cx="3448483" cy="443333"/>
          </a:xfrm>
          <a:prstGeom prst="rect">
            <a:avLst/>
          </a:prstGeom>
          <a:gradFill rotWithShape="0">
            <a:gsLst>
              <a:gs pos="0">
                <a:srgbClr val="FEFE70"/>
              </a:gs>
              <a:gs pos="50000">
                <a:srgbClr val="FEFE70">
                  <a:gamma/>
                  <a:tint val="89804"/>
                  <a:invGamma/>
                </a:srgbClr>
              </a:gs>
              <a:gs pos="100000">
                <a:srgbClr val="FEFE70"/>
              </a:gs>
            </a:gsLst>
            <a:lin ang="2700000" scaled="1"/>
          </a:gradFill>
          <a:ln w="12700">
            <a:noFill/>
            <a:miter lim="800000"/>
            <a:headEnd/>
            <a:tailEnd/>
          </a:ln>
          <a:effectLst>
            <a:outerShdw dist="71842" dir="2700000" algn="ctr" rotWithShape="0">
              <a:schemeClr val="bg2"/>
            </a:outerShdw>
          </a:effectLst>
        </p:spPr>
        <p:txBody>
          <a:bodyPr lIns="60903" tIns="29917" rIns="60903" bIns="29917" anchor="ctr" anchorCtr="1"/>
          <a:lstStyle/>
          <a:p>
            <a:pPr algn="ctr">
              <a:lnSpc>
                <a:spcPct val="90000"/>
              </a:lnSpc>
            </a:pPr>
            <a:r>
              <a:rPr lang="en-US" sz="1350" b="1" dirty="0">
                <a:solidFill>
                  <a:srgbClr val="000000"/>
                </a:solidFill>
                <a:latin typeface="Arial" pitchFamily="34" charset="0"/>
              </a:rPr>
              <a:t>Consumer demo</a:t>
            </a:r>
          </a:p>
        </p:txBody>
      </p:sp>
      <p:sp>
        <p:nvSpPr>
          <p:cNvPr id="2" name="TextBox 1">
            <a:extLst>
              <a:ext uri="{FF2B5EF4-FFF2-40B4-BE49-F238E27FC236}">
                <a16:creationId xmlns:a16="http://schemas.microsoft.com/office/drawing/2014/main" id="{198B29F8-B427-4603-894B-B79BE2F3BDA9}"/>
              </a:ext>
            </a:extLst>
          </p:cNvPr>
          <p:cNvSpPr txBox="1"/>
          <p:nvPr/>
        </p:nvSpPr>
        <p:spPr>
          <a:xfrm>
            <a:off x="1510116" y="415577"/>
            <a:ext cx="7218726" cy="1077218"/>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Product Life Cycle Growth Stage Strategies</a:t>
            </a:r>
          </a:p>
        </p:txBody>
      </p:sp>
    </p:spTree>
    <p:extLst>
      <p:ext uri="{BB962C8B-B14F-4D97-AF65-F5344CB8AC3E}">
        <p14:creationId xmlns:p14="http://schemas.microsoft.com/office/powerpoint/2010/main" val="969791180"/>
      </p:ext>
    </p:extLst>
  </p:cSld>
  <p:clrMapOvr>
    <a:masterClrMapping/>
  </p:clrMapOvr>
  <p:transition spd="slow">
    <p:random/>
  </p:transition>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TotalTime>
  <Words>1287</Words>
  <Application>Microsoft Office PowerPoint</Application>
  <PresentationFormat>On-screen Show (4:3)</PresentationFormat>
  <Paragraphs>189</Paragraphs>
  <Slides>14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Helvetica</vt:lpstr>
      <vt:lpstr>Wingdings 3</vt:lpstr>
      <vt:lpstr>Wisp</vt:lpstr>
      <vt:lpstr>Product Management</vt:lpstr>
      <vt:lpstr>Types of New Products</vt:lpstr>
      <vt:lpstr>Importance of New Products</vt:lpstr>
      <vt:lpstr>Product Lifecycles</vt:lpstr>
      <vt:lpstr>The Product Life Cycle Process</vt:lpstr>
      <vt:lpstr>Introduction Stage of the Product Life Cycle</vt:lpstr>
      <vt:lpstr>Introduction Stage-Strategies</vt:lpstr>
      <vt:lpstr>PowerPoint Presentation</vt:lpstr>
      <vt:lpstr>PowerPoint Presentation</vt:lpstr>
      <vt:lpstr>PowerPoint Presentation</vt:lpstr>
      <vt:lpstr>PowerPoint Presentation</vt:lpstr>
      <vt:lpstr>PowerPoint Presentation</vt:lpstr>
      <vt:lpstr>PowerPoint Presentation</vt:lpstr>
      <vt:lpstr>Product Marketing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Tubergen</dc:creator>
  <cp:lastModifiedBy>Tom Tubergen</cp:lastModifiedBy>
  <cp:revision>8</cp:revision>
  <dcterms:created xsi:type="dcterms:W3CDTF">2017-11-16T15:23:25Z</dcterms:created>
  <dcterms:modified xsi:type="dcterms:W3CDTF">2017-12-20T15:32:16Z</dcterms:modified>
</cp:coreProperties>
</file>