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 id="260" r:id="rId6"/>
    <p:sldId id="261" r:id="rId7"/>
    <p:sldId id="262" r:id="rId8"/>
    <p:sldId id="263" r:id="rId9"/>
    <p:sldId id="264" r:id="rId10"/>
    <p:sldId id="265" r:id="rId11"/>
    <p:sldId id="267" r:id="rId12"/>
    <p:sldId id="266"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9CC1F-1564-480B-9824-41781DE21D4E}" type="datetimeFigureOut">
              <a:rPr lang="en-US" smtClean="0"/>
              <a:pPr/>
              <a:t>10/28/2019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D60CEF-49C0-40F0-ACD5-3E13B8FB523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9CC1F-1564-480B-9824-41781DE21D4E}" type="datetimeFigureOut">
              <a:rPr lang="en-US" smtClean="0"/>
              <a:pPr/>
              <a:t>10/28/2019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60CEF-49C0-40F0-ACD5-3E13B8FB523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See the source image"/>
          <p:cNvPicPr>
            <a:picLocks noChangeAspect="1" noChangeArrowheads="1"/>
          </p:cNvPicPr>
          <p:nvPr/>
        </p:nvPicPr>
        <p:blipFill>
          <a:blip r:embed="rId2" cstate="print">
            <a:lum bright="10000"/>
          </a:blip>
          <a:srcRect/>
          <a:stretch>
            <a:fillRect/>
          </a:stretch>
        </p:blipFill>
        <p:spPr bwMode="auto">
          <a:xfrm>
            <a:off x="0" y="0"/>
            <a:ext cx="9144000" cy="6858000"/>
          </a:xfrm>
          <a:prstGeom prst="rect">
            <a:avLst/>
          </a:prstGeom>
          <a:noFill/>
        </p:spPr>
      </p:pic>
      <p:sp>
        <p:nvSpPr>
          <p:cNvPr id="3" name="TextBox 2"/>
          <p:cNvSpPr txBox="1"/>
          <p:nvPr/>
        </p:nvSpPr>
        <p:spPr>
          <a:xfrm>
            <a:off x="304800" y="304800"/>
            <a:ext cx="8610600" cy="3231654"/>
          </a:xfrm>
          <a:prstGeom prst="rect">
            <a:avLst/>
          </a:prstGeom>
          <a:noFill/>
          <a:ln>
            <a:solidFill>
              <a:srgbClr val="FFFF00"/>
            </a:solidFill>
          </a:ln>
        </p:spPr>
        <p:txBody>
          <a:bodyPr wrap="square" rtlCol="0">
            <a:spAutoFit/>
          </a:bodyPr>
          <a:lstStyle/>
          <a:p>
            <a:pPr algn="ctr"/>
            <a:r>
              <a:rPr lang="en-US" sz="5400" b="1" dirty="0" smtClean="0">
                <a:solidFill>
                  <a:srgbClr val="FFFF00"/>
                </a:solidFill>
                <a:effectLst>
                  <a:outerShdw blurRad="38100" dist="38100" dir="2700000" algn="tl">
                    <a:srgbClr val="000000">
                      <a:alpha val="43137"/>
                    </a:srgbClr>
                  </a:outerShdw>
                </a:effectLst>
              </a:rPr>
              <a:t>Preacher, Preparation, </a:t>
            </a:r>
          </a:p>
          <a:p>
            <a:pPr algn="ctr"/>
            <a:r>
              <a:rPr lang="en-US" sz="5400" b="1" dirty="0" smtClean="0">
                <a:solidFill>
                  <a:srgbClr val="FFFF00"/>
                </a:solidFill>
                <a:effectLst>
                  <a:outerShdw blurRad="38100" dist="38100" dir="2700000" algn="tl">
                    <a:srgbClr val="000000">
                      <a:alpha val="43137"/>
                    </a:srgbClr>
                  </a:outerShdw>
                </a:effectLst>
              </a:rPr>
              <a:t>Presentation</a:t>
            </a:r>
          </a:p>
          <a:p>
            <a:pPr algn="ctr"/>
            <a:r>
              <a:rPr lang="en-US" sz="4800" b="1" dirty="0" smtClean="0">
                <a:solidFill>
                  <a:srgbClr val="FFFF00"/>
                </a:solidFill>
                <a:effectLst>
                  <a:outerShdw blurRad="38100" dist="38100" dir="2700000" algn="tl">
                    <a:srgbClr val="000000">
                      <a:alpha val="43137"/>
                    </a:srgbClr>
                  </a:outerShdw>
                </a:effectLst>
              </a:rPr>
              <a:t>A class on making and preaching sermons</a:t>
            </a:r>
            <a:endParaRPr lang="en-US" sz="4800" b="1" dirty="0">
              <a:solidFill>
                <a:srgbClr val="FFFF00"/>
              </a:solidFill>
              <a:effectLst>
                <a:outerShdw blurRad="38100" dist="38100" dir="2700000" algn="tl">
                  <a:srgbClr val="000000">
                    <a:alpha val="43137"/>
                  </a:srgbClr>
                </a:outerShdw>
              </a:effectLst>
            </a:endParaRPr>
          </a:p>
        </p:txBody>
      </p:sp>
      <p:sp>
        <p:nvSpPr>
          <p:cNvPr id="4" name="TextBox 3"/>
          <p:cNvSpPr txBox="1"/>
          <p:nvPr/>
        </p:nvSpPr>
        <p:spPr>
          <a:xfrm>
            <a:off x="228600" y="3657600"/>
            <a:ext cx="2367956" cy="2554545"/>
          </a:xfrm>
          <a:prstGeom prst="rect">
            <a:avLst/>
          </a:prstGeom>
          <a:noFill/>
        </p:spPr>
        <p:txBody>
          <a:bodyPr wrap="none" rtlCol="0">
            <a:spAutoFit/>
          </a:bodyPr>
          <a:lstStyle/>
          <a:p>
            <a:r>
              <a:rPr lang="en-US" sz="4000" dirty="0" smtClean="0">
                <a:effectLst>
                  <a:outerShdw blurRad="38100" dist="38100" dir="2700000" algn="tl">
                    <a:srgbClr val="000000">
                      <a:alpha val="43137"/>
                    </a:srgbClr>
                  </a:outerShdw>
                </a:effectLst>
              </a:rPr>
              <a:t>Session 12</a:t>
            </a:r>
          </a:p>
          <a:p>
            <a:r>
              <a:rPr lang="en-US" sz="4000" dirty="0" smtClean="0">
                <a:effectLst>
                  <a:outerShdw blurRad="38100" dist="38100" dir="2700000" algn="tl">
                    <a:srgbClr val="000000">
                      <a:alpha val="43137"/>
                    </a:srgbClr>
                  </a:outerShdw>
                </a:effectLst>
              </a:rPr>
              <a:t>Preparing</a:t>
            </a:r>
          </a:p>
          <a:p>
            <a:r>
              <a:rPr lang="en-US" sz="4000" dirty="0" smtClean="0">
                <a:effectLst>
                  <a:outerShdw blurRad="38100" dist="38100" dir="2700000" algn="tl">
                    <a:srgbClr val="000000">
                      <a:alpha val="43137"/>
                    </a:srgbClr>
                  </a:outerShdw>
                </a:effectLst>
              </a:rPr>
              <a:t>To </a:t>
            </a:r>
          </a:p>
          <a:p>
            <a:r>
              <a:rPr lang="en-US" sz="4000" dirty="0" smtClean="0">
                <a:effectLst>
                  <a:outerShdw blurRad="38100" dist="38100" dir="2700000" algn="tl">
                    <a:srgbClr val="000000">
                      <a:alpha val="43137"/>
                    </a:srgbClr>
                  </a:outerShdw>
                </a:effectLst>
              </a:rPr>
              <a:t>Preach</a:t>
            </a:r>
            <a:endParaRPr lang="en-US" sz="4000" dirty="0">
              <a:effectLst>
                <a:outerShdw blurRad="38100" dist="38100" dir="2700000" algn="tl">
                  <a:srgbClr val="000000">
                    <a:alpha val="43137"/>
                  </a:srgbClr>
                </a:outerShdw>
              </a:effectLst>
            </a:endParaRPr>
          </a:p>
        </p:txBody>
      </p:sp>
      <p:sp>
        <p:nvSpPr>
          <p:cNvPr id="6" name="TextBox 5"/>
          <p:cNvSpPr txBox="1"/>
          <p:nvPr/>
        </p:nvSpPr>
        <p:spPr>
          <a:xfrm>
            <a:off x="2895600" y="4114800"/>
            <a:ext cx="3786614" cy="707886"/>
          </a:xfrm>
          <a:prstGeom prst="rect">
            <a:avLst/>
          </a:prstGeom>
          <a:noFill/>
        </p:spPr>
        <p:txBody>
          <a:bodyPr wrap="none" rtlCol="0">
            <a:spAutoFit/>
          </a:bodyPr>
          <a:lstStyle/>
          <a:p>
            <a:r>
              <a:rPr lang="en-US" sz="4000" dirty="0" smtClean="0">
                <a:ln w="18415" cmpd="sng">
                  <a:solidFill>
                    <a:srgbClr val="FF0000"/>
                  </a:solidFill>
                  <a:prstDash val="solid"/>
                </a:ln>
                <a:solidFill>
                  <a:srgbClr val="FFFFFF"/>
                </a:solidFill>
                <a:effectLst>
                  <a:outerShdw blurRad="63500" dir="3600000" algn="tl" rotWithShape="0">
                    <a:srgbClr val="000000">
                      <a:alpha val="70000"/>
                    </a:srgbClr>
                  </a:outerShdw>
                </a:effectLst>
              </a:rPr>
              <a:t>Kinds of Sermons</a:t>
            </a:r>
            <a:endParaRPr lang="en-US" sz="4000" dirty="0">
              <a:ln w="18415" cmpd="sng">
                <a:solidFill>
                  <a:srgbClr val="FF0000"/>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81000"/>
            <a:ext cx="5730864" cy="2123658"/>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Proclaiming to the flock </a:t>
            </a:r>
          </a:p>
          <a:p>
            <a:endParaRPr lang="en-US" sz="4400" dirty="0">
              <a:effectLst>
                <a:outerShdw blurRad="38100" dist="38100" dir="2700000" algn="tl">
                  <a:srgbClr val="000000">
                    <a:alpha val="43137"/>
                  </a:srgbClr>
                </a:outerShdw>
              </a:effectLst>
            </a:endParaRPr>
          </a:p>
          <a:p>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2000" y="381000"/>
            <a:ext cx="5867888" cy="4832092"/>
          </a:xfrm>
          <a:prstGeom prst="rect">
            <a:avLst/>
          </a:prstGeom>
          <a:noFill/>
        </p:spPr>
        <p:txBody>
          <a:bodyPr wrap="none" rtlCol="0">
            <a:spAutoFit/>
          </a:bodyPr>
          <a:lstStyle/>
          <a:p>
            <a:r>
              <a:rPr lang="en-US" sz="4400" dirty="0" smtClean="0">
                <a:effectLst>
                  <a:outerShdw blurRad="38100" dist="38100" dir="2700000" algn="tl">
                    <a:srgbClr val="000000">
                      <a:alpha val="43137"/>
                    </a:srgbClr>
                  </a:outerShdw>
                </a:effectLst>
              </a:rPr>
              <a:t>Proclaiming to the flock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financial downturn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church downturn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shocking death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a:t>
            </a:r>
          </a:p>
          <a:p>
            <a:endParaRPr lang="en-US" sz="4400" dirty="0">
              <a:effectLst>
                <a:outerShdw blurRad="38100" dist="38100" dir="2700000" algn="tl">
                  <a:srgbClr val="000000">
                    <a:alpha val="43137"/>
                  </a:srgbClr>
                </a:outerShdw>
              </a:effectLst>
            </a:endParaRPr>
          </a:p>
          <a:p>
            <a:endParaRPr lang="en-US" sz="4400" dirty="0">
              <a:effectLst>
                <a:outerShdw blurRad="38100" dist="38100" dir="2700000" algn="tl">
                  <a:srgbClr val="000000">
                    <a:alpha val="43137"/>
                  </a:srgbClr>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685800"/>
            <a:ext cx="7620000" cy="3477875"/>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“Outside the Walls”</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to the hopeless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Adam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to the wondering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	</a:t>
            </a:r>
            <a:endParaRPr lang="en-US" sz="4400" dirty="0">
              <a:effectLst>
                <a:outerShdw blurRad="38100" dist="38100" dir="2700000" algn="tl">
                  <a:srgbClr val="000000">
                    <a:alpha val="43137"/>
                  </a:srgbClr>
                </a:outerShdw>
              </a:effectLst>
            </a:endParaRPr>
          </a:p>
        </p:txBody>
      </p:sp>
      <p:pic>
        <p:nvPicPr>
          <p:cNvPr id="22530" name="Picture 2" descr="See the source image"/>
          <p:cNvPicPr>
            <a:picLocks noChangeAspect="1" noChangeArrowheads="1"/>
          </p:cNvPicPr>
          <p:nvPr/>
        </p:nvPicPr>
        <p:blipFill>
          <a:blip r:embed="rId2" cstate="print"/>
          <a:srcRect/>
          <a:stretch>
            <a:fillRect/>
          </a:stretch>
        </p:blipFill>
        <p:spPr bwMode="auto">
          <a:xfrm>
            <a:off x="6174028" y="3200400"/>
            <a:ext cx="2969972" cy="36576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2362200"/>
            <a:ext cx="5424498" cy="584775"/>
          </a:xfrm>
          <a:prstGeom prst="rect">
            <a:avLst/>
          </a:prstGeom>
        </p:spPr>
        <p:txBody>
          <a:bodyPr wrap="none">
            <a:spAutoFit/>
          </a:bodyPr>
          <a:lstStyle/>
          <a:p>
            <a:r>
              <a:rPr lang="en-US" sz="3200" dirty="0" smtClean="0"/>
              <a:t>https://youtu.be/UVcvniMZUzg</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0600" y="533400"/>
            <a:ext cx="7399205" cy="4524315"/>
          </a:xfrm>
          <a:prstGeom prst="rect">
            <a:avLst/>
          </a:prstGeom>
          <a:noFill/>
        </p:spPr>
        <p:txBody>
          <a:bodyPr wrap="none" rtlCol="0">
            <a:spAutoFit/>
          </a:bodyPr>
          <a:lstStyle/>
          <a:p>
            <a:r>
              <a:rPr lang="en-US" sz="4800" dirty="0" err="1" smtClean="0">
                <a:effectLst>
                  <a:outerShdw blurRad="38100" dist="38100" dir="2700000" algn="tl">
                    <a:srgbClr val="000000">
                      <a:alpha val="43137"/>
                    </a:srgbClr>
                  </a:outerShdw>
                </a:effectLst>
              </a:rPr>
              <a:t>Euanglizo</a:t>
            </a:r>
            <a:r>
              <a:rPr lang="en-US" sz="4800" dirty="0" smtClean="0">
                <a:effectLst>
                  <a:outerShdw blurRad="38100" dist="38100" dir="2700000" algn="tl">
                    <a:srgbClr val="000000">
                      <a:alpha val="43137"/>
                    </a:srgbClr>
                  </a:outerShdw>
                </a:effectLst>
              </a:rPr>
              <a:t> </a:t>
            </a:r>
          </a:p>
          <a:p>
            <a:r>
              <a:rPr lang="en-US" sz="4800" dirty="0" err="1" smtClean="0">
                <a:effectLst>
                  <a:outerShdw blurRad="38100" dist="38100" dir="2700000" algn="tl">
                    <a:srgbClr val="000000">
                      <a:alpha val="43137"/>
                    </a:srgbClr>
                  </a:outerShdw>
                </a:effectLst>
              </a:rPr>
              <a:t>Didasko</a:t>
            </a:r>
            <a:endParaRPr lang="en-US" sz="4800" dirty="0">
              <a:effectLst>
                <a:outerShdw blurRad="38100" dist="38100" dir="2700000" algn="tl">
                  <a:srgbClr val="000000">
                    <a:alpha val="43137"/>
                  </a:srgbClr>
                </a:outerShdw>
              </a:effectLst>
            </a:endParaRPr>
          </a:p>
          <a:p>
            <a:r>
              <a:rPr lang="en-US" sz="4800" dirty="0" err="1" smtClean="0">
                <a:effectLst>
                  <a:outerShdw blurRad="38100" dist="38100" dir="2700000" algn="tl">
                    <a:srgbClr val="000000">
                      <a:alpha val="43137"/>
                    </a:srgbClr>
                  </a:outerShdw>
                </a:effectLst>
              </a:rPr>
              <a:t>Laleo</a:t>
            </a:r>
            <a:r>
              <a:rPr lang="en-US" sz="4800" dirty="0" smtClean="0">
                <a:effectLst>
                  <a:outerShdw blurRad="38100" dist="38100" dir="2700000" algn="tl">
                    <a:srgbClr val="000000">
                      <a:alpha val="43137"/>
                    </a:srgbClr>
                  </a:outerShdw>
                </a:effectLst>
              </a:rPr>
              <a:t>  </a:t>
            </a:r>
          </a:p>
          <a:p>
            <a:endParaRPr lang="en-US" sz="4800" dirty="0">
              <a:effectLst>
                <a:outerShdw blurRad="38100" dist="38100" dir="2700000" algn="tl">
                  <a:srgbClr val="000000">
                    <a:alpha val="43137"/>
                  </a:srgbClr>
                </a:outerShdw>
              </a:effectLst>
            </a:endParaRPr>
          </a:p>
          <a:p>
            <a:r>
              <a:rPr lang="en-US" sz="4800" dirty="0" err="1" smtClean="0">
                <a:effectLst>
                  <a:outerShdw blurRad="38100" dist="38100" dir="2700000" algn="tl">
                    <a:srgbClr val="000000">
                      <a:alpha val="43137"/>
                    </a:srgbClr>
                  </a:outerShdw>
                </a:effectLst>
              </a:rPr>
              <a:t>Kerusso</a:t>
            </a:r>
            <a:r>
              <a:rPr lang="en-US" sz="4800" dirty="0" smtClean="0">
                <a:effectLst>
                  <a:outerShdw blurRad="38100" dist="38100" dir="2700000" algn="tl">
                    <a:srgbClr val="000000">
                      <a:alpha val="43137"/>
                    </a:srgbClr>
                  </a:outerShdw>
                </a:effectLst>
              </a:rPr>
              <a:t> – Proclaim the News</a:t>
            </a:r>
          </a:p>
          <a:p>
            <a:endParaRPr lang="en-US" sz="4800" dirty="0">
              <a:effectLst>
                <a:outerShdw blurRad="38100" dist="38100" dir="2700000" algn="tl">
                  <a:srgbClr val="000000">
                    <a:alpha val="43137"/>
                  </a:srgb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See the source image"/>
          <p:cNvPicPr>
            <a:picLocks noChangeAspect="1" noChangeArrowheads="1"/>
          </p:cNvPicPr>
          <p:nvPr/>
        </p:nvPicPr>
        <p:blipFill>
          <a:blip r:embed="rId2" cstate="print"/>
          <a:srcRect/>
          <a:stretch>
            <a:fillRect/>
          </a:stretch>
        </p:blipFill>
        <p:spPr bwMode="auto">
          <a:xfrm>
            <a:off x="0" y="0"/>
            <a:ext cx="9144000" cy="64008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64215" y="3244334"/>
            <a:ext cx="4595361" cy="523220"/>
          </a:xfrm>
          <a:prstGeom prst="rect">
            <a:avLst/>
          </a:prstGeom>
        </p:spPr>
        <p:txBody>
          <a:bodyPr wrap="none">
            <a:spAutoFit/>
          </a:bodyPr>
          <a:lstStyle/>
          <a:p>
            <a:r>
              <a:rPr lang="en-US" sz="2800" dirty="0" smtClean="0"/>
              <a:t>https://youtu.be/jk2D-b91IAU</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533400"/>
            <a:ext cx="7848600" cy="2123658"/>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“Don’t blame me.  The king, or city council, or the magistrate told me what to say.”</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838200"/>
            <a:ext cx="8991600" cy="5386090"/>
          </a:xfrm>
          <a:prstGeom prst="rect">
            <a:avLst/>
          </a:prstGeom>
        </p:spPr>
        <p:txBody>
          <a:bodyPr wrap="square">
            <a:spAutoFit/>
          </a:bodyPr>
          <a:lstStyle/>
          <a:p>
            <a:pPr>
              <a:buFontTx/>
              <a:buChar char="-"/>
            </a:pPr>
            <a:r>
              <a:rPr lang="en-US" sz="3200" dirty="0" smtClean="0">
                <a:effectLst>
                  <a:outerShdw blurRad="38100" dist="38100" dir="2700000" algn="tl">
                    <a:srgbClr val="000000">
                      <a:alpha val="43137"/>
                    </a:srgbClr>
                  </a:outerShdw>
                </a:effectLst>
              </a:rPr>
              <a:t> to </a:t>
            </a:r>
            <a:r>
              <a:rPr lang="en-US" sz="3200" dirty="0">
                <a:effectLst>
                  <a:outerShdw blurRad="38100" dist="38100" dir="2700000" algn="tl">
                    <a:srgbClr val="000000">
                      <a:alpha val="43137"/>
                    </a:srgbClr>
                  </a:outerShdw>
                </a:effectLst>
              </a:rPr>
              <a:t>be a herald, to officiate as a herald;</a:t>
            </a:r>
            <a:br>
              <a:rPr lang="en-US" sz="3200" dirty="0">
                <a:effectLst>
                  <a:outerShdw blurRad="38100" dist="38100" dir="2700000" algn="tl">
                    <a:srgbClr val="000000">
                      <a:alpha val="43137"/>
                    </a:srgbClr>
                  </a:outerShdw>
                </a:effectLst>
              </a:rPr>
            </a:br>
            <a:r>
              <a:rPr lang="en-US" sz="3200" dirty="0" smtClean="0">
                <a:effectLst>
                  <a:outerShdw blurRad="38100" dist="38100" dir="2700000" algn="tl">
                    <a:srgbClr val="000000">
                      <a:alpha val="43137"/>
                    </a:srgbClr>
                  </a:outerShdw>
                </a:effectLst>
              </a:rPr>
              <a:t>- to </a:t>
            </a:r>
            <a:r>
              <a:rPr lang="en-US" sz="3200" dirty="0">
                <a:effectLst>
                  <a:outerShdw blurRad="38100" dist="38100" dir="2700000" algn="tl">
                    <a:srgbClr val="000000">
                      <a:alpha val="43137"/>
                    </a:srgbClr>
                  </a:outerShdw>
                </a:effectLst>
              </a:rPr>
              <a:t>proclaim after the manner of a </a:t>
            </a:r>
            <a:r>
              <a:rPr lang="en-US" sz="3200" dirty="0" smtClean="0">
                <a:effectLst>
                  <a:outerShdw blurRad="38100" dist="38100" dir="2700000" algn="tl">
                    <a:srgbClr val="000000">
                      <a:alpha val="43137"/>
                    </a:srgbClr>
                  </a:outerShdw>
                </a:effectLst>
              </a:rPr>
              <a:t>herald </a:t>
            </a:r>
            <a:r>
              <a:rPr lang="en-US" sz="3200" dirty="0" smtClean="0">
                <a:effectLst>
                  <a:outerShdw blurRad="38100" dist="38100" dir="2700000" algn="tl">
                    <a:srgbClr val="000000">
                      <a:alpha val="43137"/>
                    </a:srgbClr>
                  </a:outerShdw>
                </a:effectLst>
              </a:rPr>
              <a:t>always</a:t>
            </a:r>
          </a:p>
          <a:p>
            <a:r>
              <a:rPr lang="en-US" sz="3200" dirty="0" smtClean="0">
                <a:effectLst>
                  <a:outerShdw blurRad="38100" dist="38100" dir="2700000" algn="tl">
                    <a:srgbClr val="000000">
                      <a:alpha val="43137"/>
                    </a:srgbClr>
                  </a:outerShdw>
                </a:effectLst>
              </a:rPr>
              <a:t>  with </a:t>
            </a:r>
            <a:r>
              <a:rPr lang="en-US" sz="3200" dirty="0">
                <a:effectLst>
                  <a:outerShdw blurRad="38100" dist="38100" dir="2700000" algn="tl">
                    <a:srgbClr val="000000">
                      <a:alpha val="43137"/>
                    </a:srgbClr>
                  </a:outerShdw>
                </a:effectLst>
              </a:rPr>
              <a:t>the </a:t>
            </a:r>
            <a:r>
              <a:rPr lang="en-US" sz="3200" dirty="0" smtClean="0">
                <a:effectLst>
                  <a:outerShdw blurRad="38100" dist="38100" dir="2700000" algn="tl">
                    <a:srgbClr val="000000">
                      <a:alpha val="43137"/>
                    </a:srgbClr>
                  </a:outerShdw>
                </a:effectLst>
              </a:rPr>
              <a:t>suggestion </a:t>
            </a:r>
            <a:r>
              <a:rPr lang="en-US" sz="3200" dirty="0">
                <a:effectLst>
                  <a:outerShdw blurRad="38100" dist="38100" dir="2700000" algn="tl">
                    <a:srgbClr val="000000">
                      <a:alpha val="43137"/>
                    </a:srgbClr>
                  </a:outerShdw>
                </a:effectLst>
              </a:rPr>
              <a:t>of formality, gravity and </a:t>
            </a:r>
            <a:r>
              <a:rPr lang="en-US" sz="3200" dirty="0" smtClean="0">
                <a:effectLst>
                  <a:outerShdw blurRad="38100" dist="38100" dir="2700000" algn="tl">
                    <a:srgbClr val="000000">
                      <a:alpha val="43137"/>
                    </a:srgbClr>
                  </a:outerShdw>
                </a:effectLst>
              </a:rPr>
              <a:t>an</a:t>
            </a:r>
          </a:p>
          <a:p>
            <a:r>
              <a:rPr lang="en-US" sz="3200" dirty="0" smtClean="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authority which must </a:t>
            </a:r>
            <a:r>
              <a:rPr lang="en-US" sz="3200" dirty="0" smtClean="0">
                <a:effectLst>
                  <a:outerShdw blurRad="38100" dist="38100" dir="2700000" algn="tl">
                    <a:srgbClr val="000000">
                      <a:alpha val="43137"/>
                    </a:srgbClr>
                  </a:outerShdw>
                </a:effectLst>
              </a:rPr>
              <a:t>be </a:t>
            </a:r>
            <a:r>
              <a:rPr lang="en-US" sz="3200" dirty="0">
                <a:effectLst>
                  <a:outerShdw blurRad="38100" dist="38100" dir="2700000" algn="tl">
                    <a:srgbClr val="000000">
                      <a:alpha val="43137"/>
                    </a:srgbClr>
                  </a:outerShdw>
                </a:effectLst>
              </a:rPr>
              <a:t>listened to and obeyed;</a:t>
            </a:r>
            <a:br>
              <a:rPr lang="en-US" sz="3200" dirty="0">
                <a:effectLst>
                  <a:outerShdw blurRad="38100" dist="38100" dir="2700000" algn="tl">
                    <a:srgbClr val="000000">
                      <a:alpha val="43137"/>
                    </a:srgbClr>
                  </a:outerShdw>
                </a:effectLst>
              </a:rPr>
            </a:br>
            <a:r>
              <a:rPr lang="en-US" sz="3200" dirty="0" smtClean="0">
                <a:effectLst>
                  <a:outerShdw blurRad="38100" dist="38100" dir="2700000" algn="tl">
                    <a:srgbClr val="000000">
                      <a:alpha val="43137"/>
                    </a:srgbClr>
                  </a:outerShdw>
                </a:effectLst>
              </a:rPr>
              <a:t>- to </a:t>
            </a:r>
            <a:r>
              <a:rPr lang="en-US" sz="3200" dirty="0">
                <a:effectLst>
                  <a:outerShdw blurRad="38100" dist="38100" dir="2700000" algn="tl">
                    <a:srgbClr val="000000">
                      <a:alpha val="43137"/>
                    </a:srgbClr>
                  </a:outerShdw>
                </a:effectLst>
              </a:rPr>
              <a:t>publish, proclaim openly: something which </a:t>
            </a:r>
            <a:r>
              <a:rPr lang="en-US" sz="3200" dirty="0" smtClean="0">
                <a:effectLst>
                  <a:outerShdw blurRad="38100" dist="38100" dir="2700000" algn="tl">
                    <a:srgbClr val="000000">
                      <a:alpha val="43137"/>
                    </a:srgbClr>
                  </a:outerShdw>
                </a:effectLst>
              </a:rPr>
              <a:t>has</a:t>
            </a:r>
          </a:p>
          <a:p>
            <a:r>
              <a:rPr lang="en-US" sz="3200" dirty="0" smtClean="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been done;</a:t>
            </a:r>
            <a:br>
              <a:rPr lang="en-US" sz="3200" dirty="0">
                <a:effectLst>
                  <a:outerShdw blurRad="38100" dist="38100" dir="2700000" algn="tl">
                    <a:srgbClr val="000000">
                      <a:alpha val="43137"/>
                    </a:srgbClr>
                  </a:outerShdw>
                </a:effectLst>
              </a:rPr>
            </a:br>
            <a:r>
              <a:rPr lang="en-US" sz="3200" dirty="0" smtClean="0">
                <a:effectLst>
                  <a:outerShdw blurRad="38100" dist="38100" dir="2700000" algn="tl">
                    <a:srgbClr val="000000">
                      <a:alpha val="43137"/>
                    </a:srgbClr>
                  </a:outerShdw>
                </a:effectLst>
              </a:rPr>
              <a:t>- used </a:t>
            </a:r>
            <a:r>
              <a:rPr lang="en-US" sz="3200" dirty="0">
                <a:effectLst>
                  <a:outerShdw blurRad="38100" dist="38100" dir="2700000" algn="tl">
                    <a:srgbClr val="000000">
                      <a:alpha val="43137"/>
                    </a:srgbClr>
                  </a:outerShdw>
                </a:effectLst>
              </a:rPr>
              <a:t>of the public proclamation of the gospel </a:t>
            </a:r>
            <a:r>
              <a:rPr lang="en-US" sz="3200" dirty="0" smtClean="0">
                <a:effectLst>
                  <a:outerShdw blurRad="38100" dist="38100" dir="2700000" algn="tl">
                    <a:srgbClr val="000000">
                      <a:alpha val="43137"/>
                    </a:srgbClr>
                  </a:outerShdw>
                </a:effectLst>
              </a:rPr>
              <a:t>and</a:t>
            </a:r>
          </a:p>
          <a:p>
            <a:r>
              <a:rPr lang="en-US" sz="3200" dirty="0" smtClean="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matters </a:t>
            </a:r>
            <a:r>
              <a:rPr lang="en-US" sz="3200" dirty="0" smtClean="0">
                <a:effectLst>
                  <a:outerShdw blurRad="38100" dist="38100" dir="2700000" algn="tl">
                    <a:srgbClr val="000000">
                      <a:alpha val="43137"/>
                    </a:srgbClr>
                  </a:outerShdw>
                </a:effectLst>
              </a:rPr>
              <a:t>pertaining </a:t>
            </a:r>
            <a:r>
              <a:rPr lang="en-US" sz="3200" dirty="0">
                <a:effectLst>
                  <a:outerShdw blurRad="38100" dist="38100" dir="2700000" algn="tl">
                    <a:srgbClr val="000000">
                      <a:alpha val="43137"/>
                    </a:srgbClr>
                  </a:outerShdw>
                </a:effectLst>
              </a:rPr>
              <a:t>to it, made by John the Baptist</a:t>
            </a:r>
            <a:r>
              <a:rPr lang="en-US" sz="3200" dirty="0" smtClean="0">
                <a:effectLst>
                  <a:outerShdw blurRad="38100" dist="38100" dir="2700000" algn="tl">
                    <a:srgbClr val="000000">
                      <a:alpha val="43137"/>
                    </a:srgbClr>
                  </a:outerShdw>
                </a:effectLst>
              </a:rPr>
              <a:t>,</a:t>
            </a:r>
          </a:p>
          <a:p>
            <a:r>
              <a:rPr lang="en-US" sz="3200" dirty="0" smtClean="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 </a:t>
            </a:r>
            <a:r>
              <a:rPr lang="en-US" sz="3200" dirty="0">
                <a:effectLst>
                  <a:outerShdw blurRad="38100" dist="38100" dir="2700000" algn="tl">
                    <a:srgbClr val="000000">
                      <a:alpha val="43137"/>
                    </a:srgbClr>
                  </a:outerShdw>
                </a:effectLst>
              </a:rPr>
              <a:t>by Jesus, by the </a:t>
            </a:r>
            <a:r>
              <a:rPr lang="en-US" sz="3200" dirty="0" smtClean="0">
                <a:effectLst>
                  <a:outerShdw blurRad="38100" dist="38100" dir="2700000" algn="tl">
                    <a:srgbClr val="000000">
                      <a:alpha val="43137"/>
                    </a:srgbClr>
                  </a:outerShdw>
                </a:effectLst>
              </a:rPr>
              <a:t>apostles </a:t>
            </a:r>
            <a:r>
              <a:rPr lang="en-US" sz="3200" dirty="0">
                <a:effectLst>
                  <a:outerShdw blurRad="38100" dist="38100" dir="2700000" algn="tl">
                    <a:srgbClr val="000000">
                      <a:alpha val="43137"/>
                    </a:srgbClr>
                  </a:outerShdw>
                </a:effectLst>
              </a:rPr>
              <a:t>and other </a:t>
            </a:r>
            <a:r>
              <a:rPr lang="en-US" sz="3200" dirty="0" smtClean="0">
                <a:effectLst>
                  <a:outerShdw blurRad="38100" dist="38100" dir="2700000" algn="tl">
                    <a:srgbClr val="000000">
                      <a:alpha val="43137"/>
                    </a:srgbClr>
                  </a:outerShdw>
                </a:effectLst>
              </a:rPr>
              <a:t>Christian</a:t>
            </a:r>
          </a:p>
          <a:p>
            <a:r>
              <a:rPr lang="en-US" sz="3200" dirty="0" smtClean="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 </a:t>
            </a:r>
            <a:r>
              <a:rPr lang="en-US" sz="3200" dirty="0" smtClean="0">
                <a:effectLst>
                  <a:outerShdw blurRad="38100" dist="38100" dir="2700000" algn="tl">
                    <a:srgbClr val="000000">
                      <a:alpha val="43137"/>
                    </a:srgbClr>
                  </a:outerShdw>
                </a:effectLst>
              </a:rPr>
              <a:t>teachers</a:t>
            </a:r>
          </a:p>
          <a:p>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04800"/>
            <a:ext cx="8001000" cy="4832092"/>
          </a:xfrm>
          <a:prstGeom prst="rect">
            <a:avLst/>
          </a:prstGeom>
        </p:spPr>
        <p:txBody>
          <a:bodyPr wrap="square">
            <a:spAutoFit/>
          </a:bodyPr>
          <a:lstStyle/>
          <a:p>
            <a:r>
              <a:rPr lang="en-US" sz="4400" dirty="0" smtClean="0">
                <a:effectLst>
                  <a:outerShdw blurRad="38100" dist="38100" dir="2700000" algn="tl">
                    <a:srgbClr val="000000">
                      <a:alpha val="43137"/>
                    </a:srgbClr>
                  </a:outerShdw>
                </a:effectLst>
              </a:rPr>
              <a:t>New American Standard Version Word Usage - Total: 61</a:t>
            </a:r>
            <a:br>
              <a:rPr lang="en-US" sz="4400" dirty="0" smtClean="0">
                <a:effectLst>
                  <a:outerShdw blurRad="38100" dist="38100" dir="2700000" algn="tl">
                    <a:srgbClr val="000000">
                      <a:alpha val="43137"/>
                    </a:srgbClr>
                  </a:outerShdw>
                </a:effectLst>
              </a:rPr>
            </a:br>
            <a:r>
              <a:rPr lang="en-US" sz="4400" dirty="0" smtClean="0">
                <a:effectLst>
                  <a:outerShdw blurRad="38100" dist="38100" dir="2700000" algn="tl">
                    <a:srgbClr val="000000">
                      <a:alpha val="43137"/>
                    </a:srgbClr>
                  </a:outerShdw>
                </a:effectLst>
              </a:rPr>
              <a:t>- made proclamation 1, </a:t>
            </a:r>
          </a:p>
          <a:p>
            <a:pPr>
              <a:buFontTx/>
              <a:buChar char="-"/>
            </a:pPr>
            <a:r>
              <a:rPr lang="en-US" sz="4400" dirty="0" smtClean="0">
                <a:effectLst>
                  <a:outerShdw blurRad="38100" dist="38100" dir="2700000" algn="tl">
                    <a:srgbClr val="000000">
                      <a:alpha val="43137"/>
                    </a:srgbClr>
                  </a:outerShdw>
                </a:effectLst>
              </a:rPr>
              <a:t> preach 16, preached 10,   	preacher 1, preaches 2, 	preaching 11, proclaim 8,</a:t>
            </a:r>
          </a:p>
          <a:p>
            <a:pPr>
              <a:buFontTx/>
              <a:buChar char="-"/>
            </a:pPr>
            <a:r>
              <a:rPr lang="en-US" sz="4400" dirty="0" smtClean="0">
                <a:effectLst>
                  <a:outerShdw blurRad="38100" dist="38100" dir="2700000" algn="tl">
                    <a:srgbClr val="000000">
                      <a:alpha val="43137"/>
                    </a:srgbClr>
                  </a:outerShdw>
                </a:effectLst>
              </a:rPr>
              <a:t> proclaimed 6, proclaiming 6</a:t>
            </a:r>
            <a:endParaRPr lang="en-US" sz="44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See the source image"/>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838200"/>
            <a:ext cx="8077200" cy="4832092"/>
          </a:xfrm>
          <a:prstGeom prst="rect">
            <a:avLst/>
          </a:prstGeom>
          <a:noFill/>
        </p:spPr>
        <p:txBody>
          <a:bodyPr wrap="square" rtlCol="0">
            <a:spAutoFit/>
          </a:bodyPr>
          <a:lstStyle/>
          <a:p>
            <a:r>
              <a:rPr lang="en-US" sz="4400" dirty="0" smtClean="0">
                <a:effectLst>
                  <a:outerShdw blurRad="38100" dist="38100" dir="2700000" algn="tl">
                    <a:srgbClr val="000000">
                      <a:alpha val="43137"/>
                    </a:srgbClr>
                  </a:outerShdw>
                </a:effectLst>
              </a:rPr>
              <a:t>In those days John the Baptist came, preaching in the wilderness of Judea, and saying, “Repent, for the kingdom of heaven has come near.”  This is he who was spoken of through the prophet of Isaiah…. </a:t>
            </a:r>
          </a:p>
          <a:p>
            <a:r>
              <a:rPr lang="en-US" sz="4400" dirty="0">
                <a:effectLst>
                  <a:outerShdw blurRad="38100" dist="38100" dir="2700000" algn="tl">
                    <a:srgbClr val="000000">
                      <a:alpha val="43137"/>
                    </a:srgbClr>
                  </a:outerShdw>
                </a:effectLst>
              </a:rPr>
              <a:t>	</a:t>
            </a:r>
            <a:r>
              <a:rPr lang="en-US" sz="4400" dirty="0" smtClean="0">
                <a:effectLst>
                  <a:outerShdw blurRad="38100" dist="38100" dir="2700000" algn="tl">
                    <a:srgbClr val="000000">
                      <a:alpha val="43137"/>
                    </a:srgbClr>
                  </a:outerShdw>
                </a:effectLst>
              </a:rPr>
              <a:t>Matthew 3:1-3</a:t>
            </a:r>
            <a:endParaRPr lang="en-US" sz="4400" dirty="0">
              <a:effectLst>
                <a:outerShdw blurRad="38100" dist="38100" dir="2700000" algn="tl">
                  <a:srgbClr val="000000">
                    <a:alpha val="43137"/>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2934</TotalTime>
  <Words>133</Words>
  <Application>Microsoft Office PowerPoint</Application>
  <PresentationFormat>On-screen Show (4:3)</PresentationFormat>
  <Paragraphs>39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Authorized</dc:creator>
  <cp:lastModifiedBy>Authorized</cp:lastModifiedBy>
  <cp:revision>5</cp:revision>
  <dcterms:created xsi:type="dcterms:W3CDTF">2019-07-02T16:48:52Z</dcterms:created>
  <dcterms:modified xsi:type="dcterms:W3CDTF">2019-10-28T13:47:09Z</dcterms:modified>
</cp:coreProperties>
</file>