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28.10.2021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1"/>
            <a:ext cx="5480824" cy="3944499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школа ідеалістів або символістів, займається алегоричним підходом </a:t>
            </a:r>
            <a:r>
              <a:rPr lang="uk-UA" dirty="0" smtClean="0"/>
              <a:t>до </a:t>
            </a:r>
            <a:r>
              <a:rPr lang="uk-UA" dirty="0"/>
              <a:t>духовних символів. Цей напрямок дотримується думки, що книга Об</a:t>
            </a:r>
            <a:r>
              <a:rPr lang="ru-RU" dirty="0"/>
              <a:t>’</a:t>
            </a:r>
            <a:r>
              <a:rPr lang="uk-UA" dirty="0" smtClean="0"/>
              <a:t>явлення - </a:t>
            </a:r>
            <a:r>
              <a:rPr lang="uk-UA" dirty="0"/>
              <a:t>це не </a:t>
            </a:r>
            <a:r>
              <a:rPr lang="uk-UA" dirty="0" err="1"/>
              <a:t>пророкуюча</a:t>
            </a:r>
            <a:r>
              <a:rPr lang="uk-UA" dirty="0"/>
              <a:t> пророцтва книга, а символічний портрет космічного конфлікту духовних принципів. Таким чином, виходить що книга Об</a:t>
            </a:r>
            <a:r>
              <a:rPr lang="ru-RU" dirty="0"/>
              <a:t>’</a:t>
            </a:r>
            <a:r>
              <a:rPr lang="uk-UA" dirty="0"/>
              <a:t>явлення від галузі історії поміщена виключно в область ідей, і як така, вона не прирівнює символи з конкретними історичними подіями або персонажами в минулому, сьогоденні або майбутньому. </a:t>
            </a:r>
          </a:p>
        </p:txBody>
      </p:sp>
    </p:spTree>
    <p:extLst>
      <p:ext uri="{BB962C8B-B14F-4D97-AF65-F5344CB8AC3E}">
        <p14:creationId xmlns:p14="http://schemas.microsoft.com/office/powerpoint/2010/main" val="258591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Огляд нового заповіту – книга Об</a:t>
            </a:r>
            <a:r>
              <a:rPr lang="en-US" dirty="0"/>
              <a:t>’</a:t>
            </a:r>
            <a:r>
              <a:rPr lang="uk-UA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83298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історична </a:t>
            </a:r>
            <a:r>
              <a:rPr lang="uk-UA" dirty="0"/>
              <a:t>школа, розглядає книгу Об</a:t>
            </a:r>
            <a:r>
              <a:rPr lang="ru-RU" dirty="0"/>
              <a:t>’</a:t>
            </a:r>
            <a:r>
              <a:rPr lang="uk-UA" dirty="0"/>
              <a:t>явлення, як панораму церковної історії, від епохи Івана до другого пришестя. Цей підхід проводить події </a:t>
            </a:r>
            <a:r>
              <a:rPr lang="uk-UA" dirty="0"/>
              <a:t>під час майбутніх для Івана століть, але можливо, вже минулих з нашої точки зору </a:t>
            </a:r>
            <a:r>
              <a:rPr lang="uk-UA" dirty="0" smtClean="0"/>
              <a:t>І також </a:t>
            </a:r>
            <a:r>
              <a:rPr lang="uk-UA" dirty="0" smtClean="0"/>
              <a:t>під </a:t>
            </a:r>
            <a:r>
              <a:rPr lang="uk-UA" dirty="0"/>
              <a:t>час </a:t>
            </a:r>
            <a:r>
              <a:rPr lang="uk-UA" dirty="0" smtClean="0"/>
              <a:t>майбутніх для нас  століть, та </a:t>
            </a:r>
            <a:r>
              <a:rPr lang="uk-UA" dirty="0"/>
              <a:t>пов'язує їх з </a:t>
            </a:r>
            <a:r>
              <a:rPr lang="uk-UA" dirty="0" smtClean="0"/>
              <a:t>відповідною печаткою</a:t>
            </a:r>
            <a:r>
              <a:rPr lang="uk-UA" dirty="0"/>
              <a:t>, трубою або чашею. При всьому цьому ж, потрібно </a:t>
            </a:r>
            <a:r>
              <a:rPr lang="uk-UA" dirty="0" smtClean="0"/>
              <a:t>проводити недозволені алегорії. ТІ, хто дотримується </a:t>
            </a:r>
            <a:r>
              <a:rPr lang="uk-UA" dirty="0"/>
              <a:t>цього погляду, </a:t>
            </a:r>
            <a:r>
              <a:rPr lang="uk-UA" dirty="0" smtClean="0"/>
              <a:t>пояснюють  </a:t>
            </a:r>
            <a:r>
              <a:rPr lang="uk-UA" dirty="0"/>
              <a:t>падаючу зірку, яка слідує за п'ятою трубою, Об’явлення </a:t>
            </a:r>
            <a:r>
              <a:rPr lang="uk-UA" dirty="0" smtClean="0"/>
              <a:t>9:1, як </a:t>
            </a:r>
            <a:r>
              <a:rPr lang="uk-UA" dirty="0" smtClean="0"/>
              <a:t> </a:t>
            </a:r>
            <a:r>
              <a:rPr lang="uk-UA" dirty="0" err="1"/>
              <a:t>Мухаммеда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5015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133600"/>
            <a:ext cx="5590309" cy="4100945"/>
          </a:xfrm>
        </p:spPr>
        <p:txBody>
          <a:bodyPr>
            <a:noAutofit/>
          </a:bodyPr>
          <a:lstStyle/>
          <a:p>
            <a:r>
              <a:rPr lang="uk-UA" sz="1600" dirty="0" smtClean="0"/>
              <a:t>Школа </a:t>
            </a:r>
            <a:r>
              <a:rPr lang="uk-UA" sz="1600" dirty="0" smtClean="0"/>
              <a:t>футуристів. </a:t>
            </a:r>
            <a:r>
              <a:rPr lang="uk-UA" sz="1600" dirty="0" smtClean="0"/>
              <a:t>до її складу входять:</a:t>
            </a:r>
          </a:p>
          <a:p>
            <a:r>
              <a:rPr lang="uk-UA" sz="1600" dirty="0" smtClean="0"/>
              <a:t>А. </a:t>
            </a:r>
            <a:r>
              <a:rPr lang="uk-UA" sz="1600" dirty="0" err="1"/>
              <a:t>Премілленісти</a:t>
            </a:r>
            <a:r>
              <a:rPr lang="uk-UA" sz="1600" dirty="0"/>
              <a:t> - </a:t>
            </a:r>
            <a:r>
              <a:rPr lang="uk-UA" sz="1600" dirty="0" smtClean="0"/>
              <a:t>напрямок</a:t>
            </a:r>
            <a:r>
              <a:rPr lang="uk-UA" sz="1600" dirty="0"/>
              <a:t>, який вчить, що перші три розділи книги відносяться </a:t>
            </a:r>
            <a:r>
              <a:rPr lang="uk-UA" sz="1600" dirty="0"/>
              <a:t>до часів церкви, </a:t>
            </a:r>
            <a:r>
              <a:rPr lang="uk-UA" sz="1600" dirty="0" smtClean="0"/>
              <a:t>від </a:t>
            </a:r>
            <a:r>
              <a:rPr lang="uk-UA" sz="1600" dirty="0"/>
              <a:t>апостольського періоду до наших днів, а велика частина книги з 4 по 22 розділ, це майбутнє щодо нашого сьогоднішнього </a:t>
            </a:r>
            <a:r>
              <a:rPr lang="uk-UA" sz="1600" dirty="0" smtClean="0"/>
              <a:t>дня. </a:t>
            </a:r>
            <a:r>
              <a:rPr lang="uk-UA" sz="1600" dirty="0"/>
              <a:t>ці розділи викладають те, що станеться у Велику скорботу, друге пришестя, тисячолітнє царство і новий </a:t>
            </a:r>
            <a:r>
              <a:rPr lang="uk-UA" sz="1600" dirty="0" smtClean="0"/>
              <a:t>всесвіт</a:t>
            </a:r>
            <a:r>
              <a:rPr lang="uk-UA" sz="1600" dirty="0" smtClean="0"/>
              <a:t>. </a:t>
            </a:r>
            <a:r>
              <a:rPr lang="uk-UA" sz="1600" dirty="0"/>
              <a:t>Прихильники </a:t>
            </a:r>
            <a:r>
              <a:rPr lang="uk-UA" sz="1600" dirty="0" err="1"/>
              <a:t>премілленістів</a:t>
            </a:r>
            <a:r>
              <a:rPr lang="uk-UA" sz="1600" dirty="0"/>
              <a:t> заявляють, що після свого повернення Ісус Христос правитиме над землею тисячу </a:t>
            </a:r>
            <a:r>
              <a:rPr lang="uk-UA" sz="1600" dirty="0" smtClean="0"/>
              <a:t>років.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468114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позиція </a:t>
            </a:r>
            <a:r>
              <a:rPr lang="uk-UA" dirty="0" err="1"/>
              <a:t>премілленістів</a:t>
            </a:r>
            <a:r>
              <a:rPr lang="uk-UA" dirty="0"/>
              <a:t> </a:t>
            </a:r>
            <a:r>
              <a:rPr lang="uk-UA" dirty="0" smtClean="0"/>
              <a:t>розходиться у питанні взаємовідносин істинної церкви і періоду великої скорботи.</a:t>
            </a:r>
          </a:p>
          <a:p>
            <a:r>
              <a:rPr lang="uk-UA" dirty="0" smtClean="0"/>
              <a:t>1).</a:t>
            </a:r>
            <a:r>
              <a:rPr lang="uk-UA" dirty="0"/>
              <a:t> </a:t>
            </a:r>
            <a:r>
              <a:rPr lang="uk-UA" dirty="0" err="1"/>
              <a:t>Посттрибуляціоністи</a:t>
            </a:r>
            <a:r>
              <a:rPr lang="uk-UA" dirty="0"/>
              <a:t>- </a:t>
            </a:r>
            <a:r>
              <a:rPr lang="uk-UA" b="1" dirty="0" smtClean="0"/>
              <a:t>взяття </a:t>
            </a:r>
            <a:r>
              <a:rPr lang="uk-UA" b="1" dirty="0"/>
              <a:t>після </a:t>
            </a:r>
            <a:r>
              <a:rPr lang="uk-UA" dirty="0"/>
              <a:t>Великої скорботи, вірять що церква увійде в Велику скорботу, випробує скорботи, потім буде </a:t>
            </a:r>
            <a:r>
              <a:rPr lang="uk-UA" dirty="0" smtClean="0"/>
              <a:t>взята </a:t>
            </a:r>
            <a:r>
              <a:rPr lang="uk-UA" dirty="0"/>
              <a:t>для зустрічі з Господом в повітрі і повернеться з ним на землю, щоб царювати з Ним протягом тисячі років.</a:t>
            </a:r>
          </a:p>
        </p:txBody>
      </p:sp>
    </p:spTree>
    <p:extLst>
      <p:ext uri="{BB962C8B-B14F-4D97-AF65-F5344CB8AC3E}">
        <p14:creationId xmlns:p14="http://schemas.microsoft.com/office/powerpoint/2010/main" val="3885707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1"/>
            <a:ext cx="5324707" cy="4011407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2). </a:t>
            </a:r>
            <a:r>
              <a:rPr lang="uk-UA" dirty="0" err="1" smtClean="0"/>
              <a:t>Мідтрибуляціоністи</a:t>
            </a:r>
            <a:r>
              <a:rPr lang="uk-UA" dirty="0" smtClean="0"/>
              <a:t> </a:t>
            </a:r>
            <a:r>
              <a:rPr lang="uk-UA" dirty="0" smtClean="0"/>
              <a:t>- </a:t>
            </a:r>
            <a:r>
              <a:rPr lang="uk-UA" dirty="0" smtClean="0"/>
              <a:t>взяття </a:t>
            </a:r>
            <a:r>
              <a:rPr lang="uk-UA" b="1" dirty="0" smtClean="0"/>
              <a:t>У СЕРЕДИНІ</a:t>
            </a:r>
            <a:r>
              <a:rPr lang="uk-UA" dirty="0" smtClean="0"/>
              <a:t> </a:t>
            </a:r>
            <a:r>
              <a:rPr lang="uk-UA" dirty="0"/>
              <a:t>Великої </a:t>
            </a:r>
            <a:r>
              <a:rPr lang="uk-UA" dirty="0" smtClean="0"/>
              <a:t>скорботи) - </a:t>
            </a:r>
            <a:r>
              <a:rPr lang="uk-UA" dirty="0"/>
              <a:t>вчать, що церква пройде першу половину скорботи, а потім буде </a:t>
            </a:r>
            <a:r>
              <a:rPr lang="uk-UA" dirty="0" smtClean="0"/>
              <a:t>взята </a:t>
            </a:r>
            <a:r>
              <a:rPr lang="uk-UA" dirty="0"/>
              <a:t>посеред цього періоду, на завершення скорботи церква повернеться з Христом на землю, щоб царювати з ним</a:t>
            </a:r>
            <a:r>
              <a:rPr lang="uk-UA" dirty="0" smtClean="0"/>
              <a:t>.</a:t>
            </a:r>
          </a:p>
          <a:p>
            <a:r>
              <a:rPr lang="uk-UA" dirty="0" smtClean="0"/>
              <a:t>3). </a:t>
            </a:r>
            <a:r>
              <a:rPr lang="uk-UA" dirty="0" err="1"/>
              <a:t>претрибуляціоністи</a:t>
            </a:r>
            <a:r>
              <a:rPr lang="uk-UA" dirty="0"/>
              <a:t> </a:t>
            </a:r>
            <a:r>
              <a:rPr lang="uk-UA" dirty="0" smtClean="0"/>
              <a:t>(взяття </a:t>
            </a:r>
            <a:r>
              <a:rPr lang="uk-UA" b="1" dirty="0"/>
              <a:t>перед</a:t>
            </a:r>
            <a:r>
              <a:rPr lang="uk-UA" dirty="0"/>
              <a:t> Великою </a:t>
            </a:r>
            <a:r>
              <a:rPr lang="uk-UA" dirty="0" smtClean="0"/>
              <a:t>скорботою), </a:t>
            </a:r>
            <a:r>
              <a:rPr lang="uk-UA" dirty="0"/>
              <a:t>вірять що Христос може прийти в будь-який момент, що церква буде </a:t>
            </a:r>
            <a:r>
              <a:rPr lang="uk-UA" dirty="0" smtClean="0"/>
              <a:t>взята </a:t>
            </a:r>
            <a:r>
              <a:rPr lang="uk-UA" dirty="0"/>
              <a:t>до початку семирічного періоду скорботи, в цей період вона буде на небесах і що повернеться з Христом на землю після Великої скорботи. </a:t>
            </a:r>
          </a:p>
        </p:txBody>
      </p:sp>
    </p:spTree>
    <p:extLst>
      <p:ext uri="{BB962C8B-B14F-4D97-AF65-F5344CB8AC3E}">
        <p14:creationId xmlns:p14="http://schemas.microsoft.com/office/powerpoint/2010/main" val="35289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632264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Б. </a:t>
            </a:r>
            <a:r>
              <a:rPr lang="uk-UA" dirty="0"/>
              <a:t>Позиція пост-</a:t>
            </a:r>
            <a:r>
              <a:rPr lang="uk-UA" dirty="0" err="1"/>
              <a:t>мілленістів</a:t>
            </a:r>
            <a:r>
              <a:rPr lang="uk-UA" dirty="0"/>
              <a:t> - це напрямок, який вчить, що Христос не прийде на землю до тих пір поки не буде встановлено царство через всесвітню євангелізацію язичницького </a:t>
            </a:r>
            <a:r>
              <a:rPr lang="uk-UA" dirty="0" smtClean="0"/>
              <a:t>світу. </a:t>
            </a:r>
            <a:r>
              <a:rPr lang="uk-UA" dirty="0"/>
              <a:t>зло не буде знищено, але буде зведено до мінімуму. Цей погляд був дуже популярний на зорі </a:t>
            </a:r>
            <a:r>
              <a:rPr lang="uk-UA" dirty="0" smtClean="0"/>
              <a:t>минулого </a:t>
            </a:r>
            <a:r>
              <a:rPr lang="uk-UA" dirty="0"/>
              <a:t>століття, його популярність була розвіяна двома світовими </a:t>
            </a:r>
            <a:r>
              <a:rPr lang="uk-UA" dirty="0" smtClean="0"/>
              <a:t>війнами і економічними </a:t>
            </a:r>
            <a:r>
              <a:rPr lang="uk-UA" dirty="0"/>
              <a:t>у</a:t>
            </a:r>
            <a:r>
              <a:rPr lang="uk-UA" dirty="0" smtClean="0"/>
              <a:t>трудненнями.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61753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В. </a:t>
            </a:r>
            <a:r>
              <a:rPr lang="uk-UA" dirty="0" err="1" smtClean="0"/>
              <a:t>АмілЕНіАЛІсти</a:t>
            </a:r>
            <a:r>
              <a:rPr lang="uk-UA" dirty="0" smtClean="0"/>
              <a:t> </a:t>
            </a:r>
            <a:r>
              <a:rPr lang="uk-UA" dirty="0"/>
              <a:t>- це напрямок вчить, що Христос може прийти в будь-який момент і все мертві воскреснуть для загального суду, а потім піде вічне майбутнє. Цей погляд заперечує буквальне правління Христа на нинішній землі в продовженні тисячі років.</a:t>
            </a:r>
          </a:p>
        </p:txBody>
      </p:sp>
    </p:spTree>
    <p:extLst>
      <p:ext uri="{BB962C8B-B14F-4D97-AF65-F5344CB8AC3E}">
        <p14:creationId xmlns:p14="http://schemas.microsoft.com/office/powerpoint/2010/main" val="973490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У </a:t>
            </a:r>
            <a:r>
              <a:rPr lang="uk-UA" dirty="0" err="1" smtClean="0"/>
              <a:t>КН.Об</a:t>
            </a:r>
            <a:r>
              <a:rPr lang="en-US" dirty="0"/>
              <a:t>’</a:t>
            </a:r>
            <a:r>
              <a:rPr lang="uk-UA" dirty="0" smtClean="0"/>
              <a:t>явлення 6-18 </a:t>
            </a:r>
            <a:r>
              <a:rPr lang="uk-UA" dirty="0" err="1" smtClean="0"/>
              <a:t>розд</a:t>
            </a:r>
            <a:r>
              <a:rPr lang="uk-UA" dirty="0" smtClean="0"/>
              <a:t>. жодного разу не згадується церква.</a:t>
            </a:r>
          </a:p>
          <a:p>
            <a:r>
              <a:rPr lang="uk-UA" dirty="0" smtClean="0"/>
              <a:t>1Фес. 5:9 – призначенні не на гнів.</a:t>
            </a:r>
          </a:p>
          <a:p>
            <a:r>
              <a:rPr lang="uk-UA" dirty="0" smtClean="0"/>
              <a:t>Об</a:t>
            </a:r>
            <a:r>
              <a:rPr lang="en-US" dirty="0"/>
              <a:t>’</a:t>
            </a:r>
            <a:r>
              <a:rPr lang="uk-UA" dirty="0" smtClean="0"/>
              <a:t>явлення 3:10 – збережу</a:t>
            </a:r>
          </a:p>
          <a:p>
            <a:r>
              <a:rPr lang="uk-UA" dirty="0" smtClean="0"/>
              <a:t>Протиріччя З 1Фес</a:t>
            </a:r>
            <a:r>
              <a:rPr lang="uk-UA" dirty="0" smtClean="0"/>
              <a:t>. 4:13-18 </a:t>
            </a:r>
            <a:r>
              <a:rPr lang="uk-UA" dirty="0" err="1" smtClean="0"/>
              <a:t>НакладКаі</a:t>
            </a:r>
            <a:r>
              <a:rPr lang="uk-UA" dirty="0" smtClean="0"/>
              <a:t> </a:t>
            </a:r>
            <a:r>
              <a:rPr lang="uk-UA" dirty="0" smtClean="0"/>
              <a:t>події взяття церкви й </a:t>
            </a:r>
            <a:r>
              <a:rPr lang="uk-UA" dirty="0" err="1" smtClean="0"/>
              <a:t>прихОдУ</a:t>
            </a:r>
            <a:r>
              <a:rPr lang="uk-UA" dirty="0" smtClean="0"/>
              <a:t> </a:t>
            </a:r>
            <a:r>
              <a:rPr lang="uk-UA" dirty="0" smtClean="0"/>
              <a:t>Христа одне на одне.</a:t>
            </a:r>
          </a:p>
          <a:p>
            <a:r>
              <a:rPr lang="uk-UA" dirty="0" smtClean="0"/>
              <a:t>Луки 21:36 «</a:t>
            </a:r>
            <a:r>
              <a:rPr lang="uk-UA" dirty="0"/>
              <a:t>змогли ви уникнути всього того, що має відбутись». </a:t>
            </a:r>
          </a:p>
        </p:txBody>
      </p:sp>
    </p:spTree>
    <p:extLst>
      <p:ext uri="{BB962C8B-B14F-4D97-AF65-F5344CB8AC3E}">
        <p14:creationId xmlns:p14="http://schemas.microsoft.com/office/powerpoint/2010/main" val="2649308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2:15 «Так маєш і ти таких, що тримаються науки </a:t>
            </a:r>
            <a:r>
              <a:rPr lang="uk-UA" dirty="0" err="1" smtClean="0"/>
              <a:t>Николаїтської</a:t>
            </a:r>
            <a:r>
              <a:rPr lang="ru-RU" dirty="0" smtClean="0"/>
              <a:t>.</a:t>
            </a:r>
            <a:r>
              <a:rPr lang="uk-UA" dirty="0" smtClean="0"/>
              <a:t>»</a:t>
            </a:r>
          </a:p>
          <a:p>
            <a:r>
              <a:rPr lang="uk-UA" dirty="0" smtClean="0"/>
              <a:t>3:14 </a:t>
            </a:r>
            <a:r>
              <a:rPr lang="uk-UA" dirty="0"/>
              <a:t>І до Ангола Церкви в </a:t>
            </a:r>
            <a:r>
              <a:rPr lang="uk-UA" dirty="0" err="1"/>
              <a:t>Лаодикії</a:t>
            </a:r>
            <a:r>
              <a:rPr lang="uk-UA" dirty="0"/>
              <a:t> напиши: Оце каже Амінь, Свідок вірний і правдивий, початок Божого </a:t>
            </a:r>
            <a:r>
              <a:rPr lang="uk-UA" dirty="0" smtClean="0"/>
              <a:t>творива</a:t>
            </a:r>
          </a:p>
          <a:p>
            <a:r>
              <a:rPr lang="uk-UA" dirty="0" smtClean="0"/>
              <a:t>10:4</a:t>
            </a:r>
            <a:r>
              <a:rPr lang="uk-UA" i="1" dirty="0"/>
              <a:t> </a:t>
            </a:r>
            <a:r>
              <a:rPr lang="ru-RU" dirty="0"/>
              <a:t> </a:t>
            </a:r>
            <a:r>
              <a:rPr lang="uk-UA" dirty="0" smtClean="0"/>
              <a:t>А як заговорили сім громів голосами своїми, я хотів був писати. Та я почув голос із неба, що до мене казав: Запечатай оте, що сім громів казали, і того не пиши!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0942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6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8038" y="785785"/>
            <a:ext cx="7773025" cy="5046303"/>
          </a:xfrm>
        </p:spPr>
        <p:txBody>
          <a:bodyPr>
            <a:noAutofit/>
          </a:bodyPr>
          <a:lstStyle/>
          <a:p>
            <a:r>
              <a:rPr lang="uk-UA" sz="6600" dirty="0"/>
              <a:t>Огляд нового заповіту – </a:t>
            </a:r>
            <a:r>
              <a:rPr lang="uk-UA" sz="6600" dirty="0" smtClean="0"/>
              <a:t>книга Об</a:t>
            </a:r>
            <a:r>
              <a:rPr lang="en-US" sz="6600" dirty="0" smtClean="0"/>
              <a:t>’</a:t>
            </a:r>
            <a:r>
              <a:rPr lang="uk-UA" sz="6600" dirty="0" smtClean="0"/>
              <a:t>явлення 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41237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подібно на те, що книга Буття - це книга початку, Об</a:t>
            </a:r>
            <a:r>
              <a:rPr lang="ru-RU" dirty="0"/>
              <a:t>’</a:t>
            </a:r>
            <a:r>
              <a:rPr lang="uk-UA" dirty="0"/>
              <a:t>явлення - це книга завершення. Хоча є багато пророцтв в Євангеліях і посланнях, Об</a:t>
            </a:r>
            <a:r>
              <a:rPr lang="ru-RU" dirty="0"/>
              <a:t>’</a:t>
            </a:r>
            <a:r>
              <a:rPr lang="uk-UA" dirty="0"/>
              <a:t>явлення - це єдина книга Нового Завіту, яка головним чином зосереджена на пророчих подіях. Назва на грецькій мові означає </a:t>
            </a:r>
            <a:r>
              <a:rPr lang="uk-UA" dirty="0" smtClean="0"/>
              <a:t>«розкриття» </a:t>
            </a:r>
            <a:r>
              <a:rPr lang="uk-UA" dirty="0"/>
              <a:t>або </a:t>
            </a:r>
            <a:r>
              <a:rPr lang="uk-UA" dirty="0" smtClean="0"/>
              <a:t>«прояв». </a:t>
            </a:r>
            <a:r>
              <a:rPr lang="uk-UA" dirty="0"/>
              <a:t>Ця книга є одкровенням Ісуса </a:t>
            </a:r>
            <a:r>
              <a:rPr lang="uk-UA" dirty="0" smtClean="0"/>
              <a:t>Христа (1:1). </a:t>
            </a:r>
            <a:r>
              <a:rPr lang="uk-UA" dirty="0"/>
              <a:t>Вона написана Іваном під час його заслання на острові </a:t>
            </a:r>
            <a:r>
              <a:rPr lang="uk-UA" dirty="0" err="1"/>
              <a:t>Патмос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/>
              <a:t>Огляд нового заповіту – книга Об</a:t>
            </a:r>
            <a:r>
              <a:rPr lang="en-US" sz="5400"/>
              <a:t>’</a:t>
            </a:r>
            <a:r>
              <a:rPr lang="uk-UA" sz="540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Автор </a:t>
            </a:r>
            <a:r>
              <a:rPr lang="uk-UA" dirty="0"/>
              <a:t>цієї останньої канонічної книги називає своє ім'я «Іван» п'ять разів</a:t>
            </a:r>
            <a:r>
              <a:rPr lang="uk-UA" dirty="0" smtClean="0"/>
              <a:t>.</a:t>
            </a:r>
            <a:r>
              <a:rPr lang="uk-UA" dirty="0" smtClean="0"/>
              <a:t> </a:t>
            </a:r>
            <a:r>
              <a:rPr lang="uk-UA" dirty="0" smtClean="0"/>
              <a:t>(1:1,4,9; 21:2; 22:8). </a:t>
            </a:r>
            <a:r>
              <a:rPr lang="uk-UA" dirty="0"/>
              <a:t>Він </a:t>
            </a:r>
            <a:r>
              <a:rPr lang="uk-UA" dirty="0" smtClean="0"/>
              <a:t>говорить </a:t>
            </a:r>
            <a:r>
              <a:rPr lang="uk-UA" dirty="0"/>
              <a:t>про себе, як про </a:t>
            </a:r>
            <a:r>
              <a:rPr lang="uk-UA" dirty="0" smtClean="0"/>
              <a:t>раба </a:t>
            </a:r>
            <a:r>
              <a:rPr lang="uk-UA" dirty="0"/>
              <a:t>Ісуса </a:t>
            </a:r>
            <a:r>
              <a:rPr lang="uk-UA" dirty="0" smtClean="0"/>
              <a:t>Христа, </a:t>
            </a:r>
            <a:r>
              <a:rPr lang="uk-UA" dirty="0"/>
              <a:t>а також називає себе </a:t>
            </a:r>
            <a:r>
              <a:rPr lang="uk-UA" dirty="0" smtClean="0"/>
              <a:t>братом </a:t>
            </a:r>
            <a:r>
              <a:rPr lang="uk-UA" dirty="0"/>
              <a:t>і співучасником </a:t>
            </a:r>
            <a:r>
              <a:rPr lang="uk-UA" dirty="0" smtClean="0"/>
              <a:t>скорботи. </a:t>
            </a:r>
            <a:r>
              <a:rPr lang="uk-UA" dirty="0"/>
              <a:t>Він записав, що був на острові Патмос </a:t>
            </a:r>
            <a:r>
              <a:rPr lang="uk-UA" dirty="0" smtClean="0"/>
              <a:t>«за </a:t>
            </a:r>
            <a:r>
              <a:rPr lang="uk-UA" dirty="0"/>
              <a:t>Слово Боже і за свідчення Ісуса </a:t>
            </a:r>
            <a:r>
              <a:rPr lang="uk-UA" dirty="0" smtClean="0"/>
              <a:t>Христа». </a:t>
            </a:r>
            <a:r>
              <a:rPr lang="uk-UA" dirty="0"/>
              <a:t>Патмос - це маленький, скелястий і безлюдний острів в Егейському морі, приблизно в </a:t>
            </a:r>
            <a:r>
              <a:rPr lang="uk-UA" dirty="0" smtClean="0"/>
              <a:t>90 км. </a:t>
            </a:r>
            <a:r>
              <a:rPr lang="uk-UA" dirty="0"/>
              <a:t>від Ефеса на південний захід. </a:t>
            </a:r>
          </a:p>
        </p:txBody>
      </p:sp>
    </p:spTree>
    <p:extLst>
      <p:ext uri="{BB962C8B-B14F-4D97-AF65-F5344CB8AC3E}">
        <p14:creationId xmlns:p14="http://schemas.microsoft.com/office/powerpoint/2010/main" val="33063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Книга Об</a:t>
            </a:r>
            <a:r>
              <a:rPr lang="ru-RU" dirty="0"/>
              <a:t>’</a:t>
            </a:r>
            <a:r>
              <a:rPr lang="uk-UA" dirty="0"/>
              <a:t>явлення містить більше посилань на Старий Заповіт, ніж будь-яка інша книга в Новому Завіті. В Євангелії від Матвія міститься 92 посилання, в посланні до Євреїв - 102 посилання, а тільки приблизний підрахунок посилань Старого Завіту в книзі Об</a:t>
            </a:r>
            <a:r>
              <a:rPr lang="ru-RU" dirty="0"/>
              <a:t>’</a:t>
            </a:r>
            <a:r>
              <a:rPr lang="uk-UA" dirty="0"/>
              <a:t>явлення коливається від 278 до </a:t>
            </a:r>
            <a:r>
              <a:rPr lang="uk-UA" dirty="0" smtClean="0"/>
              <a:t>400 і більше.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860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103855"/>
            <a:ext cx="5382491" cy="4089127"/>
          </a:xfrm>
        </p:spPr>
        <p:txBody>
          <a:bodyPr>
            <a:noAutofit/>
          </a:bodyPr>
          <a:lstStyle/>
          <a:p>
            <a:r>
              <a:rPr lang="uk-UA" sz="1600" dirty="0"/>
              <a:t>Об’явлення - це книга чисел, число "7" дуже видатне, є </a:t>
            </a:r>
            <a:r>
              <a:rPr lang="uk-UA" sz="1600" dirty="0" smtClean="0"/>
              <a:t>7 царів (1:11), 7 світильників (1:13), 7 зірок (1:16), 7 листів (розд.2-3), 7 духів (4:5), 7 печаток (5:1), 7 труб (8:2), 7 грамів (10:3), 7 голосів і  7 вінців (12:3, 13:1), 7 ангелів (15:6), 7 чаш (15:7), 7 гір (17:9), 7 блаженств (1:3, 14:13, 14:15, 19:9, 20:8, 23:7, 14). </a:t>
            </a:r>
            <a:endParaRPr lang="uk-UA" sz="1600" dirty="0" smtClean="0"/>
          </a:p>
          <a:p>
            <a:r>
              <a:rPr lang="uk-UA" sz="1600" dirty="0" smtClean="0"/>
              <a:t>Інші </a:t>
            </a:r>
            <a:r>
              <a:rPr lang="uk-UA" sz="1600" dirty="0"/>
              <a:t>видатні </a:t>
            </a:r>
            <a:r>
              <a:rPr lang="uk-UA" sz="1600" dirty="0" smtClean="0"/>
              <a:t>числа:  4 </a:t>
            </a:r>
            <a:r>
              <a:rPr lang="uk-UA" sz="1600" dirty="0" smtClean="0"/>
              <a:t>звіра (4-6), 4 вершники (6:1-8), 4 </a:t>
            </a:r>
            <a:r>
              <a:rPr lang="uk-UA" sz="1600" dirty="0"/>
              <a:t>пов'язаних </a:t>
            </a:r>
            <a:r>
              <a:rPr lang="uk-UA" sz="1600" dirty="0" smtClean="0"/>
              <a:t>ангела (9:14). </a:t>
            </a:r>
            <a:endParaRPr lang="uk-UA" sz="1600" dirty="0" smtClean="0"/>
          </a:p>
          <a:p>
            <a:r>
              <a:rPr lang="uk-UA" sz="1600" dirty="0" smtClean="0"/>
              <a:t>Є </a:t>
            </a:r>
            <a:r>
              <a:rPr lang="uk-UA" sz="1600" dirty="0"/>
              <a:t>12 колін </a:t>
            </a:r>
            <a:r>
              <a:rPr lang="uk-UA" sz="1600" dirty="0" smtClean="0"/>
              <a:t>Ізраїлю (7:4), 12 </a:t>
            </a:r>
            <a:r>
              <a:rPr lang="uk-UA" sz="1600" dirty="0"/>
              <a:t>тисяч від кожного </a:t>
            </a:r>
            <a:r>
              <a:rPr lang="uk-UA" sz="1600" dirty="0" smtClean="0"/>
              <a:t>племені (7:4-8), 12 </a:t>
            </a:r>
            <a:r>
              <a:rPr lang="uk-UA" sz="1600" dirty="0"/>
              <a:t>воріт Святого </a:t>
            </a:r>
            <a:r>
              <a:rPr lang="uk-UA" sz="1600" dirty="0" smtClean="0"/>
              <a:t>міста (21:12) </a:t>
            </a:r>
            <a:r>
              <a:rPr lang="uk-UA" sz="1600" dirty="0"/>
              <a:t>і </a:t>
            </a:r>
            <a:r>
              <a:rPr lang="uk-UA" sz="1600" dirty="0" smtClean="0"/>
              <a:t>12 підвалин (21:14), 12 </a:t>
            </a:r>
            <a:r>
              <a:rPr lang="uk-UA" sz="1600" dirty="0"/>
              <a:t>плодів на дереві </a:t>
            </a:r>
            <a:r>
              <a:rPr lang="uk-UA" sz="1600" dirty="0" smtClean="0"/>
              <a:t>життя (22:2). 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20739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Книга Об’явлення має життєвий зв'язок з іншими канонічними книгами, є логічний контраст з першою книгою Біблії, книгою Буття. Перше протиставлення контрастує з останніми, входження гріха з його відходом, накладення прокляття з його зняттям, початок смерті з її кінцем, створення першого неба і землі зі створенням нового неба </a:t>
            </a:r>
            <a:r>
              <a:rPr lang="uk-UA" dirty="0" smtClean="0"/>
              <a:t>і </a:t>
            </a:r>
            <a:r>
              <a:rPr lang="uk-UA" dirty="0"/>
              <a:t>землі. </a:t>
            </a:r>
          </a:p>
        </p:txBody>
      </p:sp>
    </p:spTree>
    <p:extLst>
      <p:ext uri="{BB962C8B-B14F-4D97-AF65-F5344CB8AC3E}">
        <p14:creationId xmlns:p14="http://schemas.microsoft.com/office/powerpoint/2010/main" val="1403803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Як треба тлумачити книгу Об’явлення?</a:t>
            </a:r>
          </a:p>
          <a:p>
            <a:r>
              <a:rPr lang="uk-UA" dirty="0"/>
              <a:t>школа </a:t>
            </a:r>
            <a:r>
              <a:rPr lang="uk-UA" dirty="0" err="1" smtClean="0"/>
              <a:t>претерістів</a:t>
            </a:r>
            <a:r>
              <a:rPr lang="uk-UA" dirty="0" smtClean="0"/>
              <a:t> </a:t>
            </a:r>
            <a:r>
              <a:rPr lang="uk-UA" dirty="0" smtClean="0"/>
              <a:t>(латинське </a:t>
            </a:r>
            <a:r>
              <a:rPr lang="uk-UA" dirty="0"/>
              <a:t>слово "претор</a:t>
            </a:r>
            <a:r>
              <a:rPr lang="uk-UA" dirty="0" smtClean="0"/>
              <a:t>" </a:t>
            </a:r>
            <a:r>
              <a:rPr lang="uk-UA" dirty="0"/>
              <a:t>означає "</a:t>
            </a:r>
            <a:r>
              <a:rPr lang="uk-UA" dirty="0" smtClean="0"/>
              <a:t>попередньо«). </a:t>
            </a:r>
            <a:r>
              <a:rPr lang="uk-UA" dirty="0"/>
              <a:t>Ця школа думок заявляє, що символізм книги Об</a:t>
            </a:r>
            <a:r>
              <a:rPr lang="ru-RU" dirty="0"/>
              <a:t>’</a:t>
            </a:r>
            <a:r>
              <a:rPr lang="uk-UA" dirty="0"/>
              <a:t>явлення стосується тільки </a:t>
            </a:r>
            <a:r>
              <a:rPr lang="uk-UA" dirty="0"/>
              <a:t>подій, сучасних </a:t>
            </a:r>
            <a:r>
              <a:rPr lang="uk-UA" dirty="0" smtClean="0"/>
              <a:t>для </a:t>
            </a:r>
            <a:r>
              <a:rPr lang="uk-UA" dirty="0" smtClean="0"/>
              <a:t>Івана</a:t>
            </a:r>
            <a:r>
              <a:rPr lang="uk-UA" dirty="0"/>
              <a:t>. На їхню думку, книга відображає поразку релігійних </a:t>
            </a:r>
            <a:r>
              <a:rPr lang="uk-UA" dirty="0" smtClean="0"/>
              <a:t>ворогів (</a:t>
            </a:r>
            <a:r>
              <a:rPr lang="uk-UA" dirty="0"/>
              <a:t>юдеїв</a:t>
            </a:r>
            <a:r>
              <a:rPr lang="uk-UA" dirty="0" smtClean="0"/>
              <a:t>) </a:t>
            </a:r>
            <a:r>
              <a:rPr lang="uk-UA" dirty="0"/>
              <a:t>і політичних </a:t>
            </a:r>
            <a:r>
              <a:rPr lang="uk-UA" dirty="0" smtClean="0"/>
              <a:t>ворогів церкви (Римська </a:t>
            </a:r>
            <a:r>
              <a:rPr lang="uk-UA" dirty="0"/>
              <a:t>імперія</a:t>
            </a:r>
            <a:r>
              <a:rPr lang="uk-UA" dirty="0" smtClean="0"/>
              <a:t>).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577038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Огляд нового заповіту – книга Об</a:t>
            </a:r>
            <a:r>
              <a:rPr lang="en-US" sz="5400" dirty="0"/>
              <a:t>’</a:t>
            </a:r>
            <a:r>
              <a:rPr lang="uk-UA" sz="5400" dirty="0"/>
              <a:t>явлення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60421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Подібний підхід заперечує реальну пророчу роль книги. Цей погляд, </a:t>
            </a:r>
            <a:r>
              <a:rPr lang="uk-UA" dirty="0" smtClean="0"/>
              <a:t>якого </a:t>
            </a:r>
            <a:r>
              <a:rPr lang="uk-UA" dirty="0"/>
              <a:t>дотримується більшість лібералів, встановлює довільне значення для багатьох символів і відкидає основне пророче значення книги, як ми читаємо в 1 розділі 3 вірш</a:t>
            </a:r>
            <a:r>
              <a:rPr lang="uk-UA" dirty="0" smtClean="0"/>
              <a:t>. </a:t>
            </a:r>
            <a:r>
              <a:rPr lang="uk-UA" dirty="0"/>
              <a:t>(</a:t>
            </a:r>
            <a:r>
              <a:rPr lang="uk-UA" dirty="0" smtClean="0"/>
              <a:t>Об</a:t>
            </a:r>
            <a:r>
              <a:rPr lang="en-US" dirty="0"/>
              <a:t>’</a:t>
            </a:r>
            <a:r>
              <a:rPr lang="uk-UA" dirty="0"/>
              <a:t>явлення </a:t>
            </a:r>
            <a:r>
              <a:rPr lang="uk-UA" dirty="0" smtClean="0"/>
              <a:t>1:3)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00346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84</TotalTime>
  <Words>1284</Words>
  <Application>Microsoft Office PowerPoint</Application>
  <PresentationFormat>Произвольный</PresentationFormat>
  <Paragraphs>51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Капля</vt:lpstr>
      <vt:lpstr>Огляд Нового Заповіту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 – книга Об’явлення 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20</cp:revision>
  <dcterms:created xsi:type="dcterms:W3CDTF">2021-03-08T18:15:17Z</dcterms:created>
  <dcterms:modified xsi:type="dcterms:W3CDTF">2021-10-28T09:17:21Z</dcterms:modified>
</cp:coreProperties>
</file>