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37703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81621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536628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452714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518184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030272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719439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216933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641600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94556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653978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94843177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en.wikipedia.org/wiki/Peace_and_Truce_of_God"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en.wikipedia.org/wiki/Rhineland_massacres" TargetMode="External"/><Relationship Id="rId3" Type="http://schemas.openxmlformats.org/officeDocument/2006/relationships/hyperlink" Target="https://en.wikipedia.org/wiki/People's_Crusade" TargetMode="External"/><Relationship Id="rId7" Type="http://schemas.openxmlformats.org/officeDocument/2006/relationships/hyperlink" Target="https://en.wikipedia.org/wiki/Antisemitism" TargetMode="External"/><Relationship Id="rId2" Type="http://schemas.openxmlformats.org/officeDocument/2006/relationships/hyperlink" Target="https://en.wikipedia.org/wiki/Peter_the_Hermit" TargetMode="External"/><Relationship Id="rId1" Type="http://schemas.openxmlformats.org/officeDocument/2006/relationships/slideLayout" Target="../slideLayouts/slideLayout2.xml"/><Relationship Id="rId6" Type="http://schemas.openxmlformats.org/officeDocument/2006/relationships/hyperlink" Target="https://en.wikipedia.org/wiki/Messianism" TargetMode="External"/><Relationship Id="rId5" Type="http://schemas.openxmlformats.org/officeDocument/2006/relationships/hyperlink" Target="https://en.wikipedia.org/wiki/Apocalypse" TargetMode="External"/><Relationship Id="rId10" Type="http://schemas.openxmlformats.org/officeDocument/2006/relationships/hyperlink" Target="https://en.wikipedia.org/wiki/Battle_of_Civetot" TargetMode="External"/><Relationship Id="rId4" Type="http://schemas.openxmlformats.org/officeDocument/2006/relationships/hyperlink" Target="https://en.wikipedia.org/wiki/Crusades" TargetMode="External"/><Relationship Id="rId9" Type="http://schemas.openxmlformats.org/officeDocument/2006/relationships/hyperlink" Target="https://en.wikipedia.org/wiki/Nicaea"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en.wikipedia.org/wiki/God_in_Christianity" TargetMode="External"/><Relationship Id="rId2" Type="http://schemas.openxmlformats.org/officeDocument/2006/relationships/hyperlink" Target="https://en.wikipedia.org/wiki/Indulgenc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Rome" TargetMode="External"/><Relationship Id="rId2" Type="http://schemas.openxmlformats.org/officeDocument/2006/relationships/hyperlink" Target="https://en.wikipedia.org/wiki/Avignon" TargetMode="External"/><Relationship Id="rId1" Type="http://schemas.openxmlformats.org/officeDocument/2006/relationships/slideLayout" Target="../slideLayouts/slideLayout2.xml"/><Relationship Id="rId4" Type="http://schemas.openxmlformats.org/officeDocument/2006/relationships/hyperlink" Target="https://en.wikipedia.org/wiki/Nation"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en.wikipedia.org/wiki/New_World" TargetMode="External"/><Relationship Id="rId3" Type="http://schemas.openxmlformats.org/officeDocument/2006/relationships/hyperlink" Target="https://en.wikipedia.org/wiki/Iberian_Peninsula" TargetMode="External"/><Relationship Id="rId7" Type="http://schemas.openxmlformats.org/officeDocument/2006/relationships/hyperlink" Target="https://en.wikipedia.org/wiki/Americas" TargetMode="External"/><Relationship Id="rId2" Type="http://schemas.openxmlformats.org/officeDocument/2006/relationships/hyperlink" Target="https://en.wikipedia.org/wiki/Reconquista" TargetMode="External"/><Relationship Id="rId1" Type="http://schemas.openxmlformats.org/officeDocument/2006/relationships/slideLayout" Target="../slideLayouts/slideLayout2.xml"/><Relationship Id="rId6" Type="http://schemas.openxmlformats.org/officeDocument/2006/relationships/hyperlink" Target="https://en.wikipedia.org/wiki/Christendom" TargetMode="External"/><Relationship Id="rId5" Type="http://schemas.openxmlformats.org/officeDocument/2006/relationships/hyperlink" Target="https://en.wikipedia.org/wiki/Granada_War" TargetMode="External"/><Relationship Id="rId4" Type="http://schemas.openxmlformats.org/officeDocument/2006/relationships/hyperlink" Target="https://en.wikipedia.org/wiki/Umayyad_conquest_of_Hispania"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Christian Internal conflicts 1000-1500</a:t>
            </a:r>
            <a:endParaRPr lang="en-US" dirty="0"/>
          </a:p>
        </p:txBody>
      </p:sp>
      <p:sp>
        <p:nvSpPr>
          <p:cNvPr id="3" name="Content Placeholder 2"/>
          <p:cNvSpPr>
            <a:spLocks noGrp="1"/>
          </p:cNvSpPr>
          <p:nvPr>
            <p:ph idx="1"/>
          </p:nvPr>
        </p:nvSpPr>
        <p:spPr/>
        <p:txBody>
          <a:bodyPr/>
          <a:lstStyle/>
          <a:p>
            <a:r>
              <a:rPr lang="en-US" dirty="0" smtClean="0"/>
              <a:t>Great Schism: 1054 AD   Roman Catholic (Pope of Rome) and Eastern Orthodox (Patriarch of Constantinople);  Rome claimed highest authority, theological disputes, liturgical practices.  Conflict between Eastern and Western Christianity. </a:t>
            </a:r>
            <a:endParaRPr lang="en-US" dirty="0"/>
          </a:p>
        </p:txBody>
      </p:sp>
    </p:spTree>
    <p:extLst>
      <p:ext uri="{BB962C8B-B14F-4D97-AF65-F5344CB8AC3E}">
        <p14:creationId xmlns:p14="http://schemas.microsoft.com/office/powerpoint/2010/main" val="2773329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ASSIGNMENT</a:t>
            </a:r>
            <a:endParaRPr lang="en-US" dirty="0"/>
          </a:p>
        </p:txBody>
      </p:sp>
      <p:sp>
        <p:nvSpPr>
          <p:cNvPr id="3" name="Content Placeholder 2"/>
          <p:cNvSpPr>
            <a:spLocks noGrp="1"/>
          </p:cNvSpPr>
          <p:nvPr>
            <p:ph idx="1"/>
          </p:nvPr>
        </p:nvSpPr>
        <p:spPr/>
        <p:txBody>
          <a:bodyPr/>
          <a:lstStyle/>
          <a:p>
            <a:r>
              <a:rPr lang="en-US" dirty="0" smtClean="0"/>
              <a:t>https://en.wikipedia.org/wiki/Crusades</a:t>
            </a:r>
            <a:endParaRPr lang="en-US" dirty="0"/>
          </a:p>
        </p:txBody>
      </p:sp>
    </p:spTree>
    <p:extLst>
      <p:ext uri="{BB962C8B-B14F-4D97-AF65-F5344CB8AC3E}">
        <p14:creationId xmlns:p14="http://schemas.microsoft.com/office/powerpoint/2010/main" val="7602356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Crusades to Palestine</a:t>
            </a:r>
            <a:endParaRPr lang="en-US" dirty="0"/>
          </a:p>
        </p:txBody>
      </p:sp>
      <p:sp>
        <p:nvSpPr>
          <p:cNvPr id="3" name="Content Placeholder 2"/>
          <p:cNvSpPr>
            <a:spLocks noGrp="1"/>
          </p:cNvSpPr>
          <p:nvPr>
            <p:ph idx="1"/>
          </p:nvPr>
        </p:nvSpPr>
        <p:spPr/>
        <p:txBody>
          <a:bodyPr/>
          <a:lstStyle/>
          <a:p>
            <a:r>
              <a:rPr lang="en-US" dirty="0" smtClean="0"/>
              <a:t>Formally begin in 1095 after Byzantium loses Battle of </a:t>
            </a:r>
            <a:r>
              <a:rPr lang="en-US" dirty="0" err="1" smtClean="0"/>
              <a:t>Manzekert</a:t>
            </a:r>
            <a:r>
              <a:rPr lang="en-US" dirty="0" smtClean="0"/>
              <a:t> in 1071, Emperor </a:t>
            </a:r>
            <a:r>
              <a:rPr lang="en-US" dirty="0" err="1" smtClean="0"/>
              <a:t>Alexios</a:t>
            </a:r>
            <a:r>
              <a:rPr lang="en-US" dirty="0" smtClean="0"/>
              <a:t> I requests help of Pope Urban II for military help to protect against the Seljuk Turkish  advances into Asia Minor.  </a:t>
            </a:r>
          </a:p>
          <a:p>
            <a:r>
              <a:rPr lang="en-US" dirty="0" smtClean="0"/>
              <a:t>Pope Urban II responds with sermons/Church Council calling for European armies to go to war against Turks.</a:t>
            </a:r>
            <a:endParaRPr lang="en-US" dirty="0"/>
          </a:p>
        </p:txBody>
      </p:sp>
    </p:spTree>
    <p:extLst>
      <p:ext uri="{BB962C8B-B14F-4D97-AF65-F5344CB8AC3E}">
        <p14:creationId xmlns:p14="http://schemas.microsoft.com/office/powerpoint/2010/main" val="23463320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Other Factors for the Crusades</a:t>
            </a:r>
            <a:endParaRPr lang="en-US" dirty="0"/>
          </a:p>
        </p:txBody>
      </p:sp>
      <p:sp>
        <p:nvSpPr>
          <p:cNvPr id="3" name="Content Placeholder 2"/>
          <p:cNvSpPr>
            <a:spLocks noGrp="1"/>
          </p:cNvSpPr>
          <p:nvPr>
            <p:ph idx="1"/>
          </p:nvPr>
        </p:nvSpPr>
        <p:spPr/>
        <p:txBody>
          <a:bodyPr/>
          <a:lstStyle/>
          <a:p>
            <a:r>
              <a:rPr lang="en-US" dirty="0" smtClean="0"/>
              <a:t>Potential way for Urban II, papacy to assert dominance over Eastern Church—Great Schism</a:t>
            </a:r>
          </a:p>
          <a:p>
            <a:r>
              <a:rPr lang="en-US" dirty="0" smtClean="0"/>
              <a:t>Inter-kingdom warfare in Europe constant conflict, knight class of mercenary warriors ravaging poor.  Need to have a unifying and non-European enemy:</a:t>
            </a:r>
          </a:p>
        </p:txBody>
      </p:sp>
    </p:spTree>
    <p:extLst>
      <p:ext uri="{BB962C8B-B14F-4D97-AF65-F5344CB8AC3E}">
        <p14:creationId xmlns:p14="http://schemas.microsoft.com/office/powerpoint/2010/main" val="26292813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513026" name="Rectangle 2"/>
          <p:cNvSpPr>
            <a:spLocks noChangeArrowheads="1"/>
          </p:cNvSpPr>
          <p:nvPr/>
        </p:nvSpPr>
        <p:spPr bwMode="auto">
          <a:xfrm>
            <a:off x="457200" y="485388"/>
            <a:ext cx="8382000" cy="52014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2000" dirty="0">
                <a:solidFill>
                  <a:prstClr val="black"/>
                </a:solidFill>
                <a:latin typeface="Arial" charset="0"/>
                <a:cs typeface="Arial" charset="0"/>
              </a:rPr>
              <a:t>“For Pope Urban II, at the Council of Clermont in 1095, the subversion of martial violence is effective in dealing with secular violence:</a:t>
            </a:r>
          </a:p>
          <a:p>
            <a:pPr fontAlgn="base">
              <a:spcBef>
                <a:spcPct val="0"/>
              </a:spcBef>
              <a:spcAft>
                <a:spcPct val="0"/>
              </a:spcAft>
            </a:pPr>
            <a:endParaRPr lang="en-US" sz="2000" dirty="0">
              <a:solidFill>
                <a:prstClr val="black"/>
              </a:solidFill>
              <a:latin typeface="Arial" charset="0"/>
              <a:cs typeface="Arial" charset="0"/>
            </a:endParaRPr>
          </a:p>
          <a:p>
            <a:pPr fontAlgn="base">
              <a:spcBef>
                <a:spcPct val="0"/>
              </a:spcBef>
              <a:spcAft>
                <a:spcPct val="0"/>
              </a:spcAft>
            </a:pPr>
            <a:endParaRPr lang="en-US" sz="2000" dirty="0">
              <a:solidFill>
                <a:prstClr val="black"/>
              </a:solidFill>
              <a:latin typeface="Arial" charset="0"/>
              <a:cs typeface="Arial" charset="0"/>
            </a:endParaRPr>
          </a:p>
          <a:p>
            <a:pPr eaLnBrk="0" fontAlgn="base" hangingPunct="0">
              <a:spcBef>
                <a:spcPct val="0"/>
              </a:spcBef>
              <a:spcAft>
                <a:spcPct val="0"/>
              </a:spcAft>
            </a:pPr>
            <a:r>
              <a:rPr lang="en-US" sz="2000" dirty="0">
                <a:solidFill>
                  <a:prstClr val="black"/>
                </a:solidFill>
                <a:latin typeface="Arial" charset="0"/>
                <a:cs typeface="Arial" charset="0"/>
              </a:rPr>
              <a:t>Oh race of the Franks, we learn that in some of your provinces no one can venture on the road by day or by night without injury or attack by highwaymen, and no one is secure even at home. Let us then re-enact the law of our ancestors known as the Truce of God. And now that you have promised to maintain the peace among yourselves you are obligated to </a:t>
            </a:r>
            <a:r>
              <a:rPr lang="en-US" sz="2000" dirty="0" err="1">
                <a:solidFill>
                  <a:prstClr val="black"/>
                </a:solidFill>
                <a:latin typeface="Arial" charset="0"/>
                <a:cs typeface="Arial" charset="0"/>
              </a:rPr>
              <a:t>succour</a:t>
            </a:r>
            <a:r>
              <a:rPr lang="en-US" sz="2000" dirty="0">
                <a:solidFill>
                  <a:prstClr val="black"/>
                </a:solidFill>
                <a:latin typeface="Arial" charset="0"/>
                <a:cs typeface="Arial" charset="0"/>
              </a:rPr>
              <a:t> your brethren in the East, menaced by an accursed race, utterly alienated from God. The Holy </a:t>
            </a:r>
            <a:r>
              <a:rPr lang="en-US" sz="2000" dirty="0" err="1">
                <a:solidFill>
                  <a:prstClr val="black"/>
                </a:solidFill>
                <a:latin typeface="Arial" charset="0"/>
                <a:cs typeface="Arial" charset="0"/>
              </a:rPr>
              <a:t>Sepulchre</a:t>
            </a:r>
            <a:r>
              <a:rPr lang="en-US" sz="2000" dirty="0">
                <a:solidFill>
                  <a:prstClr val="black"/>
                </a:solidFill>
                <a:latin typeface="Arial" charset="0"/>
                <a:cs typeface="Arial" charset="0"/>
              </a:rPr>
              <a:t> of our Lord is polluted by the filthiness of an unclean nation. Recall the greatness of Charlemagne. O most valiant soldiers, descendants of invincible ancestors, be not degenerate. Let all hatred depart from among you, all quarrels end, all wars cease. Start upon the road to the Holy </a:t>
            </a:r>
            <a:r>
              <a:rPr lang="en-US" sz="2000" dirty="0" err="1">
                <a:solidFill>
                  <a:prstClr val="black"/>
                </a:solidFill>
                <a:latin typeface="Arial" charset="0"/>
                <a:cs typeface="Arial" charset="0"/>
              </a:rPr>
              <a:t>Sepulchre</a:t>
            </a:r>
            <a:r>
              <a:rPr lang="en-US" sz="2000" dirty="0">
                <a:solidFill>
                  <a:prstClr val="black"/>
                </a:solidFill>
                <a:latin typeface="Arial" charset="0"/>
                <a:cs typeface="Arial" charset="0"/>
              </a:rPr>
              <a:t> to wrest that land from the wicked race and subject it to yourselves.</a:t>
            </a:r>
            <a:r>
              <a:rPr lang="en-US" sz="2000" dirty="0">
                <a:solidFill>
                  <a:prstClr val="black"/>
                </a:solidFill>
                <a:latin typeface="Arial" charset="0"/>
                <a:cs typeface="Arial" charset="0"/>
                <a:hlinkClick r:id="rId2"/>
              </a:rPr>
              <a:t>”</a:t>
            </a:r>
            <a:r>
              <a:rPr lang="en-US" sz="2000" baseline="30000" dirty="0">
                <a:solidFill>
                  <a:prstClr val="black"/>
                </a:solidFill>
                <a:latin typeface="Arial" charset="0"/>
                <a:cs typeface="Arial" charset="0"/>
                <a:hlinkClick r:id="rId2"/>
              </a:rPr>
              <a:t>[24</a:t>
            </a:r>
            <a:r>
              <a:rPr lang="en-US" baseline="30000" dirty="0">
                <a:solidFill>
                  <a:prstClr val="black"/>
                </a:solidFill>
                <a:latin typeface="Arial" charset="0"/>
                <a:cs typeface="Arial" charset="0"/>
                <a:hlinkClick r:id="rId2"/>
              </a:rPr>
              <a:t>]</a:t>
            </a:r>
            <a:r>
              <a:rPr lang="en-US" baseline="30000" dirty="0">
                <a:solidFill>
                  <a:prstClr val="black"/>
                </a:solidFill>
                <a:latin typeface="Arial" charset="0"/>
                <a:cs typeface="Arial" charset="0"/>
              </a:rPr>
              <a:t> https://en.wikipedia.org/wiki/Peace_and_Truce_of_God</a:t>
            </a:r>
            <a:endParaRPr lang="en-US" dirty="0">
              <a:solidFill>
                <a:prstClr val="black"/>
              </a:solidFill>
              <a:latin typeface="Arial" charset="0"/>
              <a:cs typeface="Arial" charset="0"/>
            </a:endParaRPr>
          </a:p>
        </p:txBody>
      </p:sp>
    </p:spTree>
    <p:extLst>
      <p:ext uri="{BB962C8B-B14F-4D97-AF65-F5344CB8AC3E}">
        <p14:creationId xmlns:p14="http://schemas.microsoft.com/office/powerpoint/2010/main" val="16960320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Turks control Silk Roads; Genoa and Venice wanted trade with East </a:t>
            </a:r>
            <a:r>
              <a:rPr lang="en-US" smtClean="0"/>
              <a:t>and bypass Constantinople</a:t>
            </a:r>
            <a:r>
              <a:rPr lang="en-US" dirty="0" smtClean="0"/>
              <a:t>.</a:t>
            </a:r>
          </a:p>
          <a:p>
            <a:r>
              <a:rPr lang="en-US" dirty="0" smtClean="0"/>
              <a:t>Spiritual Anxiety over Millennium (Year 1000); plagues; wars…..impending death or end of the world. Seeking of salvation –Heaven– on everyone’s mind.   Church grant indulgences—later began to sell them  to help pay for Crusades—to all crusaders.</a:t>
            </a:r>
          </a:p>
          <a:p>
            <a:endParaRPr lang="en-US" dirty="0"/>
          </a:p>
        </p:txBody>
      </p:sp>
    </p:spTree>
    <p:extLst>
      <p:ext uri="{BB962C8B-B14F-4D97-AF65-F5344CB8AC3E}">
        <p14:creationId xmlns:p14="http://schemas.microsoft.com/office/powerpoint/2010/main" val="35641062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Rectangle 3"/>
          <p:cNvSpPr/>
          <p:nvPr/>
        </p:nvSpPr>
        <p:spPr>
          <a:xfrm>
            <a:off x="0" y="0"/>
            <a:ext cx="9144000" cy="6001643"/>
          </a:xfrm>
          <a:prstGeom prst="rect">
            <a:avLst/>
          </a:prstGeom>
        </p:spPr>
        <p:txBody>
          <a:bodyPr wrap="square">
            <a:spAutoFit/>
          </a:bodyPr>
          <a:lstStyle/>
          <a:p>
            <a:endParaRPr lang="en-US" sz="2400" dirty="0">
              <a:solidFill>
                <a:prstClr val="white"/>
              </a:solidFill>
            </a:endParaRPr>
          </a:p>
          <a:p>
            <a:endParaRPr lang="en-US" sz="2400" dirty="0">
              <a:solidFill>
                <a:prstClr val="white"/>
              </a:solidFill>
            </a:endParaRPr>
          </a:p>
          <a:p>
            <a:r>
              <a:rPr lang="en-US" sz="2400" dirty="0">
                <a:solidFill>
                  <a:prstClr val="white"/>
                </a:solidFill>
              </a:rPr>
              <a:t>Almost immediately </a:t>
            </a:r>
            <a:r>
              <a:rPr lang="en-US" sz="2400" dirty="0">
                <a:solidFill>
                  <a:prstClr val="white"/>
                </a:solidFill>
                <a:hlinkClick r:id="rId2" tooltip="Peter the Hermit"/>
              </a:rPr>
              <a:t>Peter the Hermit</a:t>
            </a:r>
            <a:r>
              <a:rPr lang="en-US" sz="2400" dirty="0">
                <a:solidFill>
                  <a:prstClr val="white"/>
                </a:solidFill>
              </a:rPr>
              <a:t> led thousands of mostly poor Christians out of Europe in what became known as the </a:t>
            </a:r>
            <a:r>
              <a:rPr lang="en-US" sz="2400" dirty="0">
                <a:solidFill>
                  <a:prstClr val="white"/>
                </a:solidFill>
                <a:hlinkClick r:id="rId3" tooltip="People's Crusade"/>
              </a:rPr>
              <a:t>People's Crusade</a:t>
            </a:r>
            <a:r>
              <a:rPr lang="en-US" sz="2400" dirty="0">
                <a:solidFill>
                  <a:prstClr val="white"/>
                </a:solidFill>
              </a:rPr>
              <a:t>.</a:t>
            </a:r>
            <a:r>
              <a:rPr lang="en-US" sz="2400" baseline="30000" dirty="0">
                <a:solidFill>
                  <a:prstClr val="white"/>
                </a:solidFill>
                <a:hlinkClick r:id="rId4"/>
              </a:rPr>
              <a:t>[30]</a:t>
            </a:r>
            <a:r>
              <a:rPr lang="en-US" sz="2400" dirty="0">
                <a:solidFill>
                  <a:prstClr val="white"/>
                </a:solidFill>
              </a:rPr>
              <a:t> He claimed he had a letter from heaven instructing Christians to prepare for the imminent </a:t>
            </a:r>
            <a:r>
              <a:rPr lang="en-US" sz="2400" dirty="0">
                <a:solidFill>
                  <a:prstClr val="white"/>
                </a:solidFill>
                <a:hlinkClick r:id="rId5" tooltip="Apocalypse"/>
              </a:rPr>
              <a:t>apocalypse</a:t>
            </a:r>
            <a:r>
              <a:rPr lang="en-US" sz="2400" dirty="0">
                <a:solidFill>
                  <a:prstClr val="white"/>
                </a:solidFill>
              </a:rPr>
              <a:t> by seizing Jerusalem </a:t>
            </a:r>
            <a:r>
              <a:rPr lang="en-US" sz="2400" baseline="30000" dirty="0">
                <a:solidFill>
                  <a:prstClr val="white"/>
                </a:solidFill>
                <a:hlinkClick r:id="rId4"/>
              </a:rPr>
              <a:t>[31]</a:t>
            </a:r>
            <a:r>
              <a:rPr lang="en-US" sz="2400" dirty="0">
                <a:solidFill>
                  <a:prstClr val="white"/>
                </a:solidFill>
              </a:rPr>
              <a:t> The motivations of this Crusade included a "</a:t>
            </a:r>
            <a:r>
              <a:rPr lang="en-US" sz="2400" dirty="0" err="1">
                <a:solidFill>
                  <a:prstClr val="white"/>
                </a:solidFill>
                <a:hlinkClick r:id="rId6" tooltip="Messianism"/>
              </a:rPr>
              <a:t>messianism</a:t>
            </a:r>
            <a:r>
              <a:rPr lang="en-US" sz="2400" dirty="0">
                <a:solidFill>
                  <a:prstClr val="white"/>
                </a:solidFill>
              </a:rPr>
              <a:t> of the poor" inspired by an expected mass ascension into heaven at Jerusalem.</a:t>
            </a:r>
            <a:r>
              <a:rPr lang="en-US" sz="2400" baseline="30000" dirty="0">
                <a:solidFill>
                  <a:prstClr val="white"/>
                </a:solidFill>
                <a:hlinkClick r:id="rId4"/>
              </a:rPr>
              <a:t>[32]</a:t>
            </a:r>
            <a:r>
              <a:rPr lang="en-US" sz="2400" dirty="0">
                <a:solidFill>
                  <a:prstClr val="white"/>
                </a:solidFill>
              </a:rPr>
              <a:t> Germany witnessed the first incidents of major violent European </a:t>
            </a:r>
            <a:r>
              <a:rPr lang="en-US" sz="2400" dirty="0" err="1">
                <a:solidFill>
                  <a:prstClr val="white"/>
                </a:solidFill>
                <a:hlinkClick r:id="rId7" tooltip="Antisemitism"/>
              </a:rPr>
              <a:t>antisemitism</a:t>
            </a:r>
            <a:r>
              <a:rPr lang="en-US" sz="2400" dirty="0">
                <a:solidFill>
                  <a:prstClr val="white"/>
                </a:solidFill>
              </a:rPr>
              <a:t> when these Crusaders massacred Jewish communities in what become known as the </a:t>
            </a:r>
            <a:r>
              <a:rPr lang="en-US" sz="2400" dirty="0">
                <a:solidFill>
                  <a:prstClr val="white"/>
                </a:solidFill>
                <a:hlinkClick r:id="rId8" tooltip="Rhineland massacres"/>
              </a:rPr>
              <a:t>Rhineland massacres</a:t>
            </a:r>
            <a:r>
              <a:rPr lang="en-US" sz="2400" dirty="0">
                <a:solidFill>
                  <a:prstClr val="white"/>
                </a:solidFill>
              </a:rPr>
              <a:t>.</a:t>
            </a:r>
            <a:r>
              <a:rPr lang="en-US" sz="2400" baseline="30000" dirty="0">
                <a:solidFill>
                  <a:prstClr val="white"/>
                </a:solidFill>
                <a:hlinkClick r:id="rId4"/>
              </a:rPr>
              <a:t>[33]</a:t>
            </a:r>
            <a:r>
              <a:rPr lang="en-US" sz="2400" dirty="0">
                <a:solidFill>
                  <a:prstClr val="white"/>
                </a:solidFill>
              </a:rPr>
              <a:t> In Speyer, Worms, Mainz, and Cologne the range of anti-Jewish activity was broad, extending from limited, spontaneous violence to full-scale military attacks.</a:t>
            </a:r>
            <a:r>
              <a:rPr lang="en-US" sz="2400" baseline="30000" dirty="0">
                <a:solidFill>
                  <a:prstClr val="white"/>
                </a:solidFill>
                <a:hlinkClick r:id="rId4"/>
              </a:rPr>
              <a:t>[34]</a:t>
            </a:r>
            <a:r>
              <a:rPr lang="en-US" sz="2400" dirty="0">
                <a:solidFill>
                  <a:prstClr val="white"/>
                </a:solidFill>
              </a:rPr>
              <a:t> The Crusaders journeyed, despite advice from </a:t>
            </a:r>
            <a:r>
              <a:rPr lang="en-US" sz="2400" dirty="0" err="1">
                <a:solidFill>
                  <a:prstClr val="white"/>
                </a:solidFill>
              </a:rPr>
              <a:t>Alexios</a:t>
            </a:r>
            <a:r>
              <a:rPr lang="en-US" sz="2400" dirty="0">
                <a:solidFill>
                  <a:prstClr val="white"/>
                </a:solidFill>
              </a:rPr>
              <a:t>' to wait for the nobles, to </a:t>
            </a:r>
            <a:r>
              <a:rPr lang="en-US" sz="2400" dirty="0">
                <a:solidFill>
                  <a:prstClr val="white"/>
                </a:solidFill>
                <a:hlinkClick r:id="rId9" tooltip="Nicaea"/>
              </a:rPr>
              <a:t>Nicaea</a:t>
            </a:r>
            <a:r>
              <a:rPr lang="en-US" sz="2400" dirty="0">
                <a:solidFill>
                  <a:prstClr val="white"/>
                </a:solidFill>
              </a:rPr>
              <a:t>. Only 3000 survived an ambush by the Turks at the </a:t>
            </a:r>
            <a:r>
              <a:rPr lang="en-US" sz="2400" dirty="0" err="1">
                <a:solidFill>
                  <a:prstClr val="white"/>
                </a:solidFill>
                <a:hlinkClick r:id="rId10" tooltip="Battle of Civetot"/>
              </a:rPr>
              <a:t>Civetot</a:t>
            </a:r>
            <a:r>
              <a:rPr lang="en-US" sz="2400" dirty="0">
                <a:solidFill>
                  <a:prstClr val="white"/>
                </a:solidFill>
              </a:rPr>
              <a:t>.</a:t>
            </a:r>
            <a:r>
              <a:rPr lang="en-US" sz="2400" baseline="30000" dirty="0">
                <a:solidFill>
                  <a:prstClr val="white"/>
                </a:solidFill>
                <a:hlinkClick r:id="rId4"/>
              </a:rPr>
              <a:t>[35]</a:t>
            </a:r>
            <a:r>
              <a:rPr lang="en-US" sz="2400" baseline="30000" dirty="0">
                <a:solidFill>
                  <a:prstClr val="white"/>
                </a:solidFill>
              </a:rPr>
              <a:t> https://en.wikipedia.org/wiki/Crusades</a:t>
            </a:r>
            <a:endParaRPr lang="en-US" sz="2400" dirty="0">
              <a:solidFill>
                <a:prstClr val="white"/>
              </a:solidFill>
            </a:endParaRPr>
          </a:p>
        </p:txBody>
      </p:sp>
    </p:spTree>
    <p:extLst>
      <p:ext uri="{BB962C8B-B14F-4D97-AF65-F5344CB8AC3E}">
        <p14:creationId xmlns:p14="http://schemas.microsoft.com/office/powerpoint/2010/main" val="22770361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Rectangle 3"/>
          <p:cNvSpPr/>
          <p:nvPr/>
        </p:nvSpPr>
        <p:spPr>
          <a:xfrm>
            <a:off x="0" y="0"/>
            <a:ext cx="9144000" cy="6124754"/>
          </a:xfrm>
          <a:prstGeom prst="rect">
            <a:avLst/>
          </a:prstGeom>
        </p:spPr>
        <p:txBody>
          <a:bodyPr wrap="square">
            <a:spAutoFit/>
          </a:bodyPr>
          <a:lstStyle/>
          <a:p>
            <a:endParaRPr lang="en-US" sz="2400" dirty="0">
              <a:solidFill>
                <a:prstClr val="white"/>
              </a:solidFill>
            </a:endParaRPr>
          </a:p>
          <a:p>
            <a:r>
              <a:rPr lang="en-US" sz="2800" dirty="0">
                <a:solidFill>
                  <a:prstClr val="white"/>
                </a:solidFill>
              </a:rPr>
              <a:t>“The enthusiastic response to </a:t>
            </a:r>
            <a:r>
              <a:rPr lang="en-US" sz="2800" dirty="0" err="1">
                <a:solidFill>
                  <a:prstClr val="white"/>
                </a:solidFill>
              </a:rPr>
              <a:t>Urban's</a:t>
            </a:r>
            <a:r>
              <a:rPr lang="en-US" sz="2800" dirty="0">
                <a:solidFill>
                  <a:prstClr val="white"/>
                </a:solidFill>
              </a:rPr>
              <a:t> preaching from all classes in Western Europe established a precedent for other Crusades. Volunteers became Crusaders by taking a public vow and receiving </a:t>
            </a:r>
            <a:r>
              <a:rPr lang="en-US" sz="2800" dirty="0">
                <a:solidFill>
                  <a:prstClr val="white"/>
                </a:solidFill>
                <a:hlinkClick r:id="rId2" tooltip="Indulgence"/>
              </a:rPr>
              <a:t>plenary indulgences</a:t>
            </a:r>
            <a:r>
              <a:rPr lang="en-US" sz="2800" dirty="0">
                <a:solidFill>
                  <a:prstClr val="white"/>
                </a:solidFill>
              </a:rPr>
              <a:t> from the Church. Some were hoping for a mass ascension into heaven at Jerusalem or </a:t>
            </a:r>
            <a:r>
              <a:rPr lang="en-US" sz="2800" dirty="0">
                <a:solidFill>
                  <a:prstClr val="white"/>
                </a:solidFill>
                <a:hlinkClick r:id="rId3" tooltip="God in Christianity"/>
              </a:rPr>
              <a:t>God</a:t>
            </a:r>
            <a:r>
              <a:rPr lang="en-US" sz="2800" dirty="0">
                <a:solidFill>
                  <a:prstClr val="white"/>
                </a:solidFill>
              </a:rPr>
              <a:t>'s forgiveness for all their sins. Others participated to satisfy feudal obligations, obtain glory and </a:t>
            </a:r>
            <a:r>
              <a:rPr lang="en-US" sz="2800" dirty="0" err="1">
                <a:solidFill>
                  <a:prstClr val="white"/>
                </a:solidFill>
              </a:rPr>
              <a:t>honour</a:t>
            </a:r>
            <a:r>
              <a:rPr lang="en-US" sz="2800" dirty="0">
                <a:solidFill>
                  <a:prstClr val="white"/>
                </a:solidFill>
              </a:rPr>
              <a:t> or to seek economic and political gain.”</a:t>
            </a:r>
          </a:p>
          <a:p>
            <a:endParaRPr lang="en-US" sz="2400" dirty="0">
              <a:solidFill>
                <a:prstClr val="white"/>
              </a:solidFill>
            </a:endParaRPr>
          </a:p>
          <a:p>
            <a:r>
              <a:rPr lang="en-US" sz="2400" dirty="0">
                <a:solidFill>
                  <a:prstClr val="white"/>
                </a:solidFill>
              </a:rPr>
              <a:t>https://en.wikipedia.org/wiki/Crusades</a:t>
            </a:r>
          </a:p>
          <a:p>
            <a:endParaRPr lang="en-US" sz="2400" dirty="0">
              <a:solidFill>
                <a:prstClr val="white"/>
              </a:solidFill>
            </a:endParaRPr>
          </a:p>
          <a:p>
            <a:endParaRPr lang="en-US" sz="2400" dirty="0">
              <a:solidFill>
                <a:prstClr val="white"/>
              </a:solidFill>
            </a:endParaRPr>
          </a:p>
          <a:p>
            <a:endParaRPr lang="en-US" sz="2400" dirty="0">
              <a:solidFill>
                <a:prstClr val="white"/>
              </a:solidFill>
            </a:endParaRPr>
          </a:p>
          <a:p>
            <a:endParaRPr lang="en-US" sz="2400" dirty="0">
              <a:solidFill>
                <a:prstClr val="white"/>
              </a:solidFill>
            </a:endParaRPr>
          </a:p>
        </p:txBody>
      </p:sp>
    </p:spTree>
    <p:extLst>
      <p:ext uri="{BB962C8B-B14F-4D97-AF65-F5344CB8AC3E}">
        <p14:creationId xmlns:p14="http://schemas.microsoft.com/office/powerpoint/2010/main" val="32143368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Crusades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Frankish Wars;—French (Normans in England)</a:t>
            </a:r>
          </a:p>
          <a:p>
            <a:r>
              <a:rPr lang="en-US" dirty="0" smtClean="0"/>
              <a:t>German some Italian and Spanish</a:t>
            </a:r>
          </a:p>
          <a:p>
            <a:r>
              <a:rPr lang="en-US" dirty="0" smtClean="0"/>
              <a:t>Four in all, 1095-1291…lasting results in Holy Land minimal.</a:t>
            </a:r>
          </a:p>
          <a:p>
            <a:r>
              <a:rPr lang="en-US" dirty="0" smtClean="0"/>
              <a:t>Set Europe against all non-Christian religions, primarily Muslim and Jewish</a:t>
            </a:r>
          </a:p>
          <a:p>
            <a:r>
              <a:rPr lang="en-US" dirty="0" smtClean="0"/>
              <a:t>4</a:t>
            </a:r>
            <a:r>
              <a:rPr lang="en-US" baseline="30000" dirty="0" smtClean="0"/>
              <a:t>th</a:t>
            </a:r>
            <a:r>
              <a:rPr lang="en-US" dirty="0" smtClean="0"/>
              <a:t> Crusade, one of economics, Italian Cities against Byzantium, Constantinople sacked…cemented division between Eastern and Western Christian Churches.</a:t>
            </a:r>
            <a:endParaRPr lang="en-US" dirty="0"/>
          </a:p>
        </p:txBody>
      </p:sp>
    </p:spTree>
    <p:extLst>
      <p:ext uri="{BB962C8B-B14F-4D97-AF65-F5344CB8AC3E}">
        <p14:creationId xmlns:p14="http://schemas.microsoft.com/office/powerpoint/2010/main" val="15258914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Culturally, Europe gains knowledge about ancient Hindu, Persian, Greek  and Roman worlds as well as mathematics (e.g. algebra), warfare, science, philosophy—scholarship of world preserved in Islamic and Byzantine  schools and academies.  Paves way for Thomas Aquinas (scholasticism) and later Renaissance in Europe.  </a:t>
            </a:r>
          </a:p>
          <a:p>
            <a:r>
              <a:rPr lang="en-US" dirty="0" smtClean="0"/>
              <a:t>Religiously, increases people’s trust in holy sites, relics,  and in Church’s power of granting salvation, esp. indulgences. </a:t>
            </a:r>
          </a:p>
          <a:p>
            <a:pPr>
              <a:buNone/>
            </a:pPr>
            <a:r>
              <a:rPr lang="en-US" dirty="0" smtClean="0"/>
              <a:t>   </a:t>
            </a:r>
            <a:endParaRPr lang="en-US" dirty="0"/>
          </a:p>
        </p:txBody>
      </p:sp>
    </p:spTree>
    <p:extLst>
      <p:ext uri="{BB962C8B-B14F-4D97-AF65-F5344CB8AC3E}">
        <p14:creationId xmlns:p14="http://schemas.microsoft.com/office/powerpoint/2010/main" val="34401420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Christianity and Islam?</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Conflict of Crusades seems major part of Christianity's story, less so for Islam.</a:t>
            </a:r>
          </a:p>
          <a:p>
            <a:pPr>
              <a:buNone/>
            </a:pPr>
            <a:r>
              <a:rPr lang="en-US" dirty="0" smtClean="0"/>
              <a:t>Geographically limited; Turkish conquest—Turks often at war with other Muslims in Egypt or Syria—not unified Muslim ethos.  Mongol invasion soon to follow more overwhelming, after that the Ottoman Empire</a:t>
            </a:r>
          </a:p>
          <a:p>
            <a:pPr>
              <a:buNone/>
            </a:pPr>
            <a:r>
              <a:rPr lang="en-US" dirty="0" smtClean="0"/>
              <a:t>For Christians, justification of violence as a means to advance faith; “God wills it!”  Religious intolerance European conquests…</a:t>
            </a:r>
          </a:p>
          <a:p>
            <a:pPr>
              <a:buNone/>
            </a:pPr>
            <a:endParaRPr lang="en-US" dirty="0"/>
          </a:p>
        </p:txBody>
      </p:sp>
    </p:spTree>
    <p:extLst>
      <p:ext uri="{BB962C8B-B14F-4D97-AF65-F5344CB8AC3E}">
        <p14:creationId xmlns:p14="http://schemas.microsoft.com/office/powerpoint/2010/main" val="22240050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2362200" y="6248400"/>
            <a:ext cx="4876800" cy="3535363"/>
          </a:xfrm>
        </p:spPr>
        <p:txBody>
          <a:bodyPr>
            <a:normAutofit/>
          </a:bodyPr>
          <a:lstStyle/>
          <a:p>
            <a:r>
              <a:rPr lang="en-US" sz="1400" dirty="0" smtClean="0"/>
              <a:t>https://upload.wikimedia.org/wikipedia/commons/9/92/Great_Schism_1054_with_former_borders-.png</a:t>
            </a:r>
            <a:endParaRPr lang="en-US" sz="1400" dirty="0"/>
          </a:p>
        </p:txBody>
      </p:sp>
      <p:pic>
        <p:nvPicPr>
          <p:cNvPr id="1026" name="Picture 2" descr="Image result for map of the great schism 1054"/>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600200" y="0"/>
            <a:ext cx="5715000" cy="6117908"/>
          </a:xfrm>
          <a:prstGeom prst="rect">
            <a:avLst/>
          </a:prstGeom>
          <a:noFill/>
        </p:spPr>
      </p:pic>
    </p:spTree>
    <p:extLst>
      <p:ext uri="{BB962C8B-B14F-4D97-AF65-F5344CB8AC3E}">
        <p14:creationId xmlns:p14="http://schemas.microsoft.com/office/powerpoint/2010/main" val="1179831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Papal “Captivity”</a:t>
            </a:r>
            <a:endParaRPr lang="en-US" dirty="0"/>
          </a:p>
        </p:txBody>
      </p:sp>
      <p:sp>
        <p:nvSpPr>
          <p:cNvPr id="3" name="Content Placeholder 2"/>
          <p:cNvSpPr>
            <a:spLocks noGrp="1"/>
          </p:cNvSpPr>
          <p:nvPr>
            <p:ph idx="1"/>
          </p:nvPr>
        </p:nvSpPr>
        <p:spPr/>
        <p:txBody>
          <a:bodyPr/>
          <a:lstStyle/>
          <a:p>
            <a:r>
              <a:rPr lang="en-US" dirty="0" smtClean="0"/>
              <a:t>Reading Assignment:  https://en.wikipedia.org/wiki/Avignon_Papacy</a:t>
            </a:r>
            <a:endParaRPr lang="en-US" dirty="0"/>
          </a:p>
        </p:txBody>
      </p:sp>
    </p:spTree>
    <p:extLst>
      <p:ext uri="{BB962C8B-B14F-4D97-AF65-F5344CB8AC3E}">
        <p14:creationId xmlns:p14="http://schemas.microsoft.com/office/powerpoint/2010/main" val="40744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14</a:t>
            </a:r>
            <a:r>
              <a:rPr lang="en-US" baseline="30000" dirty="0" smtClean="0"/>
              <a:t>th</a:t>
            </a:r>
            <a:r>
              <a:rPr lang="en-US" dirty="0" smtClean="0"/>
              <a:t> Cent struggle between Popes, Kings of France, Italian city states, England, others over the secular power of the Pope.</a:t>
            </a:r>
          </a:p>
          <a:p>
            <a:pPr>
              <a:buNone/>
            </a:pPr>
            <a:r>
              <a:rPr lang="en-US" dirty="0" smtClean="0"/>
              <a:t>From 1309, Pope Clement V,  French, moves Pope’s enclave to Avignon (France)…stays in France until 1376, then back to Rome.</a:t>
            </a:r>
          </a:p>
          <a:p>
            <a:pPr>
              <a:buNone/>
            </a:pPr>
            <a:r>
              <a:rPr lang="en-US" dirty="0" smtClean="0"/>
              <a:t>From 1378-1403 “Antipopes” in Avignon, followed by other antipopes until 1437. Western Schism</a:t>
            </a:r>
            <a:endParaRPr lang="en-US" dirty="0"/>
          </a:p>
        </p:txBody>
      </p:sp>
    </p:spTree>
    <p:extLst>
      <p:ext uri="{BB962C8B-B14F-4D97-AF65-F5344CB8AC3E}">
        <p14:creationId xmlns:p14="http://schemas.microsoft.com/office/powerpoint/2010/main" val="11759900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47800" y="6172200"/>
            <a:ext cx="8229600" cy="4525963"/>
          </a:xfrm>
        </p:spPr>
        <p:txBody>
          <a:bodyPr>
            <a:normAutofit/>
          </a:bodyPr>
          <a:lstStyle/>
          <a:p>
            <a:r>
              <a:rPr lang="en-US" sz="1400" dirty="0" smtClean="0"/>
              <a:t>https://en.wikipedia.org/wiki/Avignon_Papacy</a:t>
            </a:r>
            <a:endParaRPr lang="en-US" sz="1400" dirty="0"/>
          </a:p>
        </p:txBody>
      </p:sp>
      <p:sp>
        <p:nvSpPr>
          <p:cNvPr id="4" name="Rectangle 3"/>
          <p:cNvSpPr/>
          <p:nvPr/>
        </p:nvSpPr>
        <p:spPr>
          <a:xfrm>
            <a:off x="762000" y="612845"/>
            <a:ext cx="7848600" cy="5016758"/>
          </a:xfrm>
          <a:prstGeom prst="rect">
            <a:avLst/>
          </a:prstGeom>
        </p:spPr>
        <p:txBody>
          <a:bodyPr wrap="square">
            <a:spAutoFit/>
          </a:bodyPr>
          <a:lstStyle/>
          <a:p>
            <a:r>
              <a:rPr lang="en-US" sz="3200" dirty="0">
                <a:solidFill>
                  <a:prstClr val="white"/>
                </a:solidFill>
              </a:rPr>
              <a:t>In the period of the Schism, the power struggle in the papacy became a battlefield of the major powers, with France supporting the Pope in </a:t>
            </a:r>
            <a:r>
              <a:rPr lang="en-US" sz="3200" dirty="0">
                <a:solidFill>
                  <a:prstClr val="white"/>
                </a:solidFill>
                <a:hlinkClick r:id="rId2" tooltip="Avignon"/>
              </a:rPr>
              <a:t>Avignon</a:t>
            </a:r>
            <a:r>
              <a:rPr lang="en-US" sz="3200" dirty="0">
                <a:solidFill>
                  <a:prstClr val="white"/>
                </a:solidFill>
              </a:rPr>
              <a:t> and England supporting the Pope in </a:t>
            </a:r>
            <a:r>
              <a:rPr lang="en-US" sz="3200" dirty="0">
                <a:solidFill>
                  <a:prstClr val="white"/>
                </a:solidFill>
                <a:hlinkClick r:id="rId3" tooltip="Rome"/>
              </a:rPr>
              <a:t>Rome</a:t>
            </a:r>
            <a:r>
              <a:rPr lang="en-US" sz="3200" dirty="0">
                <a:solidFill>
                  <a:prstClr val="white"/>
                </a:solidFill>
              </a:rPr>
              <a:t>. At the end of the century, still in the state of schism, the papacy had lost most of its direct political power, and the </a:t>
            </a:r>
            <a:r>
              <a:rPr lang="en-US" sz="3200" dirty="0">
                <a:solidFill>
                  <a:prstClr val="white"/>
                </a:solidFill>
                <a:hlinkClick r:id="rId4" tooltip="Nation"/>
              </a:rPr>
              <a:t>nation</a:t>
            </a:r>
            <a:r>
              <a:rPr lang="en-US" sz="3200" dirty="0">
                <a:solidFill>
                  <a:prstClr val="white"/>
                </a:solidFill>
              </a:rPr>
              <a:t> states of France and England were established as two of the main powers in Europe.</a:t>
            </a:r>
            <a:endParaRPr lang="en-US" sz="3200" dirty="0">
              <a:solidFill>
                <a:prstClr val="white"/>
              </a:solidFill>
            </a:endParaRPr>
          </a:p>
        </p:txBody>
      </p:sp>
    </p:spTree>
    <p:extLst>
      <p:ext uri="{BB962C8B-B14F-4D97-AF65-F5344CB8AC3E}">
        <p14:creationId xmlns:p14="http://schemas.microsoft.com/office/powerpoint/2010/main" val="14602031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Christianity and Islam</a:t>
            </a:r>
            <a:endParaRPr lang="en-US" dirty="0"/>
          </a:p>
        </p:txBody>
      </p:sp>
      <p:sp>
        <p:nvSpPr>
          <p:cNvPr id="3" name="Content Placeholder 2"/>
          <p:cNvSpPr>
            <a:spLocks noGrp="1"/>
          </p:cNvSpPr>
          <p:nvPr>
            <p:ph idx="1"/>
          </p:nvPr>
        </p:nvSpPr>
        <p:spPr/>
        <p:txBody>
          <a:bodyPr/>
          <a:lstStyle/>
          <a:p>
            <a:r>
              <a:rPr lang="en-US" dirty="0" err="1" smtClean="0"/>
              <a:t>Reconquista</a:t>
            </a:r>
            <a:r>
              <a:rPr lang="en-US" dirty="0" smtClean="0"/>
              <a:t> of Spain</a:t>
            </a:r>
          </a:p>
          <a:p>
            <a:r>
              <a:rPr lang="en-US" dirty="0" smtClean="0"/>
              <a:t>Crusades to Palestine</a:t>
            </a:r>
            <a:endParaRPr lang="en-US" dirty="0"/>
          </a:p>
        </p:txBody>
      </p:sp>
    </p:spTree>
    <p:extLst>
      <p:ext uri="{BB962C8B-B14F-4D97-AF65-F5344CB8AC3E}">
        <p14:creationId xmlns:p14="http://schemas.microsoft.com/office/powerpoint/2010/main" val="39699694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Spanish </a:t>
            </a:r>
            <a:r>
              <a:rPr lang="en-US" dirty="0" err="1" smtClean="0"/>
              <a:t>Reconquista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a:t>
            </a:r>
            <a:r>
              <a:rPr lang="en-US" b="1" i="1" dirty="0" err="1" smtClean="0"/>
              <a:t>Reconquista</a:t>
            </a:r>
            <a:r>
              <a:rPr lang="en-US" baseline="30000" dirty="0" smtClean="0">
                <a:hlinkClick r:id="rId2"/>
              </a:rPr>
              <a:t>[a]</a:t>
            </a:r>
            <a:r>
              <a:rPr lang="en-US" dirty="0" smtClean="0"/>
              <a:t> (Spanish and Portuguese for the "</a:t>
            </a:r>
            <a:r>
              <a:rPr lang="en-US" dirty="0" err="1" smtClean="0"/>
              <a:t>reconquest</a:t>
            </a:r>
            <a:r>
              <a:rPr lang="en-US" dirty="0" smtClean="0"/>
              <a:t>") is the period in the history of the </a:t>
            </a:r>
            <a:r>
              <a:rPr lang="en-US" dirty="0" smtClean="0">
                <a:hlinkClick r:id="rId3" tooltip="Iberian Peninsula"/>
              </a:rPr>
              <a:t>Iberian Peninsula</a:t>
            </a:r>
            <a:r>
              <a:rPr lang="en-US" dirty="0" smtClean="0"/>
              <a:t> of about 780 years between the </a:t>
            </a:r>
            <a:r>
              <a:rPr lang="en-US" dirty="0" smtClean="0">
                <a:hlinkClick r:id="rId4" tooltip="Umayyad conquest of Hispania"/>
              </a:rPr>
              <a:t>Umayyad conquest of Hispania</a:t>
            </a:r>
            <a:r>
              <a:rPr lang="en-US" dirty="0" smtClean="0"/>
              <a:t> in 711 and the </a:t>
            </a:r>
            <a:r>
              <a:rPr lang="en-US" dirty="0" smtClean="0">
                <a:hlinkClick r:id="rId5" tooltip="Granada War"/>
              </a:rPr>
              <a:t>fall of the </a:t>
            </a:r>
            <a:r>
              <a:rPr lang="en-US" dirty="0" err="1" smtClean="0">
                <a:hlinkClick r:id="rId5" tooltip="Granada War"/>
              </a:rPr>
              <a:t>Nasrid</a:t>
            </a:r>
            <a:r>
              <a:rPr lang="en-US" dirty="0" smtClean="0">
                <a:hlinkClick r:id="rId5" tooltip="Granada War"/>
              </a:rPr>
              <a:t> kingdom of Granada</a:t>
            </a:r>
            <a:r>
              <a:rPr lang="en-US" dirty="0" smtClean="0"/>
              <a:t> to the expanding </a:t>
            </a:r>
            <a:r>
              <a:rPr lang="en-US" dirty="0" smtClean="0">
                <a:hlinkClick r:id="rId6" tooltip="Christendom"/>
              </a:rPr>
              <a:t>Christian kingdoms</a:t>
            </a:r>
            <a:r>
              <a:rPr lang="en-US" dirty="0" smtClean="0"/>
              <a:t> in 1492. The </a:t>
            </a:r>
            <a:r>
              <a:rPr lang="en-US" i="1" dirty="0" err="1" smtClean="0"/>
              <a:t>Reconquista</a:t>
            </a:r>
            <a:r>
              <a:rPr lang="en-US" dirty="0" smtClean="0"/>
              <a:t> was completed just before the Spanish discovery of the </a:t>
            </a:r>
            <a:r>
              <a:rPr lang="en-US" dirty="0" smtClean="0">
                <a:hlinkClick r:id="rId7" tooltip="Americas"/>
              </a:rPr>
              <a:t>Americas</a:t>
            </a:r>
            <a:r>
              <a:rPr lang="en-US" dirty="0" smtClean="0"/>
              <a:t>—the "</a:t>
            </a:r>
            <a:r>
              <a:rPr lang="en-US" dirty="0" smtClean="0">
                <a:hlinkClick r:id="rId8" tooltip="New World"/>
              </a:rPr>
              <a:t>New World</a:t>
            </a:r>
            <a:r>
              <a:rPr lang="en-US" dirty="0" smtClean="0"/>
              <a:t>"—which ushered in the era of the Spanish and Portuguese colonial empires. “</a:t>
            </a:r>
          </a:p>
          <a:p>
            <a:r>
              <a:rPr lang="en-US" dirty="0" smtClean="0"/>
              <a:t>https://en.wikipedia.org/wiki/Reconquista</a:t>
            </a:r>
            <a:endParaRPr lang="en-US" dirty="0"/>
          </a:p>
        </p:txBody>
      </p:sp>
    </p:spTree>
    <p:extLst>
      <p:ext uri="{BB962C8B-B14F-4D97-AF65-F5344CB8AC3E}">
        <p14:creationId xmlns:p14="http://schemas.microsoft.com/office/powerpoint/2010/main" val="25415995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14400" y="5562600"/>
            <a:ext cx="8229600" cy="4525963"/>
          </a:xfrm>
        </p:spPr>
        <p:txBody>
          <a:bodyPr>
            <a:normAutofit/>
          </a:bodyPr>
          <a:lstStyle/>
          <a:p>
            <a:r>
              <a:rPr lang="en-US" sz="1600" dirty="0" smtClean="0"/>
              <a:t>https://upload.wikimedia.org/wikipedia/commons/thumb/b/bf/Progress_of_the_Reconquista_%28718%E2%80%931492%29_-_es.svg/2000px-Progress_of_the_Reconquista_%28718%E2%80%931492%29_-_es.svg.png</a:t>
            </a:r>
            <a:endParaRPr lang="en-US" sz="1600" dirty="0"/>
          </a:p>
        </p:txBody>
      </p:sp>
      <p:pic>
        <p:nvPicPr>
          <p:cNvPr id="507906" name="Picture 2" descr="Image result for map of the spanish reconquista"/>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90600" y="0"/>
            <a:ext cx="7448435" cy="5562600"/>
          </a:xfrm>
          <a:prstGeom prst="rect">
            <a:avLst/>
          </a:prstGeom>
          <a:noFill/>
        </p:spPr>
      </p:pic>
    </p:spTree>
    <p:extLst>
      <p:ext uri="{BB962C8B-B14F-4D97-AF65-F5344CB8AC3E}">
        <p14:creationId xmlns:p14="http://schemas.microsoft.com/office/powerpoint/2010/main" val="35665280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Reconquista</a:t>
            </a:r>
            <a:r>
              <a:rPr lang="en-US" dirty="0" smtClean="0"/>
              <a:t>---results </a:t>
            </a:r>
            <a:endParaRPr lang="en-US" dirty="0"/>
          </a:p>
        </p:txBody>
      </p:sp>
      <p:sp>
        <p:nvSpPr>
          <p:cNvPr id="3" name="Content Placeholder 2"/>
          <p:cNvSpPr>
            <a:spLocks noGrp="1"/>
          </p:cNvSpPr>
          <p:nvPr>
            <p:ph idx="1"/>
          </p:nvPr>
        </p:nvSpPr>
        <p:spPr/>
        <p:txBody>
          <a:bodyPr/>
          <a:lstStyle/>
          <a:p>
            <a:r>
              <a:rPr lang="en-US" dirty="0" smtClean="0"/>
              <a:t>Spain as exclusively Catholic nation (Inquisition)  with Muslims and Jews expelled.</a:t>
            </a:r>
          </a:p>
          <a:p>
            <a:r>
              <a:rPr lang="en-US" dirty="0" smtClean="0"/>
              <a:t>Unifies various kingdoms into Spain and Portugal</a:t>
            </a:r>
          </a:p>
          <a:p>
            <a:r>
              <a:rPr lang="en-US" dirty="0" smtClean="0"/>
              <a:t>Gave example of a Holy War- Crusade</a:t>
            </a:r>
          </a:p>
          <a:p>
            <a:r>
              <a:rPr lang="en-US" dirty="0" smtClean="0"/>
              <a:t>Holy Land Crusades seen as something of an extension.</a:t>
            </a:r>
          </a:p>
          <a:p>
            <a:endParaRPr lang="en-US" dirty="0" smtClean="0"/>
          </a:p>
          <a:p>
            <a:endParaRPr lang="en-US" dirty="0" smtClean="0"/>
          </a:p>
          <a:p>
            <a:endParaRPr lang="en-US" dirty="0"/>
          </a:p>
        </p:txBody>
      </p:sp>
    </p:spTree>
    <p:extLst>
      <p:ext uri="{BB962C8B-B14F-4D97-AF65-F5344CB8AC3E}">
        <p14:creationId xmlns:p14="http://schemas.microsoft.com/office/powerpoint/2010/main" val="2153320389"/>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832</Words>
  <Application>Microsoft Office PowerPoint</Application>
  <PresentationFormat>On-screen Show (4:3)</PresentationFormat>
  <Paragraphs>60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Black</vt:lpstr>
      <vt:lpstr>Christian Internal conflicts 1000-1500</vt:lpstr>
      <vt:lpstr>                                                                 </vt:lpstr>
      <vt:lpstr>Papal “Captivity”</vt:lpstr>
      <vt:lpstr>PowerPoint Presentation</vt:lpstr>
      <vt:lpstr>PowerPoint Presentation</vt:lpstr>
      <vt:lpstr>Christianity and Islam</vt:lpstr>
      <vt:lpstr>Spanish Reconquista</vt:lpstr>
      <vt:lpstr>PowerPoint Presentation</vt:lpstr>
      <vt:lpstr>Reconquista---results </vt:lpstr>
      <vt:lpstr>Reading ASSIGNMENT</vt:lpstr>
      <vt:lpstr>Crusades to Palestine</vt:lpstr>
      <vt:lpstr>Other Factors for the Crusades</vt:lpstr>
      <vt:lpstr>PowerPoint Presentation</vt:lpstr>
      <vt:lpstr>PowerPoint Presentation</vt:lpstr>
      <vt:lpstr>PowerPoint Presentation</vt:lpstr>
      <vt:lpstr>PowerPoint Presentation</vt:lpstr>
      <vt:lpstr>Crusades cont.</vt:lpstr>
      <vt:lpstr>PowerPoint Presentation</vt:lpstr>
      <vt:lpstr>Christianity and Islam?</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Christian Internal conflicts 1000-1500</dc:title>
  <dc:creator>HP</dc:creator>
  <cp:lastModifiedBy>HP</cp:lastModifiedBy>
  <cp:revision>1</cp:revision>
  <dcterms:created xsi:type="dcterms:W3CDTF">2018-05-03T18:39:57Z</dcterms:created>
  <dcterms:modified xsi:type="dcterms:W3CDTF">2018-05-03T18:40:39Z</dcterms:modified>
</cp:coreProperties>
</file>