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 anchor="b"/>
          <a:lstStyle>
            <a:lvl1pPr algn="r"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Unidad 6…"/>
          <p:cNvSpPr txBox="1"/>
          <p:nvPr>
            <p:ph type="title"/>
          </p:nvPr>
        </p:nvSpPr>
        <p:spPr>
          <a:xfrm>
            <a:off x="1270000" y="596900"/>
            <a:ext cx="10464800" cy="3016201"/>
          </a:xfrm>
          <a:prstGeom prst="rect">
            <a:avLst/>
          </a:prstGeom>
        </p:spPr>
        <p:txBody>
          <a:bodyPr/>
          <a:lstStyle/>
          <a:p>
            <a:pPr defTabSz="374904">
              <a:defRPr sz="5904"/>
            </a:pPr>
            <a:r>
              <a:t>Unidad 6</a:t>
            </a:r>
          </a:p>
          <a:p>
            <a:pPr defTabSz="374904">
              <a:defRPr sz="5904"/>
            </a:pPr>
          </a:p>
          <a:p>
            <a:pPr defTabSz="374904">
              <a:defRPr sz="5904"/>
            </a:pPr>
            <a:r>
              <a:t>COMPOSICIÓN</a:t>
            </a:r>
          </a:p>
        </p:txBody>
      </p:sp>
      <p:sp>
        <p:nvSpPr>
          <p:cNvPr id="155" name="LECCIONES…"/>
          <p:cNvSpPr txBox="1"/>
          <p:nvPr>
            <p:ph type="body" sz="half" idx="1"/>
          </p:nvPr>
        </p:nvSpPr>
        <p:spPr>
          <a:xfrm>
            <a:off x="2552005" y="3610554"/>
            <a:ext cx="7900790" cy="422572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LECCIONES</a:t>
            </a:r>
          </a:p>
          <a:p>
            <a:pPr algn="l"/>
            <a:r>
              <a:t>1. Práctica 1 </a:t>
            </a:r>
          </a:p>
          <a:p>
            <a:pPr algn="l"/>
            <a:r>
              <a:t>2. Práctica 2</a:t>
            </a:r>
          </a:p>
          <a:p>
            <a:pPr algn="l"/>
            <a:r>
              <a:t>3. Práctica 3</a:t>
            </a:r>
          </a:p>
        </p:txBody>
      </p:sp>
      <p:sp>
        <p:nvSpPr>
          <p:cNvPr id="156" name="Apple"/>
          <p:cNvSpPr/>
          <p:nvPr/>
        </p:nvSpPr>
        <p:spPr>
          <a:xfrm>
            <a:off x="11272154" y="7859135"/>
            <a:ext cx="1168519" cy="132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57" name="Dingbat Check"/>
          <p:cNvSpPr/>
          <p:nvPr/>
        </p:nvSpPr>
        <p:spPr>
          <a:xfrm>
            <a:off x="1660629" y="52616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jemplo en vivo……"/>
          <p:cNvSpPr txBox="1"/>
          <p:nvPr>
            <p:ph type="body" sz="quarter" idx="1"/>
          </p:nvPr>
        </p:nvSpPr>
        <p:spPr>
          <a:xfrm>
            <a:off x="6330081" y="1150145"/>
            <a:ext cx="6092777" cy="1929062"/>
          </a:xfrm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1" marL="0" indent="100584" algn="just" defTabSz="201168">
              <a:spcBef>
                <a:spcPts val="0"/>
              </a:spcBef>
              <a:buSzTx/>
              <a:buNone/>
              <a:defRPr sz="1584">
                <a:solidFill>
                  <a:srgbClr val="A8E685"/>
                </a:solidFill>
              </a:defRPr>
            </a:pPr>
            <a:r>
              <a:t>Ejemplo en vivo…</a:t>
            </a:r>
          </a:p>
          <a:p>
            <a:pPr lvl="1" marL="0" indent="100584" defTabSz="201168">
              <a:spcBef>
                <a:spcPts val="0"/>
              </a:spcBef>
              <a:buSzTx/>
              <a:buNone/>
              <a:defRPr sz="1584"/>
            </a:pPr>
            <a:r>
              <a:t>Hacer el mapa conceptual para una composición sobre el ministerio de Jesús para explicar a los niños de la escuela dominical de mi iglesia lo que Jesús hizo antes de su muerte, sepultura y resurrección.</a:t>
            </a:r>
          </a:p>
        </p:txBody>
      </p:sp>
      <p:grpSp>
        <p:nvGrpSpPr>
          <p:cNvPr id="162" name="PASOS…"/>
          <p:cNvGrpSpPr/>
          <p:nvPr/>
        </p:nvGrpSpPr>
        <p:grpSpPr>
          <a:xfrm>
            <a:off x="583629" y="931639"/>
            <a:ext cx="5585223" cy="7890322"/>
            <a:chOff x="0" y="0"/>
            <a:chExt cx="5585221" cy="7890321"/>
          </a:xfrm>
        </p:grpSpPr>
        <p:sp>
          <p:nvSpPr>
            <p:cNvPr id="161" name="PASOS…"/>
            <p:cNvSpPr/>
            <p:nvPr/>
          </p:nvSpPr>
          <p:spPr>
            <a:xfrm>
              <a:off x="25400" y="25400"/>
              <a:ext cx="5534422" cy="7839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defTabSz="320039">
                <a:defRPr b="0" sz="2870">
                  <a:solidFill>
                    <a:srgbClr val="9152BC"/>
                  </a:solidFill>
                  <a:effectLst>
                    <a:outerShdw sx="100000" sy="100000" kx="0" ky="0" algn="b" rotWithShape="0" blurRad="44450" dist="1778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PASOS</a:t>
              </a:r>
            </a:p>
            <a:p>
              <a:pPr marL="537351" indent="-537351" algn="l" defTabSz="320039">
                <a:buSzPct val="100000"/>
                <a:buAutoNum type="arabicPeriod" startAt="1"/>
                <a:defRPr b="0" sz="2870">
                  <a:effectLst>
                    <a:outerShdw sx="100000" sy="100000" kx="0" ky="0" algn="b" rotWithShape="0" blurRad="44450" dist="1778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Definir la idea, el propósito y la audiencia </a:t>
              </a:r>
            </a:p>
            <a:p>
              <a:pPr marL="537351" indent="-537351" algn="l" defTabSz="320039">
                <a:buSzPct val="100000"/>
                <a:buAutoNum type="arabicPeriod" startAt="1"/>
                <a:defRPr b="0" sz="2870">
                  <a:effectLst>
                    <a:outerShdw sx="100000" sy="100000" kx="0" ky="0" algn="b" rotWithShape="0" blurRad="44450" dist="1778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la investigación </a:t>
              </a:r>
            </a:p>
            <a:p>
              <a:pPr marL="537351" indent="-537351" algn="l" defTabSz="320039">
                <a:buSzPct val="100000"/>
                <a:buAutoNum type="arabicPeriod" startAt="1"/>
                <a:defRPr b="0" sz="2870">
                  <a:effectLst>
                    <a:outerShdw sx="100000" sy="100000" kx="0" ky="0" algn="b" rotWithShape="0" blurRad="44450" dist="1778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el mapa conceptual</a:t>
              </a:r>
            </a:p>
            <a:p>
              <a:pPr marL="537351" indent="-537351" algn="l" defTabSz="320039">
                <a:buSzPct val="100000"/>
                <a:buAutoNum type="arabicPeriod" startAt="1"/>
                <a:defRPr b="0" sz="2870">
                  <a:effectLst>
                    <a:outerShdw sx="100000" sy="100000" kx="0" ky="0" algn="b" rotWithShape="0" blurRad="44450" dist="1778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Componer</a:t>
              </a:r>
            </a:p>
            <a:p>
              <a:pPr marL="537351" indent="-537351" algn="l" defTabSz="320039">
                <a:buSzPct val="100000"/>
                <a:buAutoNum type="arabicPeriod" startAt="1"/>
                <a:defRPr b="0" sz="2870">
                  <a:effectLst>
                    <a:outerShdw sx="100000" sy="100000" kx="0" ky="0" algn="b" rotWithShape="0" blurRad="44450" dist="1778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  <a:p>
              <a:pPr marL="537351" indent="-537351" algn="l" defTabSz="320039">
                <a:buSzPct val="100000"/>
                <a:buAutoNum type="arabicPeriod" startAt="1"/>
                <a:defRPr b="0" sz="2870">
                  <a:effectLst>
                    <a:outerShdw sx="100000" sy="100000" kx="0" ky="0" algn="b" rotWithShape="0" blurRad="44450" dist="1778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rPr>
                  <a:solidFill>
                    <a:srgbClr val="9152BC"/>
                  </a:solidFill>
                </a:rPr>
                <a:t>CONECTAR esas oraciones Y CONVERTIRLAS en párrafos</a:t>
              </a:r>
            </a:p>
          </p:txBody>
        </p:sp>
        <p:pic>
          <p:nvPicPr>
            <p:cNvPr id="160" name="PASOS…" descr="PASOS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585222" cy="7890322"/>
            </a:xfrm>
            <a:prstGeom prst="rect">
              <a:avLst/>
            </a:prstGeom>
            <a:effectLst/>
          </p:spPr>
        </p:pic>
      </p:grpSp>
      <p:sp>
        <p:nvSpPr>
          <p:cNvPr id="163" name="Dingbat Check"/>
          <p:cNvSpPr/>
          <p:nvPr/>
        </p:nvSpPr>
        <p:spPr>
          <a:xfrm>
            <a:off x="1608966" y="1960494"/>
            <a:ext cx="3966349" cy="3769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4" name="Organization"/>
          <p:cNvSpPr/>
          <p:nvPr/>
        </p:nvSpPr>
        <p:spPr>
          <a:xfrm>
            <a:off x="8864903" y="3405398"/>
            <a:ext cx="1023132" cy="879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5" name="El evangelio de Mateo menciona dos veces el resumen de lo que hizo Jesús para servir a los demás.…"/>
          <p:cNvSpPr txBox="1"/>
          <p:nvPr/>
        </p:nvSpPr>
        <p:spPr>
          <a:xfrm>
            <a:off x="6467921" y="4788657"/>
            <a:ext cx="5817097" cy="2055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evangelio de Mateo menciona dos veces el resumen de lo que hizo Jesús para servir a los demás. </a:t>
            </a:r>
          </a:p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Esas menciones son Mateo 4:23 y Mateo 9:35.</a:t>
            </a:r>
          </a:p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 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 cada aldea y ciudad de Galilea a pie, él no tenía carro. 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acompañado de sus discípulos.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predicaba a los discípulos y a la demás gente acerca de Dios.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Predicar significa enseñar y exhortar.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Enseñar es mostrar algo nuevo.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Exhortar es invitar a aceptar lo que se ha enseñado.</a:t>
            </a:r>
          </a:p>
        </p:txBody>
      </p:sp>
      <p:sp>
        <p:nvSpPr>
          <p:cNvPr id="166" name="Unidad 6. Composición…"/>
          <p:cNvSpPr txBox="1"/>
          <p:nvPr>
            <p:ph type="title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>
              <a:defRPr sz="1400"/>
            </a:pPr>
            <a:r>
              <a:t>Unidad 6. Composición</a:t>
            </a:r>
          </a:p>
          <a:p>
            <a:pPr algn="r">
              <a:defRPr sz="1400"/>
            </a:pPr>
            <a:r>
              <a:t>Lección 2. Práctica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El evangelio de Mateo menciona dos veces el resumen de lo que hizo Jesús para servir a los demás.…"/>
          <p:cNvSpPr txBox="1"/>
          <p:nvPr/>
        </p:nvSpPr>
        <p:spPr>
          <a:xfrm>
            <a:off x="892621" y="2080008"/>
            <a:ext cx="10636449" cy="6498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evangelio de Mateo menciona dos veces el resumen de lo que hizo Jesús para servir a los demás. 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Esas menciones son Mateo 4:23 y Mateo 9:35.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 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 cada aldea y a cada ciudad de Galilea a pie, él no tenía carro. 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acompañado de sus discípulos.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predicaba a los discípulos y a la demás gente acerca de Dios.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Predicar significa enseñar y exhortar.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Enseñar es mostrar algo nuevo.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Exhortar es invitar a aceptar lo que se ha enseñado.</a:t>
            </a:r>
          </a:p>
        </p:txBody>
      </p:sp>
      <p:sp>
        <p:nvSpPr>
          <p:cNvPr id="169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2. Práctica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llout"/>
          <p:cNvSpPr/>
          <p:nvPr/>
        </p:nvSpPr>
        <p:spPr>
          <a:xfrm>
            <a:off x="1435100" y="1050397"/>
            <a:ext cx="101346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7" y="0"/>
                </a:moveTo>
                <a:cubicBezTo>
                  <a:pt x="602" y="0"/>
                  <a:pt x="541" y="484"/>
                  <a:pt x="541" y="1080"/>
                </a:cubicBezTo>
                <a:lnTo>
                  <a:pt x="541" y="8640"/>
                </a:lnTo>
                <a:lnTo>
                  <a:pt x="0" y="10800"/>
                </a:lnTo>
                <a:lnTo>
                  <a:pt x="541" y="12960"/>
                </a:lnTo>
                <a:lnTo>
                  <a:pt x="541" y="20520"/>
                </a:lnTo>
                <a:cubicBezTo>
                  <a:pt x="541" y="21116"/>
                  <a:pt x="602" y="21600"/>
                  <a:pt x="677" y="21600"/>
                </a:cubicBezTo>
                <a:lnTo>
                  <a:pt x="21465" y="21600"/>
                </a:lnTo>
                <a:cubicBezTo>
                  <a:pt x="21539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539" y="0"/>
                  <a:pt x="21465" y="0"/>
                </a:cubicBezTo>
                <a:lnTo>
                  <a:pt x="677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2" name="Conectar… conectores"/>
          <p:cNvSpPr txBox="1"/>
          <p:nvPr/>
        </p:nvSpPr>
        <p:spPr>
          <a:xfrm>
            <a:off x="2200180" y="1200994"/>
            <a:ext cx="8858440" cy="96880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54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Conectar… conectores</a:t>
            </a:r>
          </a:p>
        </p:txBody>
      </p:sp>
      <p:sp>
        <p:nvSpPr>
          <p:cNvPr id="173" name="Primero que nada, el evangelio de Mateo menciona dos veces el resumen de lo que hizo Jesús para servir a los demás. Esas menciones son Mateo 4:23 y Mateo 9:35. Según Mateo, Jesús sirvió en varios lugares en una región llamada Galilea, que estaba cerca de Jerusalén.…"/>
          <p:cNvSpPr txBox="1"/>
          <p:nvPr/>
        </p:nvSpPr>
        <p:spPr>
          <a:xfrm>
            <a:off x="638621" y="2575308"/>
            <a:ext cx="12260958" cy="604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Primero que nada, el evangelio de Mateo menciona dos veces el resumen de lo que hizo Jesús para servir a los demás. Esas menciones son Mateo 4:23 y Mateo 9:35. Según Mateo, Jesús sirvió en varios lugares en una región llamada Galilea, que estaba cerca de Jerusalén. 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Vale la pena decir que Jesús viajaba a cada aldea y a cada ciudad de Galilea a pie, él no tenía carro. También debemos decir que Jesús viajaba acompañado de sus discípulos. Por eso, Jesús les predicaba a ellos y a otros acerca de Dios. 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 respecto a predicar, podemos decir que significa dos cosas. La primera es enseñar y la segunda es exhortar. Enseñar es mostrar algo nuevo. Por consecuencia, exhortar es invitar a aceptar lo que se ha enseñado.</a:t>
            </a:r>
          </a:p>
        </p:txBody>
      </p:sp>
      <p:sp>
        <p:nvSpPr>
          <p:cNvPr id="174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2. Práctica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jemplo en vivo……"/>
          <p:cNvSpPr txBox="1"/>
          <p:nvPr>
            <p:ph type="body" sz="quarter" idx="1"/>
          </p:nvPr>
        </p:nvSpPr>
        <p:spPr>
          <a:xfrm>
            <a:off x="6507881" y="400845"/>
            <a:ext cx="6092777" cy="1929062"/>
          </a:xfrm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1" marL="0" indent="100584" algn="just" defTabSz="201168">
              <a:spcBef>
                <a:spcPts val="0"/>
              </a:spcBef>
              <a:buSzTx/>
              <a:buNone/>
              <a:defRPr sz="1584">
                <a:solidFill>
                  <a:srgbClr val="A8E685"/>
                </a:solidFill>
              </a:defRPr>
            </a:pPr>
            <a:r>
              <a:t>Ejemplo en vivo…</a:t>
            </a:r>
          </a:p>
          <a:p>
            <a:pPr lvl="1" marL="0" indent="100584" defTabSz="201168">
              <a:spcBef>
                <a:spcPts val="0"/>
              </a:spcBef>
              <a:buSzTx/>
              <a:buNone/>
              <a:defRPr sz="1584"/>
            </a:pPr>
            <a:r>
              <a:t>Hacer el mapa conceptual para una composición sobre el ministerio de Jesús para explicar a los niños de la escuela dominical de mi iglesia lo que Jesús hizo antes de su muerte, sepultura y resurrección.</a:t>
            </a:r>
          </a:p>
        </p:txBody>
      </p:sp>
      <p:grpSp>
        <p:nvGrpSpPr>
          <p:cNvPr id="179" name="PASOS…"/>
          <p:cNvGrpSpPr/>
          <p:nvPr/>
        </p:nvGrpSpPr>
        <p:grpSpPr>
          <a:xfrm>
            <a:off x="583629" y="446137"/>
            <a:ext cx="5816651" cy="8692158"/>
            <a:chOff x="0" y="0"/>
            <a:chExt cx="5816649" cy="8692157"/>
          </a:xfrm>
        </p:grpSpPr>
        <p:sp>
          <p:nvSpPr>
            <p:cNvPr id="178" name="PASOS…"/>
            <p:cNvSpPr/>
            <p:nvPr/>
          </p:nvSpPr>
          <p:spPr>
            <a:xfrm>
              <a:off x="25400" y="25400"/>
              <a:ext cx="5765850" cy="864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defTabSz="393192">
                <a:defRPr b="0" sz="2752">
                  <a:solidFill>
                    <a:srgbClr val="9152BC"/>
                  </a:solidFill>
                  <a:effectLst>
                    <a:outerShdw sx="100000" sy="100000" kx="0" ky="0" algn="b" rotWithShape="0" blurRad="54610" dist="21844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PASOS</a:t>
              </a:r>
            </a:p>
            <a:p>
              <a:pPr marL="660174" indent="-660174" algn="l" defTabSz="393192">
                <a:buSzPct val="100000"/>
                <a:buAutoNum type="arabicPeriod" startAt="1"/>
                <a:defRPr b="0" sz="2752">
                  <a:effectLst>
                    <a:outerShdw sx="100000" sy="100000" kx="0" ky="0" algn="b" rotWithShape="0" blurRad="54610" dist="21844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Definir la idea, el propósito y la audiencia </a:t>
              </a:r>
            </a:p>
            <a:p>
              <a:pPr marL="660174" indent="-660174" algn="l" defTabSz="393192">
                <a:buSzPct val="100000"/>
                <a:buAutoNum type="arabicPeriod" startAt="1"/>
                <a:defRPr b="0" sz="2752">
                  <a:effectLst>
                    <a:outerShdw sx="100000" sy="100000" kx="0" ky="0" algn="b" rotWithShape="0" blurRad="54610" dist="21844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la investigación </a:t>
              </a:r>
            </a:p>
            <a:p>
              <a:pPr marL="660174" indent="-660174" algn="l" defTabSz="393192">
                <a:buSzPct val="100000"/>
                <a:buAutoNum type="arabicPeriod" startAt="1"/>
                <a:defRPr b="0" sz="2752">
                  <a:effectLst>
                    <a:outerShdw sx="100000" sy="100000" kx="0" ky="0" algn="b" rotWithShape="0" blurRad="54610" dist="21844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el mapa conceptual</a:t>
              </a:r>
            </a:p>
            <a:p>
              <a:pPr marL="660174" indent="-660174" algn="l" defTabSz="393192">
                <a:buSzPct val="100000"/>
                <a:buAutoNum type="arabicPeriod" startAt="1"/>
                <a:defRPr b="0" sz="2752">
                  <a:effectLst>
                    <a:outerShdw sx="100000" sy="100000" kx="0" ky="0" algn="b" rotWithShape="0" blurRad="54610" dist="21844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Componer</a:t>
              </a:r>
            </a:p>
            <a:p>
              <a:pPr marL="660174" indent="-660174" algn="l" defTabSz="393192">
                <a:buSzPct val="100000"/>
                <a:buAutoNum type="arabicPeriod" startAt="1"/>
                <a:defRPr b="0" sz="2752">
                  <a:effectLst>
                    <a:outerShdw sx="100000" sy="100000" kx="0" ky="0" algn="b" rotWithShape="0" blurRad="54610" dist="21844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  <a:p>
              <a:pPr marL="660174" indent="-660174" algn="l" defTabSz="393192">
                <a:buSzPct val="100000"/>
                <a:buAutoNum type="arabicPeriod" startAt="1"/>
                <a:defRPr b="0" sz="2752">
                  <a:effectLst>
                    <a:outerShdw sx="100000" sy="100000" kx="0" ky="0" algn="b" rotWithShape="0" blurRad="54610" dist="21844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Conectar esas oraciones y convertirlas en párrafos</a:t>
              </a:r>
            </a:p>
            <a:p>
              <a:pPr marL="660174" indent="-660174" algn="l" defTabSz="393192">
                <a:buSzPct val="100000"/>
                <a:buAutoNum type="arabicPeriod" startAt="1"/>
                <a:defRPr b="0" sz="2752">
                  <a:solidFill>
                    <a:srgbClr val="FF7777"/>
                  </a:solidFill>
                  <a:effectLst>
                    <a:outerShdw sx="100000" sy="100000" kx="0" ky="0" algn="b" rotWithShape="0" blurRad="54610" dist="21844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</p:txBody>
        </p:sp>
        <p:pic>
          <p:nvPicPr>
            <p:cNvPr id="177" name="PASOS…" descr="PASOS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16650" cy="8692158"/>
            </a:xfrm>
            <a:prstGeom prst="rect">
              <a:avLst/>
            </a:prstGeom>
            <a:effectLst/>
          </p:spPr>
        </p:pic>
      </p:grpSp>
      <p:sp>
        <p:nvSpPr>
          <p:cNvPr id="180" name="Dingbat Check"/>
          <p:cNvSpPr/>
          <p:nvPr/>
        </p:nvSpPr>
        <p:spPr>
          <a:xfrm>
            <a:off x="4961766" y="2218733"/>
            <a:ext cx="3966349" cy="376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1" name="Organization"/>
          <p:cNvSpPr/>
          <p:nvPr/>
        </p:nvSpPr>
        <p:spPr>
          <a:xfrm>
            <a:off x="6667803" y="2630698"/>
            <a:ext cx="1023132" cy="879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2" name="El evangelio de Mateo menciona dos veces el resumen de lo que hizo Jesús para servir a los demás.…"/>
          <p:cNvSpPr txBox="1"/>
          <p:nvPr/>
        </p:nvSpPr>
        <p:spPr>
          <a:xfrm>
            <a:off x="8189886" y="2630828"/>
            <a:ext cx="4275933" cy="294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evangelio de Mateo menciona dos veces el resumen de lo que hizo Jesús para servir a los demás. </a:t>
            </a:r>
          </a:p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Esas menciones son Mateo 4:23 y Mateo 9:35.</a:t>
            </a:r>
          </a:p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 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 cada aldea y ciudad de Galilea a pie, él no tenía carro. 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acompañado de sus discípulos.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predicaba a los discípulos y a la demás gente acerca de Dios.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Predicar significa enseñar y exhortar.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Enseñar es mostrar algo nuevo.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Exhortar es invitar a aceptar lo que se ha enseñado.</a:t>
            </a:r>
          </a:p>
        </p:txBody>
      </p:sp>
      <p:sp>
        <p:nvSpPr>
          <p:cNvPr id="183" name="Unidad 6. Composición…"/>
          <p:cNvSpPr txBox="1"/>
          <p:nvPr>
            <p:ph type="title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>
              <a:defRPr sz="1400"/>
            </a:pPr>
            <a:r>
              <a:t>Unidad 6. Composición</a:t>
            </a:r>
          </a:p>
          <a:p>
            <a:pPr algn="r">
              <a:defRPr sz="1400"/>
            </a:pPr>
            <a:r>
              <a:t>Lección 2. Práctica 2</a:t>
            </a:r>
          </a:p>
        </p:txBody>
      </p:sp>
      <p:sp>
        <p:nvSpPr>
          <p:cNvPr id="184" name="Primero que nada, el evangelio de Mateo menciona dos veces el resumen de lo que hizo Jesús para servir a los demás. Esas menciones son Mateo 4:23 y Mateo 9:35. Según Mateo, Jesús sirvió en varios lugares en una región llamada Galilea, que estaba cerca de Jerusalén.…"/>
          <p:cNvSpPr txBox="1"/>
          <p:nvPr/>
        </p:nvSpPr>
        <p:spPr>
          <a:xfrm>
            <a:off x="6340921" y="5546266"/>
            <a:ext cx="5940079" cy="4163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1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Primero que nada, el evangelio de Mateo menciona dos veces el resumen de lo que hizo Jesús para servir a los demás. Esas menciones son Mateo 4:23 y Mateo 9:35. Según Mateo, Jesús sirvió en varios lugares en una región llamada Galilea, que estaba cerca de Jerusalén. </a:t>
            </a:r>
          </a:p>
          <a:p>
            <a:pPr marL="671688" indent="-671688" algn="l" defTabSz="457200">
              <a:buSzPct val="100000"/>
              <a:buAutoNum type="arabicPeriod" startAt="1"/>
              <a:defRPr b="0" sz="1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Vale la pena decir que Jesús viajaba a cada aldea y a cada ciudad de Galilea a pie, él no tenía carro. También debemos decir que Jesús viajaba acompañado de sus discípulos. Por eso, Jesús les predicaba a ellos y a otros acerca de Dios. </a:t>
            </a:r>
          </a:p>
          <a:p>
            <a:pPr marL="671688" indent="-671688" algn="l" defTabSz="457200">
              <a:buSzPct val="100000"/>
              <a:buAutoNum type="arabicPeriod" startAt="1"/>
              <a:defRPr b="0" sz="1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 respecto a predicar, podemos decir que significa dos cosas. La primera es enseñar y la segunda es exhortar. Enseñar es mostrar algo nuevo. Por consecuencia, exhortar es invitar a aceptar lo que se ha enseñado.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Unidad 6. Composición…"/>
          <p:cNvSpPr txBox="1"/>
          <p:nvPr>
            <p:ph type="title" idx="4294967295"/>
          </p:nvPr>
        </p:nvSpPr>
        <p:spPr>
          <a:xfrm>
            <a:off x="6772324" y="-2032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Práctica 2</a:t>
            </a:r>
          </a:p>
        </p:txBody>
      </p:sp>
      <p:sp>
        <p:nvSpPr>
          <p:cNvPr id="187" name="Oval"/>
          <p:cNvSpPr/>
          <p:nvPr/>
        </p:nvSpPr>
        <p:spPr>
          <a:xfrm>
            <a:off x="6226224" y="-1524000"/>
            <a:ext cx="6092776" cy="4971753"/>
          </a:xfrm>
          <a:prstGeom prst="ellipse">
            <a:avLst/>
          </a:prstGeom>
          <a:solidFill>
            <a:srgbClr val="FF7777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8" name="Unión…"/>
          <p:cNvSpPr txBox="1"/>
          <p:nvPr/>
        </p:nvSpPr>
        <p:spPr>
          <a:xfrm>
            <a:off x="7623443" y="405208"/>
            <a:ext cx="3501538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Unión</a:t>
            </a:r>
          </a:p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Cohesión </a:t>
            </a:r>
          </a:p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Coherencia</a:t>
            </a:r>
          </a:p>
        </p:txBody>
      </p:sp>
      <p:sp>
        <p:nvSpPr>
          <p:cNvPr id="189" name="Arrow"/>
          <p:cNvSpPr/>
          <p:nvPr/>
        </p:nvSpPr>
        <p:spPr>
          <a:xfrm>
            <a:off x="4864100" y="1227171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7777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90" name="Primero que nada, el evangelio de Mateo menciona dos veces el resumen de lo que hizo Jesús para servir a los demás. Esas menciones son Mateo 4:23 y Mateo 9:35. Según Mateo, Jesús sirvió en varios lugares en una región llamada Galilea, que estaba cerca de Jerusalén.…"/>
          <p:cNvSpPr txBox="1"/>
          <p:nvPr/>
        </p:nvSpPr>
        <p:spPr>
          <a:xfrm>
            <a:off x="270321" y="3362708"/>
            <a:ext cx="12260958" cy="604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Primero que nada, el evangelio de Mateo menciona dos veces el resumen de lo que hizo Jesús para servir a los demás. Esas menciones son Mateo 4:23 y Mateo 9:35. Según Mateo, Jesús sirvió en varios lugares en una región llamada Galilea, que estaba cerca de Jerusalén. 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Vale la pena decir que Jesús viajaba a cada aldea y a cada ciudad de Galilea a pie, él no tenía carro. También debemos decir que Jesús viajaba acompañado de sus discípulos. Por eso, Jesús les predicaba a ellos y a otros acerca de Dios. 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 respecto a predicar, podemos decir que significa dos cosas. La primera es enseñar y la segunda es exhortar. Enseñar es mostrar algo nuevo. Por consecuencia, exhortar es invitar a aceptar lo que se ha enseñado.</a:t>
            </a:r>
          </a:p>
        </p:txBody>
      </p:sp>
      <p:sp>
        <p:nvSpPr>
          <p:cNvPr id="191" name="Párrafos"/>
          <p:cNvSpPr txBox="1"/>
          <p:nvPr/>
        </p:nvSpPr>
        <p:spPr>
          <a:xfrm>
            <a:off x="1035050" y="1377768"/>
            <a:ext cx="3501538" cy="96880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54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Párrafos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Unidad 6. Composición…"/>
          <p:cNvSpPr txBox="1"/>
          <p:nvPr>
            <p:ph type="title" idx="4294967295"/>
          </p:nvPr>
        </p:nvSpPr>
        <p:spPr>
          <a:xfrm>
            <a:off x="6772324" y="-2032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Práctica 2</a:t>
            </a:r>
          </a:p>
        </p:txBody>
      </p:sp>
      <p:sp>
        <p:nvSpPr>
          <p:cNvPr id="194" name="Oval"/>
          <p:cNvSpPr/>
          <p:nvPr/>
        </p:nvSpPr>
        <p:spPr>
          <a:xfrm>
            <a:off x="6480224" y="-1422400"/>
            <a:ext cx="6092776" cy="4971753"/>
          </a:xfrm>
          <a:prstGeom prst="ellipse">
            <a:avLst/>
          </a:prstGeom>
          <a:solidFill>
            <a:srgbClr val="FF7777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95" name="Unión…"/>
          <p:cNvSpPr txBox="1"/>
          <p:nvPr/>
        </p:nvSpPr>
        <p:spPr>
          <a:xfrm>
            <a:off x="7623443" y="316308"/>
            <a:ext cx="3501538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Unión</a:t>
            </a:r>
          </a:p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Cohesión </a:t>
            </a:r>
          </a:p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Coherencia</a:t>
            </a:r>
          </a:p>
        </p:txBody>
      </p:sp>
      <p:sp>
        <p:nvSpPr>
          <p:cNvPr id="196" name="Arrow"/>
          <p:cNvSpPr/>
          <p:nvPr/>
        </p:nvSpPr>
        <p:spPr>
          <a:xfrm>
            <a:off x="5197256" y="1100171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7777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97" name="Primero que nada, el evangelio de Mateo menciona dos veces el resumen de lo que hizo Jesús para servir a los demás. Esas menciones son Mateo 4:23 y Mateo 9:35. Según Mateo, Jesús sirvió en varios lugares en una región llamada Galilea, que estaba cerca de Jerusalén.…"/>
          <p:cNvSpPr txBox="1"/>
          <p:nvPr/>
        </p:nvSpPr>
        <p:spPr>
          <a:xfrm>
            <a:off x="270321" y="3362708"/>
            <a:ext cx="12260958" cy="604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Primero que nada, el evangelio de Mateo menciona dos veces el resumen de lo que hizo Jesús para servir a los demás. Esas menciones son Mateo 4:23 y Mateo 9:35. Según Mateo, Jesús sirvió en varios lugares en una región llamada Galilea</a:t>
            </a:r>
            <a:r>
              <a:rPr>
                <a:solidFill>
                  <a:srgbClr val="FF7777"/>
                </a:solidFill>
              </a:rPr>
              <a:t>, que estaba</a:t>
            </a:r>
            <a:r>
              <a:t> cerca de Jerusalén. 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Vale la pena decir que Jesús viajaba a cada aldea y a cada ciudad de Galilea a pie</a:t>
            </a:r>
            <a:r>
              <a:t>,</a:t>
            </a:r>
            <a:r>
              <a:rPr>
                <a:solidFill>
                  <a:srgbClr val="E8BB25"/>
                </a:solidFill>
              </a:rPr>
              <a:t> </a:t>
            </a:r>
            <a:r>
              <a:rPr>
                <a:solidFill>
                  <a:srgbClr val="FF7777"/>
                </a:solidFill>
              </a:rPr>
              <a:t>él no tenía carro. También debemos decir que Jesús viajaba </a:t>
            </a:r>
            <a:r>
              <a:t>acompañado de sus discípulos. Por eso, Jesús les predicaba a ellos y a otros acerca de Dios. 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 respecto a predicar, podemos decir que significa dos cosas. La primera es enseñar y la segunda es exhortar. Enseñar es mostrar algo nuevo. Por consecuencia, exhortar es invitar a aceptar lo que se ha enseñado.</a:t>
            </a:r>
          </a:p>
        </p:txBody>
      </p:sp>
      <p:sp>
        <p:nvSpPr>
          <p:cNvPr id="198" name="Párrafos"/>
          <p:cNvSpPr txBox="1"/>
          <p:nvPr/>
        </p:nvSpPr>
        <p:spPr>
          <a:xfrm>
            <a:off x="1073150" y="1250768"/>
            <a:ext cx="3501538" cy="96880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54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Párrafos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588250" y="2254250"/>
            <a:ext cx="4835922" cy="6108700"/>
          </a:xfrm>
          <a:prstGeom prst="rect">
            <a:avLst/>
          </a:prstGeom>
        </p:spPr>
      </p:pic>
      <p:sp>
        <p:nvSpPr>
          <p:cNvPr id="201" name="TAREAS TRANSFORMADORAS"/>
          <p:cNvSpPr txBox="1"/>
          <p:nvPr>
            <p:ph type="title"/>
          </p:nvPr>
        </p:nvSpPr>
        <p:spPr>
          <a:xfrm>
            <a:off x="1612900" y="-254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</a:p>
          <a:p>
            <a:pPr>
              <a:defRPr sz="4700">
                <a:solidFill>
                  <a:srgbClr val="A8E685"/>
                </a:solidFill>
              </a:defRPr>
            </a:pPr>
            <a:r>
              <a:t>TAREAS TRANSFORMADORAS</a:t>
            </a:r>
          </a:p>
        </p:txBody>
      </p:sp>
      <p:sp>
        <p:nvSpPr>
          <p:cNvPr id="202" name="U6. T2.…"/>
          <p:cNvSpPr txBox="1"/>
          <p:nvPr>
            <p:ph type="body" sz="half" idx="1"/>
          </p:nvPr>
        </p:nvSpPr>
        <p:spPr>
          <a:xfrm>
            <a:off x="1079599" y="2159000"/>
            <a:ext cx="6100416" cy="6096000"/>
          </a:xfrm>
          <a:prstGeom prst="rect">
            <a:avLst/>
          </a:prstGeom>
        </p:spPr>
        <p:txBody>
          <a:bodyPr/>
          <a:lstStyle/>
          <a:p>
            <a:pPr marL="366775" indent="-366775" defTabSz="347472">
              <a:spcBef>
                <a:spcPts val="2400"/>
              </a:spcBef>
              <a:buBlip>
                <a:blip r:embed="rId3"/>
              </a:buBlip>
              <a:defRPr sz="4332"/>
            </a:pPr>
            <a:r>
              <a:t> U6. T2. </a:t>
            </a:r>
          </a:p>
          <a:p>
            <a:pPr marL="0" indent="0" defTabSz="347472">
              <a:spcBef>
                <a:spcPts val="2400"/>
              </a:spcBef>
              <a:buSzTx/>
              <a:buNone/>
              <a:defRPr sz="4332"/>
            </a:pPr>
            <a:r>
              <a:t>Hacer los párrafos con las 40 oraciones de la tarea U6. T.1. Debe considerar la unidad, cohesión y coherencia.</a:t>
            </a:r>
          </a:p>
        </p:txBody>
      </p:sp>
      <p:sp>
        <p:nvSpPr>
          <p:cNvPr id="203" name="Unidad 6. Composición…"/>
          <p:cNvSpPr txBox="1"/>
          <p:nvPr/>
        </p:nvSpPr>
        <p:spPr>
          <a:xfrm>
            <a:off x="6772324" y="-203200"/>
            <a:ext cx="6092776" cy="120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457200">
              <a:defRPr b="0"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b="0"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Práctica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