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85" r:id="rId3"/>
    <p:sldId id="286" r:id="rId4"/>
    <p:sldId id="287" r:id="rId5"/>
    <p:sldId id="282" r:id="rId6"/>
    <p:sldId id="283" r:id="rId7"/>
    <p:sldId id="284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314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6" r:id="rId26"/>
    <p:sldId id="305" r:id="rId27"/>
    <p:sldId id="307" r:id="rId28"/>
    <p:sldId id="308" r:id="rId29"/>
    <p:sldId id="309" r:id="rId30"/>
    <p:sldId id="310" r:id="rId31"/>
    <p:sldId id="311" r:id="rId32"/>
    <p:sldId id="312" r:id="rId33"/>
    <p:sldId id="313" r:id="rId34"/>
    <p:sldId id="315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58887" autoAdjust="0"/>
  </p:normalViewPr>
  <p:slideViewPr>
    <p:cSldViewPr snapToGrid="0">
      <p:cViewPr varScale="1">
        <p:scale>
          <a:sx n="44" d="100"/>
          <a:sy n="44" d="100"/>
        </p:scale>
        <p:origin x="2088" y="4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4C4B4-807D-41E7-823D-77F7F4BAC23D}" type="datetimeFigureOut">
              <a:rPr lang="uk-UA" smtClean="0"/>
              <a:t>21.11.2020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8BB0A8-7799-4737-BF05-8FDE5DBEA4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4392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789512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Значення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імені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Яхве є Бог</a:t>
            </a:r>
          </a:p>
          <a:p>
            <a:pPr rtl="0" fontAlgn="base"/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книзі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мало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інформації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Йоіла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ru-RU" sz="1200" b="1" i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Йоїл</a:t>
            </a:r>
            <a:r>
              <a:rPr lang="ru-RU" sz="1200" b="1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1:1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Слово </a:t>
            </a:r>
            <a:r>
              <a:rPr lang="ru-RU" sz="1200" b="0" i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Господнє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що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було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до </a:t>
            </a:r>
            <a:r>
              <a:rPr lang="ru-RU" sz="1200" b="0" i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Йоіла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Петуїлового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rtl="0" fontAlgn="base"/>
            <a:endParaRPr lang="ru-RU" sz="1200" b="0" i="1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Ім’я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батька,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більше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згадується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СЗ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920813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Немає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посилання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царів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ближче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до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Малахії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(4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коли 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Єрусалимі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було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царів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апокаліптичні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образи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книзі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(835-796):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1-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відсутність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згадок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пізні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імперії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Ассирія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Вавилон,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Персія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2 - схожий стиль як 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Амоса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Осії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3 -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паралелі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ранніми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пророками (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Йоіл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3:16 і Ам.1:2;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Йоіл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3:18 і Ам.9:13);</a:t>
            </a:r>
          </a:p>
          <a:p>
            <a:pPr marL="0" indent="0" rtl="0" fontAlgn="base">
              <a:buFont typeface="Arial" panose="020B0604020202020204" pitchFamily="34" charset="0"/>
              <a:buNone/>
            </a:pPr>
            <a:endParaRPr lang="ru-RU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0034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складається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 4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частин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ru-RU" b="0" dirty="0" smtClean="0">
                <a:effectLst/>
              </a:rPr>
              <a:t/>
            </a:r>
            <a:br>
              <a:rPr lang="ru-RU" b="0" dirty="0" smtClean="0">
                <a:effectLst/>
              </a:rPr>
            </a:br>
            <a:r>
              <a:rPr lang="ru-RU" b="0" dirty="0" err="1" smtClean="0">
                <a:effectLst/>
              </a:rPr>
              <a:t>Оскільки</a:t>
            </a:r>
            <a:r>
              <a:rPr lang="ru-RU" b="0" dirty="0" smtClean="0">
                <a:effectLst/>
              </a:rPr>
              <a:t> </a:t>
            </a:r>
            <a:r>
              <a:rPr lang="ru-RU" b="0" dirty="0" err="1" smtClean="0">
                <a:effectLst/>
              </a:rPr>
              <a:t>важливою</a:t>
            </a:r>
            <a:r>
              <a:rPr lang="ru-RU" b="0" baseline="0" dirty="0" smtClean="0">
                <a:effectLst/>
              </a:rPr>
              <a:t> </a:t>
            </a:r>
            <a:r>
              <a:rPr lang="ru-RU" b="0" baseline="0" dirty="0" err="1" smtClean="0">
                <a:effectLst/>
              </a:rPr>
              <a:t>темо</a:t>
            </a:r>
            <a:r>
              <a:rPr lang="ru-RU" b="0" baseline="0" dirty="0" smtClean="0">
                <a:effectLst/>
              </a:rPr>
              <a:t> книги є День </a:t>
            </a:r>
            <a:r>
              <a:rPr lang="ru-RU" b="0" baseline="0" dirty="0" err="1" smtClean="0">
                <a:effectLst/>
              </a:rPr>
              <a:t>Господній</a:t>
            </a:r>
            <a:r>
              <a:rPr lang="ru-RU" b="0" baseline="0" dirty="0" smtClean="0">
                <a:effectLst/>
              </a:rPr>
              <a:t>, то </a:t>
            </a:r>
            <a:r>
              <a:rPr lang="ru-RU" b="0" baseline="0" dirty="0" err="1" smtClean="0">
                <a:effectLst/>
              </a:rPr>
              <a:t>існує</a:t>
            </a:r>
            <a:r>
              <a:rPr lang="ru-RU" b="0" baseline="0" dirty="0" smtClean="0">
                <a:effectLst/>
              </a:rPr>
              <a:t> і </a:t>
            </a:r>
            <a:r>
              <a:rPr lang="ru-RU" b="0" baseline="0" dirty="0" err="1" smtClean="0">
                <a:effectLst/>
              </a:rPr>
              <a:t>таке</a:t>
            </a:r>
            <a:r>
              <a:rPr lang="ru-RU" b="0" baseline="0" dirty="0" smtClean="0">
                <a:effectLst/>
              </a:rPr>
              <a:t> </a:t>
            </a:r>
            <a:r>
              <a:rPr lang="ru-RU" b="0" baseline="0" dirty="0" err="1" smtClean="0">
                <a:effectLst/>
              </a:rPr>
              <a:t>поділення</a:t>
            </a:r>
            <a:r>
              <a:rPr lang="ru-RU" b="0" baseline="0" dirty="0" smtClean="0">
                <a:effectLst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bg1"/>
                </a:solidFill>
              </a:rPr>
              <a:t>І. </a:t>
            </a:r>
            <a:r>
              <a:rPr lang="ru-RU" dirty="0" err="1" smtClean="0">
                <a:solidFill>
                  <a:schemeClr val="bg1"/>
                </a:solidFill>
              </a:rPr>
              <a:t>Історичний</a:t>
            </a:r>
            <a:r>
              <a:rPr lang="ru-RU" dirty="0" smtClean="0">
                <a:solidFill>
                  <a:schemeClr val="bg1"/>
                </a:solidFill>
              </a:rPr>
              <a:t> День </a:t>
            </a:r>
            <a:r>
              <a:rPr lang="ru-RU" dirty="0" err="1" smtClean="0">
                <a:solidFill>
                  <a:schemeClr val="bg1"/>
                </a:solidFill>
              </a:rPr>
              <a:t>Господній</a:t>
            </a:r>
            <a:r>
              <a:rPr lang="ru-RU" dirty="0" smtClean="0">
                <a:solidFill>
                  <a:schemeClr val="bg1"/>
                </a:solidFill>
              </a:rPr>
              <a:t> (1:1-20)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</a:rPr>
              <a:t>ІІ. </a:t>
            </a:r>
            <a:r>
              <a:rPr lang="ru-RU" dirty="0" err="1" smtClean="0">
                <a:solidFill>
                  <a:schemeClr val="bg1"/>
                </a:solidFill>
              </a:rPr>
              <a:t>Проміжний</a:t>
            </a:r>
            <a:r>
              <a:rPr lang="ru-RU" dirty="0" smtClean="0">
                <a:solidFill>
                  <a:schemeClr val="bg1"/>
                </a:solidFill>
              </a:rPr>
              <a:t> День </a:t>
            </a:r>
            <a:r>
              <a:rPr lang="ru-RU" dirty="0" err="1" smtClean="0">
                <a:solidFill>
                  <a:schemeClr val="bg1"/>
                </a:solidFill>
              </a:rPr>
              <a:t>Господній</a:t>
            </a:r>
            <a:r>
              <a:rPr lang="ru-RU" dirty="0" smtClean="0">
                <a:solidFill>
                  <a:schemeClr val="bg1"/>
                </a:solidFill>
              </a:rPr>
              <a:t> (2:1-17)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</a:rPr>
              <a:t>ІІІ. </a:t>
            </a:r>
            <a:r>
              <a:rPr lang="ru-RU" dirty="0" err="1" smtClean="0">
                <a:solidFill>
                  <a:schemeClr val="bg1"/>
                </a:solidFill>
              </a:rPr>
              <a:t>Есхатологічний</a:t>
            </a:r>
            <a:r>
              <a:rPr lang="ru-RU" dirty="0" smtClean="0">
                <a:solidFill>
                  <a:schemeClr val="bg1"/>
                </a:solidFill>
              </a:rPr>
              <a:t> День </a:t>
            </a:r>
            <a:r>
              <a:rPr lang="ru-RU" dirty="0" err="1" smtClean="0">
                <a:solidFill>
                  <a:schemeClr val="bg1"/>
                </a:solidFill>
              </a:rPr>
              <a:t>Господній</a:t>
            </a:r>
            <a:r>
              <a:rPr lang="ru-RU" dirty="0" smtClean="0">
                <a:solidFill>
                  <a:schemeClr val="bg1"/>
                </a:solidFill>
              </a:rPr>
              <a:t> (2:18-3:21)</a:t>
            </a:r>
          </a:p>
          <a:p>
            <a:pPr marL="0" indent="0">
              <a:buNone/>
            </a:pP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238295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всі пророцтва книги висвітлюють одну центральну тему книги "День Яхве".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Інші пророки висвітлювали цю тему (Іс.13, 34; Езек.30; Мал.3),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але </a:t>
            </a:r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Йоіл</a:t>
            </a:r>
            <a:r>
              <a:rPr lang="uk-UA" sz="1200" b="0" i="0" u="none" strike="noStrike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робить унікальний вклад в роз'яснення цієї теми. 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1) "день Яхве" не як подію далекого майбутнього, а як подію що має відношення до нинішньої ситуації.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2) подія "дня Господнього" може бути як подією тотального знищення Ізраїлю, так і подією процвітання Ізраїлю.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79124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Осія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Ісая та </a:t>
            </a:r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Міхей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були пізніми сучасниками Амоса. </a:t>
            </a:r>
          </a:p>
          <a:p>
            <a:pPr rtl="0" fontAlgn="base"/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Швидше за все, </a:t>
            </a:r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Осія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паралельно Амосу проповідував в Ізраїльському царстві. </a:t>
            </a:r>
          </a:p>
          <a:p>
            <a:pPr rtl="0" fontAlgn="base"/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Перший “записаний” пророком</a:t>
            </a:r>
            <a:r>
              <a:rPr lang="uk-UA" sz="1200" b="0" i="0" u="none" strike="noStrike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1й пророк 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проповіді були записані і передавалися для нащадків</a:t>
            </a:r>
          </a:p>
          <a:p>
            <a:pPr rtl="0" fontAlgn="base"/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Амос знаменує перехід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 пророків, які передавали Слово Боже царям (або окремим особам),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 пророків які зверталися до всього народу. </a:t>
            </a:r>
            <a:endParaRPr lang="uk-UA" sz="1200" b="0" i="0" u="none" strike="noStrike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15036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Текоя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uk-UA" sz="1200" b="0" i="0" u="none" strike="noStrike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місто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 км від Єрусалиму)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Покликаний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Богом у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період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між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780 і 760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рр.до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Р.Х.,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Амос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залишив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отари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(7:15) і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пішов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Ізраїльське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царство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проповідувати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10-ти племенам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Ізраїля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Основне місце служіння - Ізраїльське царство.</a:t>
            </a: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72864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Єфрем (по</a:t>
            </a:r>
            <a:r>
              <a:rPr lang="uk-UA" sz="1200" b="0" i="0" u="none" strike="noStrike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імені </a:t>
            </a:r>
            <a:r>
              <a:rPr lang="uk-UA" sz="1200" b="0" i="0" u="none" strike="noStrike" kern="1200" baseline="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найбільгого</a:t>
            </a:r>
            <a:r>
              <a:rPr lang="uk-UA" sz="1200" b="0" i="0" u="none" strike="noStrike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коліна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– </a:t>
            </a:r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Пн.Царство</a:t>
            </a: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 </a:t>
            </a:r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Єровоам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“робив зло в очах Бога” (2Цар.14:24)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Господь використав </a:t>
            </a:r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Єровоама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для захисту народу і повернення попередніх кордонів країни  (2Цар.14:23-29)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Золотий вік</a:t>
            </a:r>
            <a:r>
              <a:rPr lang="uk-UA" sz="1200" b="0" i="0" u="none" strike="noStrike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правління Соломона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200" b="0" i="0" u="none" strike="noStrike" kern="1200" baseline="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1200" b="0" i="0" u="none" strike="noStrike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Срібний вік – правління </a:t>
            </a:r>
            <a:r>
              <a:rPr lang="uk-UA" sz="1200" b="0" i="0" u="none" strike="noStrike" kern="1200" baseline="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Єровоама</a:t>
            </a:r>
            <a:r>
              <a:rPr lang="uk-UA" sz="1200" b="0" i="0" u="none" strike="noStrike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ІІ (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могутні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держави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мали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кращі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часи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і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були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зайняті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ін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справами</a:t>
            </a:r>
            <a:r>
              <a:rPr lang="uk-UA" sz="1200" b="0" i="0" u="none" strike="noStrike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048134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книгу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можна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розділити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чотири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частини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25485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Унікальність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івність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всіх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людей на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землі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незважаючи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колір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шкіри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ізраїльтяни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етіопляни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національність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євреї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филистимляни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сирійці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Вихід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Єгипту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прирівнюється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виходом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Кафтору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припускають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колишня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назва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о.Кріт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 само, як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вихід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євреїв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Єгипту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відбувався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Божій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волі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 само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міграція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филистимлян і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сирійців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відбувалася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Божій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волі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цьому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аспекті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Амоса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один з перших 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історії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Ізраїлю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засвідчив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слова Господа про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рівність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усіх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народів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3004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книга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Авдія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сама коротка книга в Старому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Заповіті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rtl="0" fontAlgn="base"/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Головна тема -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засудження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Едому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Ісав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переселився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Едом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Яків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Харан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 всю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історію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Едом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воював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ізраїльтянами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залежний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Юдеї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і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набув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незалежність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ціною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васальної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залежності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Ассирії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 736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р.до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Р.Х). </a:t>
            </a:r>
            <a:endParaRPr lang="ru-RU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524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err="1" smtClean="0">
                <a:solidFill>
                  <a:schemeClr val="bg1"/>
                </a:solidFill>
              </a:rPr>
              <a:t>Хронологічний</a:t>
            </a:r>
            <a:r>
              <a:rPr lang="ru-RU" sz="1200" b="1" dirty="0" smtClean="0">
                <a:solidFill>
                  <a:schemeClr val="bg1"/>
                </a:solidFill>
              </a:rPr>
              <a:t> порядок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dirty="0" err="1" smtClean="0">
                <a:solidFill>
                  <a:schemeClr val="bg1"/>
                </a:solidFill>
              </a:rPr>
              <a:t>Ісая</a:t>
            </a:r>
            <a:r>
              <a:rPr lang="ru-RU" sz="1200" dirty="0" smtClean="0">
                <a:solidFill>
                  <a:schemeClr val="bg1"/>
                </a:solidFill>
              </a:rPr>
              <a:t> жив 700-х роках,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dirty="0" err="1" smtClean="0">
                <a:solidFill>
                  <a:schemeClr val="bg1"/>
                </a:solidFill>
              </a:rPr>
              <a:t>Єремія</a:t>
            </a:r>
            <a:r>
              <a:rPr lang="ru-RU" sz="1200" dirty="0" smtClean="0">
                <a:solidFill>
                  <a:schemeClr val="bg1"/>
                </a:solidFill>
              </a:rPr>
              <a:t> почав </a:t>
            </a:r>
            <a:r>
              <a:rPr lang="ru-RU" sz="1200" dirty="0" err="1" smtClean="0">
                <a:solidFill>
                  <a:schemeClr val="bg1"/>
                </a:solidFill>
              </a:rPr>
              <a:t>своє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служіння</a:t>
            </a:r>
            <a:r>
              <a:rPr lang="ru-RU" sz="1200" dirty="0" smtClean="0">
                <a:solidFill>
                  <a:schemeClr val="bg1"/>
                </a:solidFill>
              </a:rPr>
              <a:t> в </a:t>
            </a:r>
            <a:r>
              <a:rPr lang="ru-RU" sz="1200" dirty="0" err="1" smtClean="0">
                <a:solidFill>
                  <a:schemeClr val="bg1"/>
                </a:solidFill>
              </a:rPr>
              <a:t>кінці</a:t>
            </a:r>
            <a:r>
              <a:rPr lang="ru-RU" sz="1200" dirty="0" smtClean="0">
                <a:solidFill>
                  <a:schemeClr val="bg1"/>
                </a:solidFill>
              </a:rPr>
              <a:t> 600-х роках,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dirty="0" smtClean="0">
                <a:solidFill>
                  <a:schemeClr val="bg1"/>
                </a:solidFill>
              </a:rPr>
              <a:t>а </a:t>
            </a:r>
            <a:r>
              <a:rPr lang="ru-RU" sz="1200" dirty="0" err="1" smtClean="0">
                <a:solidFill>
                  <a:schemeClr val="bg1"/>
                </a:solidFill>
              </a:rPr>
              <a:t>Єзекіїль</a:t>
            </a:r>
            <a:r>
              <a:rPr lang="ru-RU" sz="1200" dirty="0" smtClean="0">
                <a:solidFill>
                  <a:schemeClr val="bg1"/>
                </a:solidFill>
              </a:rPr>
              <a:t> в 500-х роках до Р.Х. </a:t>
            </a:r>
          </a:p>
          <a:p>
            <a:pPr rtl="0" fontAlgn="base"/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Структура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Покликання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пророка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Суд для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Ізраїлю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Юдеї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Суд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народам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Проровідь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надію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07707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20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303254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виходячи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даних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які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містяться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книзі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(10-11), пророк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проповідував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після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падіння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Єрусалиму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(587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р.до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Р.Х). </a:t>
            </a:r>
          </a:p>
          <a:p>
            <a:pPr rtl="0" fontAlgn="base"/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Пророк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звинувачує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едомлян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в тому,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вони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приєдналися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до вавилонян, коли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останні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руйнували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Єрусалим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(Пс.137:7; Езек.25:12-14). 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21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9230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книгу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поділяють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три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частини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</a:p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Суд над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Едомом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(1-14); </a:t>
            </a:r>
          </a:p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День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Господній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для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усіх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народів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(15-16); </a:t>
            </a:r>
          </a:p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Спасіння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і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відродження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Ізраїлю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(17-21).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22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05137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 - володар усіх народів, Він карає винних за їхні вчинки </a:t>
            </a:r>
          </a:p>
          <a:p>
            <a:pPr rtl="0" fontAlgn="base"/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книзі, автор піднімає питання конфлікту між народами (</a:t>
            </a:r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Едом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та Юдея), який розпочався з їх праотців </a:t>
            </a:r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Ісава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і Якова. </a:t>
            </a:r>
          </a:p>
          <a:p>
            <a:pPr rtl="0" fontAlgn="base"/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 поверне нащадкам Якова їх володіння (17), а з нащадків </a:t>
            </a:r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Ісава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 залишилося нікого (18).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23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826248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Книга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Йони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є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однією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 самих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відомих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книг Старого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Заповіту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Відрізняється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книга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інших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пророків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тим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книга не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пророцтв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але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історія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пророка.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книзі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міститься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лише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одне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Пророцтво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Йона</a:t>
            </a:r>
            <a:r>
              <a:rPr lang="ru-RU" sz="1200" b="1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3:4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"...</a:t>
            </a:r>
            <a:r>
              <a:rPr lang="ru-RU" sz="1200" b="0" i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Ще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сорок день, — і </a:t>
            </a:r>
            <a:r>
              <a:rPr lang="ru-RU" sz="1200" b="0" i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Ніневія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буде </a:t>
            </a:r>
            <a:r>
              <a:rPr lang="ru-RU" sz="1200" b="0" i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зруйно́вана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!“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24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7999052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книзи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Йони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немає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додаткоавих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даних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але є в </a:t>
            </a:r>
            <a:r>
              <a:rPr lang="ru-RU" sz="1200" b="1" i="1" dirty="0" smtClean="0">
                <a:solidFill>
                  <a:schemeClr val="bg1"/>
                </a:solidFill>
              </a:rPr>
              <a:t>2Цар.14:25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Отож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Йона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родом з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Ґат-Гахеферу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і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сином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пророка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Амміттая</a:t>
            </a:r>
            <a:endParaRPr lang="ru-RU" sz="1200" b="1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Йона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швидше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 все схожий на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пророків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благополуччя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були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популярними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 8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до РХ (2Цар.14:25). </a:t>
            </a:r>
            <a:endParaRPr lang="ru-RU" sz="1200" b="1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юдейських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передань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Йона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сином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вдови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Сарепті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якого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воскресив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Ілля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(1Цар.17:8-24) - </a:t>
            </a:r>
            <a:r>
              <a:rPr lang="ru-RU" sz="1200" b="0" i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МакАртур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25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6738728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 точно знаємо місто, де проповідував Йона - </a:t>
            </a:r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Ніневія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rtl="0" fontAlgn="base"/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Ім'я царя не відкривається, а тому не несе якусь додаткову інформацію. </a:t>
            </a:r>
          </a:p>
          <a:p>
            <a:pPr rtl="0" fontAlgn="base"/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Але виходячи з контексту книги і даних 2Цар.14:25, роблять висновок, що Йона жив під час успішного правління </a:t>
            </a:r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Єровоама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ІІ (793-758 </a:t>
            </a:r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рр.до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Р.Х)</a:t>
            </a:r>
          </a:p>
          <a:p>
            <a:pPr rtl="0" fontAlgn="base"/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книзі не робиться акцент на історичні маркери, щоб підкреслити важливість богословських акцентів в книзі. </a:t>
            </a:r>
            <a:endParaRPr lang="uk-UA" sz="1200" b="0" i="0" u="none" strike="noStrike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26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9262465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Поділення</a:t>
            </a:r>
            <a:r>
              <a:rPr lang="uk-UA" sz="1200" b="0" i="0" u="none" strike="noStrike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розділи по суті і відображає структуру і сюжет книги</a:t>
            </a: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27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1425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книзі піднімається декілька тем: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Божа воля і бажання людини, втеча від відповідальності,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проповідь іншим народам, Боже довготерпіння до пророка та інших народів.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Божа любов до творіння є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центральною темою книги (4:6-11)</a:t>
            </a: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 справедливий і карає зло: </a:t>
            </a:r>
            <a:r>
              <a:rPr lang="uk-UA" sz="1200" b="1" i="1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Йона 1:2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ru-RU" sz="1200" b="1" i="1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 також і милостивий, і шальки терезів схиляються на сторону Його милосердя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1" i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Йона</a:t>
            </a:r>
            <a:r>
              <a:rPr lang="ru-RU" sz="1200" b="1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4:2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Вих.34:6-7; Чис.14:18; Пс.85:15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Йоіл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2:13; Неєм.9:17</a:t>
            </a: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28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5517857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Центральна тема проповіді пророка - всемогутність Бога. 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29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24842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schemeClr val="bg1"/>
                </a:solidFill>
              </a:rPr>
              <a:t>Книга 12 </a:t>
            </a:r>
            <a:r>
              <a:rPr lang="ru-RU" sz="1200" dirty="0" err="1" smtClean="0">
                <a:solidFill>
                  <a:schemeClr val="bg1"/>
                </a:solidFill>
              </a:rPr>
              <a:t>теж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</a:rPr>
              <a:t>хронологічний</a:t>
            </a:r>
            <a:r>
              <a:rPr lang="ru-RU" sz="1200" dirty="0" smtClean="0">
                <a:solidFill>
                  <a:schemeClr val="bg1"/>
                </a:solidFill>
              </a:rPr>
              <a:t> порядок </a:t>
            </a:r>
            <a:r>
              <a:rPr lang="ru-RU" sz="1200" dirty="0" err="1" smtClean="0">
                <a:solidFill>
                  <a:schemeClr val="bg1"/>
                </a:solidFill>
              </a:rPr>
              <a:t>відносно</a:t>
            </a:r>
            <a:r>
              <a:rPr lang="ru-RU" sz="1200" dirty="0" smtClean="0">
                <a:solidFill>
                  <a:schemeClr val="bg1"/>
                </a:solidFill>
              </a:rPr>
              <a:t> одна до </a:t>
            </a:r>
            <a:r>
              <a:rPr lang="ru-RU" sz="1200" dirty="0" err="1" smtClean="0">
                <a:solidFill>
                  <a:schemeClr val="bg1"/>
                </a:solidFill>
              </a:rPr>
              <a:t>одної</a:t>
            </a:r>
            <a:endParaRPr lang="ru-RU" sz="1200" dirty="0" smtClean="0">
              <a:solidFill>
                <a:schemeClr val="bg1"/>
              </a:solidFill>
            </a:endParaRPr>
          </a:p>
          <a:p>
            <a:pPr rtl="0" fontAlgn="base"/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9255031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Ім’я Михей означає - Хто подібний Яхве</a:t>
            </a:r>
            <a:r>
              <a:rPr lang="uk-UA" sz="1200" b="0" i="0" u="none" strike="noStrike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(хто подібний Господу)</a:t>
            </a:r>
          </a:p>
          <a:p>
            <a:pPr rtl="0" fontAlgn="base"/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 міста Морошет (40 км від Єрусалиму)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Плодовита сільськогосподарська</a:t>
            </a:r>
            <a:r>
              <a:rPr lang="uk-UA" sz="1200" b="0" i="0" u="none" strike="noStrike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місцевість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uk-UA" sz="1200" b="0" i="0" u="none" strike="noStrike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Був жителем сільської місцевості, далеко від політичних і релігійних подій в житті народу</a:t>
            </a: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Покликаний</a:t>
            </a:r>
            <a:r>
              <a:rPr lang="uk-UA" sz="1200" b="0" i="0" u="none" strike="noStrike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Богом (3:8) – докоряти Якова та Ізраїлю в гріхах</a:t>
            </a: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30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5198578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Проповідував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Єрусалимі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той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самий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час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Ісая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</a:t>
            </a:r>
          </a:p>
          <a:p>
            <a:pPr rtl="0" fontAlgn="base"/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Згідно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текстам (1:1), Михей служив у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період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юдейських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Йотама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(739-734),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Ахаза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(734-728),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Езекії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(728-699). </a:t>
            </a:r>
          </a:p>
          <a:p>
            <a:pPr rtl="0" fontAlgn="base"/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Пророкував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щодо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нещастя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для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єрусалимського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храму (3:12),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під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час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правління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Єзекії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</a:t>
            </a:r>
          </a:p>
          <a:p>
            <a:pPr rtl="0" fontAlgn="base"/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свідченнями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пророка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Єремії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проповідь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Михея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спонукала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до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покаяння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жителів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Єрусалиму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(Єр.26:17-19).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31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786112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32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89219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Михей критикує можновладців і суспільних лад (1-3, 7) через соціальну несправедливість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Канібалізм</a:t>
            </a:r>
            <a:r>
              <a:rPr lang="uk-UA" sz="1200" b="0" i="0" u="none" strike="noStrike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як образ соціальної несправедливості</a:t>
            </a: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33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7437867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своїх проповідях Михей </a:t>
            </a:r>
            <a:r>
              <a:rPr lang="uk-UA" sz="1200" b="1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 закликає 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 покаяння,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але звіщає суди Божі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Звіщає</a:t>
            </a:r>
            <a:r>
              <a:rPr lang="uk-UA" sz="1200" b="0" i="0" u="none" strike="noStrike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відновлення Сіона, як місця загальної справедливості.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Отож,</a:t>
            </a:r>
            <a:r>
              <a:rPr lang="uk-UA" sz="1200" b="0" i="0" u="none" strike="noStrike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ми розглянули ранніх пророків (з книги 12),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uk-UA" sz="1200" b="0" i="0" u="none" strike="noStrike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які служили 700 </a:t>
            </a:r>
            <a:r>
              <a:rPr lang="uk-UA" sz="1200" b="0" i="0" u="none" strike="noStrike" kern="1200" baseline="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р.до</a:t>
            </a:r>
            <a:r>
              <a:rPr lang="uk-UA" sz="1200" b="0" i="0" u="none" strike="noStrike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Р.Х, (</a:t>
            </a:r>
            <a:r>
              <a:rPr lang="uk-UA" sz="1200" b="0" i="0" u="none" strike="noStrike" kern="1200" baseline="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Осія</a:t>
            </a:r>
            <a:r>
              <a:rPr lang="uk-UA" sz="1200" b="0" i="0" u="none" strike="noStrike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uk-UA" sz="1200" b="0" i="0" u="none" strike="noStrike" kern="1200" baseline="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Йоіл</a:t>
            </a:r>
            <a:r>
              <a:rPr lang="uk-UA" sz="1200" b="0" i="0" u="none" strike="noStrike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Амос, </a:t>
            </a:r>
            <a:r>
              <a:rPr lang="uk-UA" sz="1200" b="0" i="0" u="none" strike="noStrike" kern="1200" baseline="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Авдій</a:t>
            </a:r>
            <a:r>
              <a:rPr lang="uk-UA" sz="1200" b="0" i="0" u="none" strike="noStrike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Йона, Михей)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uk-UA" sz="1200" b="0" i="0" u="none" strike="noStrike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наступній лекції </a:t>
            </a:r>
            <a:r>
              <a:rPr lang="uk-UA" sz="1200" b="0" i="0" u="none" strike="noStrike" kern="1200" baseline="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звернему</a:t>
            </a:r>
            <a:r>
              <a:rPr lang="uk-UA" sz="1200" b="0" i="0" u="none" strike="noStrike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увагу, на решту «малих» пророків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uk-UA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34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0475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Ісая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та Михей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проповідували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Юдеї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(так само і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Йоїл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Авдій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Осія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Амос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(як і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Йона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- 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Єфремі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Північне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Царство)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Осія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жив в один час з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Ісаєю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Михеєм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Амосом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257053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 просто, приватна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сімейна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драма, але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зруйнований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шлюб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пророка,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прообраз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стосунків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Бога з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Його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народом.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 наказав пророку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взяти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блудливу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жінку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(1:2).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17671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Єровоам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робив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зло в очах Бога” (2Цар.14:24)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Господь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використав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Єровоама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для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захисту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народу і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повернення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попередніх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кордонів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країни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(2Цар.14:23-29)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Після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смерті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Єровоама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ІІ (753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р.до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Р.Х), 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країні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почалася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анархія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атому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країна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швидко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занепала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849005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Книга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складається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вступу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і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заключення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також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трьох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основних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частин</a:t>
            </a:r>
            <a:endParaRPr lang="ru-RU" sz="1200" b="0" i="0" u="none" strike="noStrike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u="none" strike="noStrike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Три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основні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частини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(1-3; 4:1-11:1; 12:1-14:9)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являють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собою три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судові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процеси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між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Богом і народом,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 –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суддя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і прокурор,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звинувачує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Юдею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Ізраїль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порушенні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Заповіту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4:1; 12:3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Три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частини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завершуються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благополучно для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звинувачуваного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Ізраїль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Юдея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 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917342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критика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політики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суспільства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і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культури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період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тотальної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"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ваалізації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 (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13:1-2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пророк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нагадує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Заповітні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стосунки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 Богом (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13:4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Головною метафорою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гріха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Ізраїлю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книзі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є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блудодійство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якому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пророк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звинувачує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священиків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5:1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 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цьому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сенсі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сімейна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драма пророка є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ілюстрацією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стосунків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Бога з народом.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Бог, як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люблячий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чоловік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як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прощаючий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Батько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(11:1)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чекає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"блудного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Ізраїля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 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40248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uk-UA" sz="1200" b="1" i="0" u="none" strike="noStrike" kern="1200" baseline="0" noProof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Joel</a:t>
            </a:r>
            <a:r>
              <a:rPr lang="uk-UA" sz="1200" b="1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3:1-3 </a:t>
            </a:r>
            <a:r>
              <a:rPr lang="uk-UA" sz="1200" b="0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 буде потому, виллю Я Духа Свого на кожне тіло, і пророкуватимуть ваші сини й ваші дочки, а вашим старим будуть снитися сни, юнаки ваші бачити будуть видіння. І також на рабів та невільниць за тих днів виллю Духа Свого.</a:t>
            </a:r>
            <a:r>
              <a:rPr lang="uk-UA" sz="1200" b="1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uk-UA" sz="1200" b="0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 дам Я ознаки на небі й землі, кров та огонь, та стовпи диму.</a:t>
            </a:r>
          </a:p>
          <a:p>
            <a:pPr rtl="0"/>
            <a:endParaRPr lang="uk-UA" sz="1200" b="0" i="0" u="none" strike="noStrike" kern="1200" baseline="0" noProof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Апостол Петро тлумачить в день П'ятидесятниці (Дії 2:17-21) - настав новий час, коли бар'єри між людьми руйнуються завдяки приходу Духа Святого. </a:t>
            </a:r>
          </a:p>
          <a:p>
            <a:pPr rtl="0"/>
            <a:endParaRPr lang="uk-UA" sz="1200" b="0" i="0" u="none" strike="noStrike" kern="1200" baseline="0" noProof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Проповідував в Єрусалимі, як Ісая і Михей</a:t>
            </a:r>
            <a:endParaRPr lang="uk-UA" sz="1200" b="1" i="0" u="none" strike="noStrike" kern="1200" baseline="0" noProof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58095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21.11.2020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7086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21.11.2020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3228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21.11.2020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427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21.11.2020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2237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21.11.2020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179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21.11.2020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7618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21.11.2020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0493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21.11.2020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20882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21.11.2020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3426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21.11.2020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28222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21.11.2020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2233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1B874-0667-440B-A6EA-FB07E980FD0E}" type="datetimeFigureOut">
              <a:rPr lang="uk-UA" smtClean="0"/>
              <a:t>21.11.2020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5603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>
                <a:solidFill>
                  <a:schemeClr val="bg1"/>
                </a:solidFill>
              </a:rPr>
              <a:t>КНИГА 12 (1)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Лекція 17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uk-UA" dirty="0" smtClean="0">
                <a:solidFill>
                  <a:srgbClr val="FFFF00"/>
                </a:solidFill>
              </a:rPr>
              <a:t>Особа пророка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uk-UA" sz="3600" dirty="0" smtClean="0">
                <a:solidFill>
                  <a:schemeClr val="bg1"/>
                </a:solidFill>
              </a:rPr>
              <a:t>Значення імені: Яхве є Бог</a:t>
            </a:r>
          </a:p>
          <a:p>
            <a:pPr>
              <a:lnSpc>
                <a:spcPct val="150000"/>
              </a:lnSpc>
            </a:pPr>
            <a:r>
              <a:rPr lang="uk-UA" sz="3600" dirty="0" smtClean="0">
                <a:solidFill>
                  <a:srgbClr val="FFFF00"/>
                </a:solidFill>
              </a:rPr>
              <a:t> </a:t>
            </a:r>
            <a:r>
              <a:rPr lang="ru-RU" sz="3600" b="1" i="1" dirty="0" err="1">
                <a:solidFill>
                  <a:srgbClr val="FFFF00"/>
                </a:solidFill>
              </a:rPr>
              <a:t>Йоїл</a:t>
            </a:r>
            <a:r>
              <a:rPr lang="ru-RU" sz="3600" b="1" i="1" dirty="0">
                <a:solidFill>
                  <a:srgbClr val="FFFF00"/>
                </a:solidFill>
              </a:rPr>
              <a:t> 1:1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smtClean="0">
                <a:solidFill>
                  <a:srgbClr val="FFFF00"/>
                </a:solidFill>
              </a:rPr>
              <a:t>Слово </a:t>
            </a:r>
            <a:r>
              <a:rPr lang="ru-RU" sz="3600" i="1" dirty="0" err="1">
                <a:solidFill>
                  <a:srgbClr val="FFFF00"/>
                </a:solidFill>
              </a:rPr>
              <a:t>Господнє</a:t>
            </a:r>
            <a:r>
              <a:rPr lang="ru-RU" sz="3600" i="1" dirty="0">
                <a:solidFill>
                  <a:srgbClr val="FFFF00"/>
                </a:solidFill>
              </a:rPr>
              <a:t>, </a:t>
            </a:r>
            <a:r>
              <a:rPr lang="ru-RU" sz="3600" i="1" dirty="0" err="1">
                <a:solidFill>
                  <a:srgbClr val="FFFF00"/>
                </a:solidFill>
              </a:rPr>
              <a:t>що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було</a:t>
            </a:r>
            <a:r>
              <a:rPr lang="ru-RU" sz="3600" i="1" dirty="0">
                <a:solidFill>
                  <a:srgbClr val="FFFF00"/>
                </a:solidFill>
              </a:rPr>
              <a:t> до </a:t>
            </a:r>
            <a:r>
              <a:rPr lang="ru-RU" sz="3600" i="1" dirty="0" err="1">
                <a:solidFill>
                  <a:srgbClr val="FFFF00"/>
                </a:solidFill>
              </a:rPr>
              <a:t>Йоіла</a:t>
            </a:r>
            <a:r>
              <a:rPr lang="ru-RU" sz="3600" i="1" dirty="0">
                <a:solidFill>
                  <a:srgbClr val="FFFF00"/>
                </a:solidFill>
              </a:rPr>
              <a:t>, </a:t>
            </a:r>
            <a:r>
              <a:rPr lang="ru-RU" sz="3600" i="1" dirty="0" err="1">
                <a:solidFill>
                  <a:srgbClr val="FFFF00"/>
                </a:solidFill>
              </a:rPr>
              <a:t>Петуїлового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 smtClean="0">
                <a:solidFill>
                  <a:srgbClr val="FFFF00"/>
                </a:solidFill>
              </a:rPr>
              <a:t>сина</a:t>
            </a:r>
            <a:r>
              <a:rPr lang="ru-RU" sz="3600" i="1" dirty="0" smtClean="0">
                <a:solidFill>
                  <a:srgbClr val="FFFF00"/>
                </a:solidFill>
              </a:rPr>
              <a:t>.</a:t>
            </a:r>
            <a:endParaRPr lang="ru-RU" sz="3600" i="1" dirty="0">
              <a:solidFill>
                <a:srgbClr val="FFFF00"/>
              </a:solidFill>
            </a:endParaRPr>
          </a:p>
          <a:p>
            <a:pPr>
              <a:lnSpc>
                <a:spcPct val="150000"/>
              </a:lnSpc>
            </a:pPr>
            <a:endParaRPr lang="uk-UA" sz="3600" dirty="0" smtClean="0">
              <a:solidFill>
                <a:srgbClr val="FFFF00"/>
              </a:solidFill>
            </a:endParaRPr>
          </a:p>
          <a:p>
            <a:pPr>
              <a:lnSpc>
                <a:spcPct val="150000"/>
              </a:lnSpc>
            </a:pPr>
            <a:endParaRPr lang="uk-UA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148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uk-UA" dirty="0" smtClean="0">
                <a:solidFill>
                  <a:srgbClr val="FFFF00"/>
                </a:solidFill>
              </a:rPr>
              <a:t>Період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uk-UA" sz="3600" dirty="0" smtClean="0">
                <a:solidFill>
                  <a:schemeClr val="bg1"/>
                </a:solidFill>
              </a:rPr>
              <a:t>Прямої вказівки на дати немає </a:t>
            </a:r>
          </a:p>
          <a:p>
            <a:pPr>
              <a:lnSpc>
                <a:spcPct val="150000"/>
              </a:lnSpc>
            </a:pPr>
            <a:r>
              <a:rPr lang="uk-UA" sz="3600" dirty="0" smtClean="0">
                <a:solidFill>
                  <a:schemeClr val="bg1"/>
                </a:solidFill>
              </a:rPr>
              <a:t>Версії: від 9 </a:t>
            </a:r>
            <a:r>
              <a:rPr lang="uk-UA" sz="3600" dirty="0" err="1" smtClean="0">
                <a:solidFill>
                  <a:schemeClr val="bg1"/>
                </a:solidFill>
              </a:rPr>
              <a:t>ст</a:t>
            </a:r>
            <a:r>
              <a:rPr lang="uk-UA" sz="3600" dirty="0" smtClean="0">
                <a:solidFill>
                  <a:schemeClr val="bg1"/>
                </a:solidFill>
              </a:rPr>
              <a:t> до 4 </a:t>
            </a:r>
            <a:r>
              <a:rPr lang="uk-UA" sz="3600" dirty="0" err="1" smtClean="0">
                <a:solidFill>
                  <a:schemeClr val="bg1"/>
                </a:solidFill>
              </a:rPr>
              <a:t>ст</a:t>
            </a:r>
            <a:r>
              <a:rPr lang="uk-UA" sz="3600" dirty="0" smtClean="0">
                <a:solidFill>
                  <a:schemeClr val="bg1"/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sz="3600" dirty="0">
                <a:solidFill>
                  <a:schemeClr val="bg1"/>
                </a:solidFill>
              </a:rPr>
              <a:t>Дата </a:t>
            </a:r>
            <a:r>
              <a:rPr lang="ru-RU" sz="3600" dirty="0" err="1">
                <a:solidFill>
                  <a:schemeClr val="bg1"/>
                </a:solidFill>
              </a:rPr>
              <a:t>написання</a:t>
            </a:r>
            <a:r>
              <a:rPr lang="ru-RU" sz="3600" dirty="0">
                <a:solidFill>
                  <a:schemeClr val="bg1"/>
                </a:solidFill>
              </a:rPr>
              <a:t> не </a:t>
            </a:r>
            <a:r>
              <a:rPr lang="ru-RU" sz="3600" dirty="0" err="1">
                <a:solidFill>
                  <a:schemeClr val="bg1"/>
                </a:solidFill>
              </a:rPr>
              <a:t>впливає</a:t>
            </a:r>
            <a:r>
              <a:rPr lang="ru-RU" sz="3600" dirty="0">
                <a:solidFill>
                  <a:schemeClr val="bg1"/>
                </a:solidFill>
              </a:rPr>
              <a:t> на </a:t>
            </a:r>
            <a:r>
              <a:rPr lang="ru-RU" sz="3600" dirty="0" err="1">
                <a:solidFill>
                  <a:schemeClr val="bg1"/>
                </a:solidFill>
              </a:rPr>
              <a:t>тлумачення</a:t>
            </a:r>
            <a:r>
              <a:rPr lang="ru-RU" sz="3600" dirty="0">
                <a:solidFill>
                  <a:schemeClr val="bg1"/>
                </a:solidFill>
              </a:rPr>
              <a:t> </a:t>
            </a:r>
          </a:p>
          <a:p>
            <a:pPr>
              <a:lnSpc>
                <a:spcPct val="150000"/>
              </a:lnSpc>
            </a:pPr>
            <a:endParaRPr lang="uk-UA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406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uk-UA" dirty="0" smtClean="0">
                <a:solidFill>
                  <a:srgbClr val="FFFF00"/>
                </a:solidFill>
              </a:rPr>
              <a:t>Структура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42950" indent="-742950" fontAlgn="base">
              <a:buFont typeface="+mj-lt"/>
              <a:buAutoNum type="arabicPeriod"/>
            </a:pPr>
            <a:r>
              <a:rPr lang="ru-RU" sz="4000" dirty="0" err="1">
                <a:solidFill>
                  <a:schemeClr val="bg1"/>
                </a:solidFill>
              </a:rPr>
              <a:t>Заклик</a:t>
            </a:r>
            <a:r>
              <a:rPr lang="ru-RU" sz="4000" dirty="0">
                <a:solidFill>
                  <a:schemeClr val="bg1"/>
                </a:solidFill>
              </a:rPr>
              <a:t> до </a:t>
            </a:r>
            <a:r>
              <a:rPr lang="ru-RU" sz="4000" dirty="0" err="1">
                <a:solidFill>
                  <a:schemeClr val="bg1"/>
                </a:solidFill>
              </a:rPr>
              <a:t>покаяння</a:t>
            </a:r>
            <a:r>
              <a:rPr lang="ru-RU" sz="4000" dirty="0">
                <a:solidFill>
                  <a:schemeClr val="bg1"/>
                </a:solidFill>
              </a:rPr>
              <a:t> (1</a:t>
            </a:r>
            <a:r>
              <a:rPr lang="ru-RU" sz="4000" dirty="0" smtClean="0">
                <a:solidFill>
                  <a:schemeClr val="bg1"/>
                </a:solidFill>
              </a:rPr>
              <a:t>) </a:t>
            </a:r>
          </a:p>
          <a:p>
            <a:pPr marL="742950" indent="-742950" fontAlgn="base">
              <a:buFont typeface="+mj-lt"/>
              <a:buAutoNum type="arabicPeriod"/>
            </a:pPr>
            <a:endParaRPr lang="ru-RU" sz="4000" dirty="0">
              <a:solidFill>
                <a:schemeClr val="bg1"/>
              </a:solidFill>
            </a:endParaRPr>
          </a:p>
          <a:p>
            <a:pPr marL="742950" indent="-742950" fontAlgn="base">
              <a:buFont typeface="+mj-lt"/>
              <a:buAutoNum type="arabicPeriod"/>
            </a:pPr>
            <a:r>
              <a:rPr lang="ru-RU" sz="4000" dirty="0">
                <a:solidFill>
                  <a:schemeClr val="bg1"/>
                </a:solidFill>
              </a:rPr>
              <a:t>День </a:t>
            </a:r>
            <a:r>
              <a:rPr lang="ru-RU" sz="4000" dirty="0" err="1">
                <a:solidFill>
                  <a:schemeClr val="bg1"/>
                </a:solidFill>
              </a:rPr>
              <a:t>Господній</a:t>
            </a:r>
            <a:r>
              <a:rPr lang="ru-RU" sz="4000" dirty="0">
                <a:solidFill>
                  <a:schemeClr val="bg1"/>
                </a:solidFill>
              </a:rPr>
              <a:t> (2</a:t>
            </a:r>
            <a:r>
              <a:rPr lang="ru-RU" sz="4000" dirty="0" smtClean="0">
                <a:solidFill>
                  <a:schemeClr val="bg1"/>
                </a:solidFill>
              </a:rPr>
              <a:t>) </a:t>
            </a:r>
          </a:p>
          <a:p>
            <a:pPr marL="742950" indent="-742950" fontAlgn="base">
              <a:buFont typeface="+mj-lt"/>
              <a:buAutoNum type="arabicPeriod"/>
            </a:pPr>
            <a:endParaRPr lang="ru-RU" sz="4000" dirty="0">
              <a:solidFill>
                <a:schemeClr val="bg1"/>
              </a:solidFill>
            </a:endParaRPr>
          </a:p>
          <a:p>
            <a:pPr marL="742950" indent="-742950" fontAlgn="base">
              <a:buFont typeface="+mj-lt"/>
              <a:buAutoNum type="arabicPeriod"/>
            </a:pPr>
            <a:r>
              <a:rPr lang="ru-RU" sz="4000" dirty="0" err="1">
                <a:solidFill>
                  <a:schemeClr val="bg1"/>
                </a:solidFill>
              </a:rPr>
              <a:t>Обітниця</a:t>
            </a:r>
            <a:r>
              <a:rPr lang="ru-RU" sz="4000" dirty="0">
                <a:solidFill>
                  <a:schemeClr val="bg1"/>
                </a:solidFill>
              </a:rPr>
              <a:t> Духа (3</a:t>
            </a:r>
            <a:r>
              <a:rPr lang="ru-RU" sz="4000" dirty="0" smtClean="0">
                <a:solidFill>
                  <a:schemeClr val="bg1"/>
                </a:solidFill>
              </a:rPr>
              <a:t>)</a:t>
            </a:r>
          </a:p>
          <a:p>
            <a:pPr marL="742950" indent="-742950" fontAlgn="base">
              <a:buFont typeface="+mj-lt"/>
              <a:buAutoNum type="arabicPeriod"/>
            </a:pPr>
            <a:endParaRPr lang="ru-RU" sz="4000" dirty="0">
              <a:solidFill>
                <a:schemeClr val="bg1"/>
              </a:solidFill>
            </a:endParaRPr>
          </a:p>
          <a:p>
            <a:pPr marL="742950" indent="-742950" fontAlgn="base">
              <a:buFont typeface="+mj-lt"/>
              <a:buAutoNum type="arabicPeriod"/>
            </a:pPr>
            <a:r>
              <a:rPr lang="ru-RU" sz="4000" dirty="0">
                <a:solidFill>
                  <a:schemeClr val="bg1"/>
                </a:solidFill>
              </a:rPr>
              <a:t>Суд над народами (4</a:t>
            </a:r>
            <a:r>
              <a:rPr lang="ru-RU" sz="4000" dirty="0" smtClean="0">
                <a:solidFill>
                  <a:schemeClr val="bg1"/>
                </a:solidFill>
              </a:rPr>
              <a:t>)</a:t>
            </a:r>
            <a:endParaRPr lang="ru-RU" sz="4000" dirty="0">
              <a:solidFill>
                <a:schemeClr val="bg1"/>
              </a:solidFill>
            </a:endParaRPr>
          </a:p>
          <a:p>
            <a:pPr marL="742950" indent="-742950">
              <a:buFont typeface="+mj-lt"/>
              <a:buAutoNum type="arabicPeriod"/>
            </a:pPr>
            <a:endParaRPr lang="uk-UA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04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uk-UA" dirty="0" smtClean="0">
                <a:solidFill>
                  <a:srgbClr val="FFFF00"/>
                </a:solidFill>
              </a:rPr>
              <a:t>Богослов’я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i="1" dirty="0">
                <a:solidFill>
                  <a:srgbClr val="FFFF00"/>
                </a:solidFill>
              </a:rPr>
              <a:t>Йоіл.2:11</a:t>
            </a:r>
            <a:r>
              <a:rPr lang="ru-RU" sz="4000" i="1" dirty="0">
                <a:solidFill>
                  <a:srgbClr val="FFFF00"/>
                </a:solidFill>
              </a:rPr>
              <a:t> "...</a:t>
            </a:r>
            <a:r>
              <a:rPr lang="ru-RU" sz="4000" i="1" dirty="0" err="1">
                <a:solidFill>
                  <a:srgbClr val="FFFF00"/>
                </a:solidFill>
              </a:rPr>
              <a:t>бо</a:t>
            </a:r>
            <a:r>
              <a:rPr lang="ru-RU" sz="4000" i="1" dirty="0">
                <a:solidFill>
                  <a:srgbClr val="FFFF00"/>
                </a:solidFill>
              </a:rPr>
              <a:t> великий день Господа й </a:t>
            </a:r>
            <a:r>
              <a:rPr lang="ru-RU" sz="4000" i="1" dirty="0" err="1">
                <a:solidFill>
                  <a:srgbClr val="FFFF00"/>
                </a:solidFill>
              </a:rPr>
              <a:t>ве́льми</a:t>
            </a:r>
            <a:r>
              <a:rPr lang="ru-RU" sz="4000" i="1" dirty="0">
                <a:solidFill>
                  <a:srgbClr val="FFFF00"/>
                </a:solidFill>
              </a:rPr>
              <a:t> </a:t>
            </a:r>
            <a:r>
              <a:rPr lang="ru-RU" sz="4000" i="1" dirty="0" err="1">
                <a:solidFill>
                  <a:srgbClr val="FFFF00"/>
                </a:solidFill>
              </a:rPr>
              <a:t>страшни́й</a:t>
            </a:r>
            <a:r>
              <a:rPr lang="ru-RU" sz="4000" i="1" dirty="0">
                <a:solidFill>
                  <a:srgbClr val="FFFF00"/>
                </a:solidFill>
              </a:rPr>
              <a:t>, і </a:t>
            </a:r>
            <a:r>
              <a:rPr lang="ru-RU" sz="4000" i="1" dirty="0" err="1">
                <a:solidFill>
                  <a:srgbClr val="FFFF00"/>
                </a:solidFill>
              </a:rPr>
              <a:t>хто</a:t>
            </a:r>
            <a:r>
              <a:rPr lang="ru-RU" sz="4000" i="1" dirty="0">
                <a:solidFill>
                  <a:srgbClr val="FFFF00"/>
                </a:solidFill>
              </a:rPr>
              <a:t> </a:t>
            </a:r>
            <a:r>
              <a:rPr lang="ru-RU" sz="4000" i="1" dirty="0" err="1">
                <a:solidFill>
                  <a:srgbClr val="FFFF00"/>
                </a:solidFill>
              </a:rPr>
              <a:t>зможе</a:t>
            </a:r>
            <a:r>
              <a:rPr lang="ru-RU" sz="4000" i="1" dirty="0">
                <a:solidFill>
                  <a:srgbClr val="FFFF00"/>
                </a:solidFill>
              </a:rPr>
              <a:t> </a:t>
            </a:r>
            <a:r>
              <a:rPr lang="ru-RU" sz="4000" i="1" dirty="0" err="1">
                <a:solidFill>
                  <a:srgbClr val="FFFF00"/>
                </a:solidFill>
              </a:rPr>
              <a:t>його</a:t>
            </a:r>
            <a:r>
              <a:rPr lang="ru-RU" sz="4000" i="1" dirty="0">
                <a:solidFill>
                  <a:srgbClr val="FFFF00"/>
                </a:solidFill>
              </a:rPr>
              <a:t> </a:t>
            </a:r>
            <a:r>
              <a:rPr lang="ru-RU" sz="4000" i="1" dirty="0" err="1">
                <a:solidFill>
                  <a:srgbClr val="FFFF00"/>
                </a:solidFill>
              </a:rPr>
              <a:t>перене́сти</a:t>
            </a:r>
            <a:r>
              <a:rPr lang="ru-RU" sz="4000" i="1" dirty="0" smtClean="0">
                <a:solidFill>
                  <a:srgbClr val="FFFF00"/>
                </a:solidFill>
              </a:rPr>
              <a:t>?«</a:t>
            </a:r>
          </a:p>
          <a:p>
            <a:pPr marL="0" indent="0">
              <a:buNone/>
            </a:pPr>
            <a:endParaRPr lang="ru-RU" sz="4000" b="1" i="1" dirty="0" smtClean="0">
              <a:solidFill>
                <a:srgbClr val="FFFF00"/>
              </a:solidFill>
            </a:endParaRPr>
          </a:p>
          <a:p>
            <a:r>
              <a:rPr lang="ru-RU" sz="4000" b="1" i="1" dirty="0" smtClean="0">
                <a:solidFill>
                  <a:srgbClr val="FFFF00"/>
                </a:solidFill>
              </a:rPr>
              <a:t>Йоіл.4:16</a:t>
            </a:r>
            <a:r>
              <a:rPr lang="ru-RU" sz="4000" i="1" dirty="0" smtClean="0">
                <a:solidFill>
                  <a:srgbClr val="FFFF00"/>
                </a:solidFill>
              </a:rPr>
              <a:t> "...та Господь — </a:t>
            </a:r>
            <a:r>
              <a:rPr lang="ru-RU" sz="4000" i="1" dirty="0" err="1" smtClean="0">
                <a:solidFill>
                  <a:srgbClr val="FFFF00"/>
                </a:solidFill>
              </a:rPr>
              <a:t>охорона</a:t>
            </a:r>
            <a:r>
              <a:rPr lang="ru-RU" sz="4000" i="1" dirty="0" smtClean="0">
                <a:solidFill>
                  <a:srgbClr val="FFFF00"/>
                </a:solidFill>
              </a:rPr>
              <a:t> </a:t>
            </a:r>
            <a:r>
              <a:rPr lang="ru-RU" sz="4000" i="1" dirty="0" err="1" smtClean="0">
                <a:solidFill>
                  <a:srgbClr val="FFFF00"/>
                </a:solidFill>
              </a:rPr>
              <a:t>Своєму</a:t>
            </a:r>
            <a:r>
              <a:rPr lang="ru-RU" sz="4000" i="1" dirty="0" smtClean="0">
                <a:solidFill>
                  <a:srgbClr val="FFFF00"/>
                </a:solidFill>
              </a:rPr>
              <a:t> </a:t>
            </a:r>
            <a:r>
              <a:rPr lang="ru-RU" sz="4000" i="1" dirty="0" err="1" smtClean="0">
                <a:solidFill>
                  <a:srgbClr val="FFFF00"/>
                </a:solidFill>
              </a:rPr>
              <a:t>наро́дові</a:t>
            </a:r>
            <a:r>
              <a:rPr lang="ru-RU" sz="4000" i="1" dirty="0" smtClean="0">
                <a:solidFill>
                  <a:srgbClr val="FFFF00"/>
                </a:solidFill>
              </a:rPr>
              <a:t>, і </a:t>
            </a:r>
            <a:r>
              <a:rPr lang="ru-RU" sz="4000" i="1" dirty="0" err="1" smtClean="0">
                <a:solidFill>
                  <a:srgbClr val="FFFF00"/>
                </a:solidFill>
              </a:rPr>
              <a:t>твердиня</a:t>
            </a:r>
            <a:r>
              <a:rPr lang="ru-RU" sz="4000" i="1" dirty="0" smtClean="0">
                <a:solidFill>
                  <a:srgbClr val="FFFF00"/>
                </a:solidFill>
              </a:rPr>
              <a:t> </a:t>
            </a:r>
            <a:r>
              <a:rPr lang="ru-RU" sz="4000" i="1" dirty="0" err="1" smtClean="0">
                <a:solidFill>
                  <a:srgbClr val="FFFF00"/>
                </a:solidFill>
              </a:rPr>
              <a:t>синам</a:t>
            </a:r>
            <a:r>
              <a:rPr lang="ru-RU" sz="4000" i="1" dirty="0" smtClean="0">
                <a:solidFill>
                  <a:srgbClr val="FFFF00"/>
                </a:solidFill>
              </a:rPr>
              <a:t> </a:t>
            </a:r>
            <a:r>
              <a:rPr lang="ru-RU" sz="4000" i="1" dirty="0" err="1" smtClean="0">
                <a:solidFill>
                  <a:srgbClr val="FFFF00"/>
                </a:solidFill>
              </a:rPr>
              <a:t>Ізраїлевим</a:t>
            </a:r>
            <a:r>
              <a:rPr lang="ru-RU" sz="4000" i="1" dirty="0" smtClean="0">
                <a:solidFill>
                  <a:srgbClr val="FFFF00"/>
                </a:solidFill>
              </a:rPr>
              <a:t>!"</a:t>
            </a:r>
            <a:endParaRPr lang="uk-UA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356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АМОС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93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uk-UA" dirty="0" smtClean="0">
                <a:solidFill>
                  <a:srgbClr val="FFFF00"/>
                </a:solidFill>
              </a:rPr>
              <a:t>Особа пророка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uk-UA" sz="3600" dirty="0" smtClean="0">
                <a:solidFill>
                  <a:schemeClr val="bg1"/>
                </a:solidFill>
              </a:rPr>
              <a:t>Родом з </a:t>
            </a:r>
            <a:r>
              <a:rPr lang="uk-UA" sz="3600" dirty="0" err="1" smtClean="0">
                <a:solidFill>
                  <a:schemeClr val="bg1"/>
                </a:solidFill>
              </a:rPr>
              <a:t>Текої</a:t>
            </a:r>
            <a:r>
              <a:rPr lang="uk-UA" sz="3600" dirty="0" smtClean="0">
                <a:solidFill>
                  <a:schemeClr val="bg1"/>
                </a:solidFill>
              </a:rPr>
              <a:t> (1:1)</a:t>
            </a:r>
          </a:p>
          <a:p>
            <a:pPr>
              <a:lnSpc>
                <a:spcPct val="150000"/>
              </a:lnSpc>
            </a:pPr>
            <a:endParaRPr lang="uk-UA" sz="36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uk-UA" sz="3600" dirty="0">
                <a:solidFill>
                  <a:schemeClr val="bg1"/>
                </a:solidFill>
              </a:rPr>
              <a:t>П</a:t>
            </a:r>
            <a:r>
              <a:rPr lang="uk-UA" sz="3600" dirty="0" smtClean="0">
                <a:solidFill>
                  <a:schemeClr val="bg1"/>
                </a:solidFill>
              </a:rPr>
              <a:t>ас вівці (1:1), </a:t>
            </a:r>
          </a:p>
          <a:p>
            <a:pPr marL="0" indent="0">
              <a:lnSpc>
                <a:spcPct val="150000"/>
              </a:lnSpc>
              <a:buNone/>
            </a:pPr>
            <a:endParaRPr lang="uk-UA" sz="36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uk-UA" sz="3600" dirty="0" smtClean="0">
                <a:solidFill>
                  <a:schemeClr val="bg1"/>
                </a:solidFill>
              </a:rPr>
              <a:t>Доглядав сикомори (7:14)</a:t>
            </a:r>
            <a:endParaRPr lang="uk-UA" sz="36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738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uk-UA" dirty="0" smtClean="0">
                <a:solidFill>
                  <a:srgbClr val="FFFF00"/>
                </a:solidFill>
              </a:rPr>
              <a:t>Період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uk-UA" sz="3600" b="1" dirty="0" smtClean="0">
                <a:solidFill>
                  <a:schemeClr val="bg1"/>
                </a:solidFill>
              </a:rPr>
              <a:t> </a:t>
            </a:r>
            <a:r>
              <a:rPr lang="uk-UA" sz="3600" dirty="0" smtClean="0">
                <a:solidFill>
                  <a:schemeClr val="bg1"/>
                </a:solidFill>
              </a:rPr>
              <a:t>Амос служив в Єфремі </a:t>
            </a:r>
          </a:p>
          <a:p>
            <a:pPr>
              <a:lnSpc>
                <a:spcPct val="150000"/>
              </a:lnSpc>
            </a:pPr>
            <a:r>
              <a:rPr lang="uk-UA" sz="3600" dirty="0" smtClean="0">
                <a:solidFill>
                  <a:schemeClr val="bg1"/>
                </a:solidFill>
              </a:rPr>
              <a:t>За царювання </a:t>
            </a:r>
            <a:r>
              <a:rPr lang="uk-UA" sz="3600" dirty="0" err="1" smtClean="0">
                <a:solidFill>
                  <a:schemeClr val="bg1"/>
                </a:solidFill>
              </a:rPr>
              <a:t>Єровоама</a:t>
            </a:r>
            <a:r>
              <a:rPr lang="uk-UA" sz="3600" dirty="0" smtClean="0">
                <a:solidFill>
                  <a:schemeClr val="bg1"/>
                </a:solidFill>
              </a:rPr>
              <a:t> ІІ (1:1)</a:t>
            </a:r>
          </a:p>
          <a:p>
            <a:pPr>
              <a:lnSpc>
                <a:spcPct val="150000"/>
              </a:lnSpc>
            </a:pPr>
            <a:r>
              <a:rPr lang="uk-UA" sz="3600" dirty="0" smtClean="0">
                <a:solidFill>
                  <a:schemeClr val="bg1"/>
                </a:solidFill>
              </a:rPr>
              <a:t>Економічний і політичний успіх</a:t>
            </a:r>
          </a:p>
          <a:p>
            <a:pPr>
              <a:lnSpc>
                <a:spcPct val="150000"/>
              </a:lnSpc>
            </a:pPr>
            <a:r>
              <a:rPr lang="uk-UA" sz="3600" dirty="0" smtClean="0">
                <a:solidFill>
                  <a:schemeClr val="bg1"/>
                </a:solidFill>
              </a:rPr>
              <a:t>Духовний занепад</a:t>
            </a:r>
            <a:endParaRPr lang="uk-UA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0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uk-UA" dirty="0" smtClean="0">
                <a:solidFill>
                  <a:srgbClr val="FFFF00"/>
                </a:solidFill>
              </a:rPr>
              <a:t>Структура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14400" indent="-914400" fontAlgn="base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ru-RU" sz="4000" dirty="0">
                <a:solidFill>
                  <a:schemeClr val="bg1"/>
                </a:solidFill>
              </a:rPr>
              <a:t>Книга </a:t>
            </a:r>
            <a:r>
              <a:rPr lang="ru-RU" sz="4000" dirty="0" err="1">
                <a:solidFill>
                  <a:schemeClr val="bg1"/>
                </a:solidFill>
              </a:rPr>
              <a:t>руйнувань</a:t>
            </a:r>
            <a:r>
              <a:rPr lang="ru-RU" sz="4000" dirty="0">
                <a:solidFill>
                  <a:schemeClr val="bg1"/>
                </a:solidFill>
              </a:rPr>
              <a:t> (1:1-4:13</a:t>
            </a:r>
            <a:r>
              <a:rPr lang="ru-RU" sz="4000" dirty="0" smtClean="0">
                <a:solidFill>
                  <a:schemeClr val="bg1"/>
                </a:solidFill>
              </a:rPr>
              <a:t>)</a:t>
            </a:r>
          </a:p>
          <a:p>
            <a:pPr marL="914400" indent="-914400" fontAlgn="base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endParaRPr lang="ru-RU" sz="4000" dirty="0">
              <a:solidFill>
                <a:schemeClr val="bg1"/>
              </a:solidFill>
            </a:endParaRPr>
          </a:p>
          <a:p>
            <a:pPr marL="914400" indent="-914400" fontAlgn="base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ru-RU" sz="4000" dirty="0">
                <a:solidFill>
                  <a:schemeClr val="bg1"/>
                </a:solidFill>
              </a:rPr>
              <a:t>Книга </a:t>
            </a:r>
            <a:r>
              <a:rPr lang="ru-RU" sz="4000" dirty="0" err="1">
                <a:solidFill>
                  <a:schemeClr val="bg1"/>
                </a:solidFill>
              </a:rPr>
              <a:t>проклять</a:t>
            </a:r>
            <a:r>
              <a:rPr lang="ru-RU" sz="4000" dirty="0">
                <a:solidFill>
                  <a:schemeClr val="bg1"/>
                </a:solidFill>
              </a:rPr>
              <a:t> (5:1-6:14</a:t>
            </a:r>
            <a:r>
              <a:rPr lang="ru-RU" sz="4000" dirty="0" smtClean="0">
                <a:solidFill>
                  <a:schemeClr val="bg1"/>
                </a:solidFill>
              </a:rPr>
              <a:t>) </a:t>
            </a:r>
          </a:p>
          <a:p>
            <a:pPr marL="914400" indent="-914400" fontAlgn="base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endParaRPr lang="ru-RU" sz="4000" dirty="0">
              <a:solidFill>
                <a:schemeClr val="bg1"/>
              </a:solidFill>
            </a:endParaRPr>
          </a:p>
          <a:p>
            <a:pPr marL="914400" indent="-914400" fontAlgn="base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ru-RU" sz="4000" dirty="0">
                <a:solidFill>
                  <a:schemeClr val="bg1"/>
                </a:solidFill>
              </a:rPr>
              <a:t>Книга </a:t>
            </a:r>
            <a:r>
              <a:rPr lang="ru-RU" sz="4000" dirty="0" err="1">
                <a:solidFill>
                  <a:schemeClr val="bg1"/>
                </a:solidFill>
              </a:rPr>
              <a:t>видінь</a:t>
            </a:r>
            <a:r>
              <a:rPr lang="ru-RU" sz="4000" dirty="0">
                <a:solidFill>
                  <a:schemeClr val="bg1"/>
                </a:solidFill>
              </a:rPr>
              <a:t> (7:1-9:6</a:t>
            </a:r>
            <a:r>
              <a:rPr lang="ru-RU" sz="4000" dirty="0" smtClean="0">
                <a:solidFill>
                  <a:schemeClr val="bg1"/>
                </a:solidFill>
              </a:rPr>
              <a:t>)</a:t>
            </a:r>
          </a:p>
          <a:p>
            <a:pPr marL="914400" indent="-914400" fontAlgn="base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endParaRPr lang="ru-RU" sz="4000" dirty="0">
              <a:solidFill>
                <a:schemeClr val="bg1"/>
              </a:solidFill>
            </a:endParaRPr>
          </a:p>
          <a:p>
            <a:pPr marL="914400" indent="-914400" fontAlgn="base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ru-RU" sz="4000" dirty="0">
                <a:solidFill>
                  <a:schemeClr val="bg1"/>
                </a:solidFill>
              </a:rPr>
              <a:t>Книга </a:t>
            </a:r>
            <a:r>
              <a:rPr lang="ru-RU" sz="4000" dirty="0" err="1">
                <a:solidFill>
                  <a:schemeClr val="bg1"/>
                </a:solidFill>
              </a:rPr>
              <a:t>надії</a:t>
            </a:r>
            <a:r>
              <a:rPr lang="ru-RU" sz="4000" dirty="0">
                <a:solidFill>
                  <a:schemeClr val="bg1"/>
                </a:solidFill>
              </a:rPr>
              <a:t> (9:7-15</a:t>
            </a:r>
            <a:r>
              <a:rPr lang="ru-RU" sz="4000" dirty="0" smtClean="0">
                <a:solidFill>
                  <a:schemeClr val="bg1"/>
                </a:solidFill>
              </a:rPr>
              <a:t>)</a:t>
            </a:r>
            <a:endParaRPr lang="ru-RU" sz="4000" dirty="0">
              <a:solidFill>
                <a:schemeClr val="bg1"/>
              </a:solidFill>
            </a:endParaRPr>
          </a:p>
          <a:p>
            <a:pPr marL="914400" indent="-914400">
              <a:buFont typeface="+mj-lt"/>
              <a:buAutoNum type="arabicPeriod"/>
            </a:pPr>
            <a:endParaRPr lang="uk-UA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03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uk-UA" dirty="0" smtClean="0">
                <a:solidFill>
                  <a:srgbClr val="FFFF00"/>
                </a:solidFill>
              </a:rPr>
              <a:t>Богослов’я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i="1" dirty="0" err="1">
                <a:solidFill>
                  <a:srgbClr val="FFFF00"/>
                </a:solidFill>
              </a:rPr>
              <a:t>Амос</a:t>
            </a:r>
            <a:r>
              <a:rPr lang="ru-RU" sz="4400" b="1" i="1" dirty="0">
                <a:solidFill>
                  <a:srgbClr val="FFFF00"/>
                </a:solidFill>
              </a:rPr>
              <a:t> 9:7</a:t>
            </a:r>
            <a:r>
              <a:rPr lang="ru-RU" sz="4400" i="1" dirty="0">
                <a:solidFill>
                  <a:srgbClr val="FFFF00"/>
                </a:solidFill>
              </a:rPr>
              <a:t> </a:t>
            </a:r>
            <a:r>
              <a:rPr lang="ru-RU" sz="4400" i="1" dirty="0" err="1">
                <a:solidFill>
                  <a:srgbClr val="FFFF00"/>
                </a:solidFill>
              </a:rPr>
              <a:t>Хіба</a:t>
            </a:r>
            <a:r>
              <a:rPr lang="ru-RU" sz="4400" i="1" dirty="0">
                <a:solidFill>
                  <a:srgbClr val="FFFF00"/>
                </a:solidFill>
              </a:rPr>
              <a:t> ж </a:t>
            </a:r>
            <a:r>
              <a:rPr lang="ru-RU" sz="4400" i="1" dirty="0" err="1">
                <a:solidFill>
                  <a:srgbClr val="FFFF00"/>
                </a:solidFill>
              </a:rPr>
              <a:t>ви</a:t>
            </a:r>
            <a:r>
              <a:rPr lang="ru-RU" sz="4400" i="1" dirty="0">
                <a:solidFill>
                  <a:srgbClr val="FFFF00"/>
                </a:solidFill>
              </a:rPr>
              <a:t>, </a:t>
            </a:r>
            <a:r>
              <a:rPr lang="ru-RU" sz="4400" i="1" dirty="0" err="1">
                <a:solidFill>
                  <a:srgbClr val="FFFF00"/>
                </a:solidFill>
              </a:rPr>
              <a:t>Ізраїлеві</a:t>
            </a:r>
            <a:r>
              <a:rPr lang="ru-RU" sz="4400" i="1" dirty="0">
                <a:solidFill>
                  <a:srgbClr val="FFFF00"/>
                </a:solidFill>
              </a:rPr>
              <a:t> сини, </a:t>
            </a:r>
            <a:r>
              <a:rPr lang="ru-RU" sz="4400" i="1" dirty="0" err="1">
                <a:solidFill>
                  <a:srgbClr val="FFFF00"/>
                </a:solidFill>
              </a:rPr>
              <a:t>Мені</a:t>
            </a:r>
            <a:r>
              <a:rPr lang="ru-RU" sz="4400" i="1" dirty="0">
                <a:solidFill>
                  <a:srgbClr val="FFFF00"/>
                </a:solidFill>
              </a:rPr>
              <a:t> не </a:t>
            </a:r>
            <a:r>
              <a:rPr lang="ru-RU" sz="4400" i="1" dirty="0" err="1">
                <a:solidFill>
                  <a:srgbClr val="FFFF00"/>
                </a:solidFill>
              </a:rPr>
              <a:t>такі</a:t>
            </a:r>
            <a:r>
              <a:rPr lang="ru-RU" sz="4400" i="1" dirty="0">
                <a:solidFill>
                  <a:srgbClr val="FFFF00"/>
                </a:solidFill>
              </a:rPr>
              <a:t>, як сини </a:t>
            </a:r>
            <a:r>
              <a:rPr lang="ru-RU" sz="4400" i="1" dirty="0" err="1">
                <a:solidFill>
                  <a:srgbClr val="FFFF00"/>
                </a:solidFill>
              </a:rPr>
              <a:t>етіоплян</a:t>
            </a:r>
            <a:r>
              <a:rPr lang="ru-RU" sz="4400" i="1" dirty="0">
                <a:solidFill>
                  <a:srgbClr val="FFFF00"/>
                </a:solidFill>
              </a:rPr>
              <a:t>? говорить Господь. </a:t>
            </a:r>
            <a:r>
              <a:rPr lang="ru-RU" sz="4400" i="1" dirty="0" err="1">
                <a:solidFill>
                  <a:srgbClr val="FFFF00"/>
                </a:solidFill>
              </a:rPr>
              <a:t>Хіба</a:t>
            </a:r>
            <a:r>
              <a:rPr lang="ru-RU" sz="4400" i="1" dirty="0">
                <a:solidFill>
                  <a:srgbClr val="FFFF00"/>
                </a:solidFill>
              </a:rPr>
              <a:t> ж не </a:t>
            </a:r>
            <a:r>
              <a:rPr lang="ru-RU" sz="4400" i="1" dirty="0" err="1">
                <a:solidFill>
                  <a:srgbClr val="FFFF00"/>
                </a:solidFill>
              </a:rPr>
              <a:t>Ізраїля</a:t>
            </a:r>
            <a:r>
              <a:rPr lang="ru-RU" sz="4400" i="1" dirty="0">
                <a:solidFill>
                  <a:srgbClr val="FFFF00"/>
                </a:solidFill>
              </a:rPr>
              <a:t> </a:t>
            </a:r>
            <a:r>
              <a:rPr lang="ru-RU" sz="4400" i="1" dirty="0" err="1">
                <a:solidFill>
                  <a:srgbClr val="FFFF00"/>
                </a:solidFill>
              </a:rPr>
              <a:t>вивів</a:t>
            </a:r>
            <a:r>
              <a:rPr lang="ru-RU" sz="4400" i="1" dirty="0">
                <a:solidFill>
                  <a:srgbClr val="FFFF00"/>
                </a:solidFill>
              </a:rPr>
              <a:t> Я з краю </a:t>
            </a:r>
            <a:r>
              <a:rPr lang="ru-RU" sz="4400" i="1" dirty="0" err="1">
                <a:solidFill>
                  <a:srgbClr val="FFFF00"/>
                </a:solidFill>
              </a:rPr>
              <a:t>єгипетського</a:t>
            </a:r>
            <a:r>
              <a:rPr lang="ru-RU" sz="4400" i="1" dirty="0">
                <a:solidFill>
                  <a:srgbClr val="FFFF00"/>
                </a:solidFill>
              </a:rPr>
              <a:t>, а филистимлян з </a:t>
            </a:r>
            <a:r>
              <a:rPr lang="ru-RU" sz="4400" i="1" dirty="0" err="1">
                <a:solidFill>
                  <a:srgbClr val="FFFF00"/>
                </a:solidFill>
              </a:rPr>
              <a:t>Кафтору</a:t>
            </a:r>
            <a:r>
              <a:rPr lang="ru-RU" sz="4400" i="1" dirty="0">
                <a:solidFill>
                  <a:srgbClr val="FFFF00"/>
                </a:solidFill>
              </a:rPr>
              <a:t>, а </a:t>
            </a:r>
            <a:r>
              <a:rPr lang="ru-RU" sz="4400" i="1" dirty="0" err="1">
                <a:solidFill>
                  <a:srgbClr val="FFFF00"/>
                </a:solidFill>
              </a:rPr>
              <a:t>Арама</a:t>
            </a:r>
            <a:r>
              <a:rPr lang="ru-RU" sz="4400" i="1" dirty="0">
                <a:solidFill>
                  <a:srgbClr val="FFFF00"/>
                </a:solidFill>
              </a:rPr>
              <a:t> </a:t>
            </a:r>
            <a:r>
              <a:rPr lang="ru-RU" sz="4400" i="1" dirty="0" err="1">
                <a:solidFill>
                  <a:srgbClr val="FFFF00"/>
                </a:solidFill>
              </a:rPr>
              <a:t>із</a:t>
            </a:r>
            <a:r>
              <a:rPr lang="ru-RU" sz="4400" i="1" dirty="0">
                <a:solidFill>
                  <a:srgbClr val="FFFF00"/>
                </a:solidFill>
              </a:rPr>
              <a:t> </a:t>
            </a:r>
            <a:r>
              <a:rPr lang="ru-RU" sz="4400" i="1" dirty="0" err="1">
                <a:solidFill>
                  <a:srgbClr val="FFFF00"/>
                </a:solidFill>
              </a:rPr>
              <a:t>Кіру</a:t>
            </a:r>
            <a:r>
              <a:rPr lang="ru-RU" sz="4400" i="1" dirty="0">
                <a:solidFill>
                  <a:srgbClr val="FFFF00"/>
                </a:solidFill>
              </a:rPr>
              <a:t>?</a:t>
            </a:r>
            <a:endParaRPr lang="uk-UA" sz="4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АВДІЙ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9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FFFF00"/>
                </a:solidFill>
              </a:rPr>
              <a:t>Пізні</a:t>
            </a:r>
            <a:r>
              <a:rPr lang="ru-RU" b="1" dirty="0">
                <a:solidFill>
                  <a:srgbClr val="FFFF00"/>
                </a:solidFill>
              </a:rPr>
              <a:t> пророки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uk-UA" sz="4400" dirty="0" smtClean="0">
                <a:solidFill>
                  <a:schemeClr val="bg1"/>
                </a:solidFill>
              </a:rPr>
              <a:t>4 сувої: Ісая, Єремія, Єзекіїль, книга 12</a:t>
            </a:r>
          </a:p>
          <a:p>
            <a:pPr marL="0" indent="0">
              <a:buNone/>
            </a:pPr>
            <a:endParaRPr lang="uk-UA" sz="4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uk-UA" sz="4400" dirty="0" smtClean="0">
                <a:solidFill>
                  <a:schemeClr val="bg1"/>
                </a:solidFill>
              </a:rPr>
              <a:t>Ісая, Єремія, Єзекіїль</a:t>
            </a:r>
          </a:p>
          <a:p>
            <a:r>
              <a:rPr lang="uk-UA" sz="4400" dirty="0" smtClean="0">
                <a:solidFill>
                  <a:schemeClr val="bg1"/>
                </a:solidFill>
              </a:rPr>
              <a:t>Хронологічний порядок</a:t>
            </a:r>
          </a:p>
          <a:p>
            <a:r>
              <a:rPr lang="ru-RU" sz="4400" dirty="0" smtClean="0">
                <a:solidFill>
                  <a:schemeClr val="bg1"/>
                </a:solidFill>
              </a:rPr>
              <a:t>Схожа структура </a:t>
            </a:r>
            <a:endParaRPr lang="ru-RU" sz="4400" dirty="0">
              <a:solidFill>
                <a:schemeClr val="bg1"/>
              </a:solidFill>
            </a:endParaRPr>
          </a:p>
          <a:p>
            <a:endParaRPr lang="ru-RU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29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uk-UA" dirty="0" smtClean="0">
                <a:solidFill>
                  <a:srgbClr val="FFFF00"/>
                </a:solidFill>
              </a:rPr>
              <a:t>Особа пророка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base"/>
            <a:r>
              <a:rPr lang="uk-UA" sz="3600" i="1" dirty="0" smtClean="0">
                <a:solidFill>
                  <a:srgbClr val="FFFF00"/>
                </a:solidFill>
              </a:rPr>
              <a:t>Ав.1:1 Видіння Овдія…</a:t>
            </a:r>
            <a:endParaRPr lang="ru-RU" sz="3600" i="1" dirty="0" smtClean="0">
              <a:solidFill>
                <a:srgbClr val="FFFF00"/>
              </a:solidFill>
            </a:endParaRPr>
          </a:p>
          <a:p>
            <a:pPr fontAlgn="base"/>
            <a:endParaRPr lang="ru-RU" sz="3600" dirty="0">
              <a:solidFill>
                <a:schemeClr val="bg1"/>
              </a:solidFill>
            </a:endParaRPr>
          </a:p>
          <a:p>
            <a:pPr fontAlgn="base"/>
            <a:r>
              <a:rPr lang="ru-RU" sz="3600" dirty="0" err="1" smtClean="0">
                <a:solidFill>
                  <a:schemeClr val="bg1"/>
                </a:solidFill>
              </a:rPr>
              <a:t>окрім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імені</a:t>
            </a:r>
            <a:r>
              <a:rPr lang="ru-RU" sz="3600" dirty="0">
                <a:solidFill>
                  <a:schemeClr val="bg1"/>
                </a:solidFill>
              </a:rPr>
              <a:t>, нам </a:t>
            </a:r>
            <a:r>
              <a:rPr lang="ru-RU" sz="3600" dirty="0" err="1">
                <a:solidFill>
                  <a:schemeClr val="bg1"/>
                </a:solidFill>
              </a:rPr>
              <a:t>нічого</a:t>
            </a:r>
            <a:r>
              <a:rPr lang="ru-RU" sz="3600" dirty="0">
                <a:solidFill>
                  <a:schemeClr val="bg1"/>
                </a:solidFill>
              </a:rPr>
              <a:t> не </a:t>
            </a:r>
            <a:r>
              <a:rPr lang="ru-RU" sz="3600" dirty="0" err="1">
                <a:solidFill>
                  <a:schemeClr val="bg1"/>
                </a:solidFill>
              </a:rPr>
              <a:t>відомо</a:t>
            </a:r>
            <a:r>
              <a:rPr lang="ru-RU" sz="3600" dirty="0">
                <a:solidFill>
                  <a:schemeClr val="bg1"/>
                </a:solidFill>
              </a:rPr>
              <a:t> про </a:t>
            </a:r>
            <a:r>
              <a:rPr lang="ru-RU" sz="3600" dirty="0" err="1">
                <a:solidFill>
                  <a:schemeClr val="bg1"/>
                </a:solidFill>
              </a:rPr>
              <a:t>цього</a:t>
            </a:r>
            <a:r>
              <a:rPr lang="ru-RU" sz="3600" dirty="0">
                <a:solidFill>
                  <a:schemeClr val="bg1"/>
                </a:solidFill>
              </a:rPr>
              <a:t> пророка. </a:t>
            </a:r>
            <a:endParaRPr lang="ru-RU" sz="3600" dirty="0" smtClean="0">
              <a:solidFill>
                <a:schemeClr val="bg1"/>
              </a:solidFill>
            </a:endParaRPr>
          </a:p>
          <a:p>
            <a:pPr marL="0" indent="0" fontAlgn="base">
              <a:buNone/>
            </a:pPr>
            <a:endParaRPr lang="ru-RU" sz="3600" dirty="0">
              <a:solidFill>
                <a:schemeClr val="bg1"/>
              </a:solidFill>
            </a:endParaRPr>
          </a:p>
          <a:p>
            <a:pPr fontAlgn="base"/>
            <a:r>
              <a:rPr lang="ru-RU" sz="3600" dirty="0" err="1" smtClean="0">
                <a:solidFill>
                  <a:schemeClr val="bg1"/>
                </a:solidFill>
              </a:rPr>
              <a:t>Авдій</a:t>
            </a:r>
            <a:r>
              <a:rPr lang="ru-RU" sz="3600" dirty="0" smtClean="0">
                <a:solidFill>
                  <a:schemeClr val="bg1"/>
                </a:solidFill>
              </a:rPr>
              <a:t> - “слуга Господа”.</a:t>
            </a:r>
            <a:endParaRPr lang="ru-RU" sz="36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uk-UA" sz="36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907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uk-UA" dirty="0" smtClean="0">
                <a:solidFill>
                  <a:srgbClr val="FFFF00"/>
                </a:solidFill>
              </a:rPr>
              <a:t>Період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uk-UA" sz="3600" dirty="0" smtClean="0">
                <a:solidFill>
                  <a:schemeClr val="bg1"/>
                </a:solidFill>
              </a:rPr>
              <a:t>після 587 </a:t>
            </a:r>
            <a:r>
              <a:rPr lang="uk-UA" sz="3600" dirty="0" err="1" smtClean="0">
                <a:solidFill>
                  <a:schemeClr val="bg1"/>
                </a:solidFill>
              </a:rPr>
              <a:t>р.до</a:t>
            </a:r>
            <a:r>
              <a:rPr lang="uk-UA" sz="3600" dirty="0" smtClean="0">
                <a:solidFill>
                  <a:schemeClr val="bg1"/>
                </a:solidFill>
              </a:rPr>
              <a:t> Р.Х.</a:t>
            </a:r>
          </a:p>
          <a:p>
            <a:pPr>
              <a:lnSpc>
                <a:spcPct val="150000"/>
              </a:lnSpc>
            </a:pPr>
            <a:r>
              <a:rPr lang="uk-UA" sz="3600" dirty="0" smtClean="0">
                <a:solidFill>
                  <a:schemeClr val="bg1"/>
                </a:solidFill>
              </a:rPr>
              <a:t>Звинувачує </a:t>
            </a:r>
            <a:r>
              <a:rPr lang="uk-UA" sz="3600" dirty="0" err="1" smtClean="0">
                <a:solidFill>
                  <a:schemeClr val="bg1"/>
                </a:solidFill>
              </a:rPr>
              <a:t>едомлян</a:t>
            </a:r>
            <a:r>
              <a:rPr lang="uk-UA" sz="3600" dirty="0" smtClean="0">
                <a:solidFill>
                  <a:schemeClr val="bg1"/>
                </a:solidFill>
              </a:rPr>
              <a:t> (10-11)</a:t>
            </a:r>
          </a:p>
          <a:p>
            <a:pPr>
              <a:lnSpc>
                <a:spcPct val="150000"/>
              </a:lnSpc>
            </a:pPr>
            <a:endParaRPr lang="uk-UA" sz="36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uk-UA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694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uk-UA" sz="4000" dirty="0" smtClean="0">
                <a:solidFill>
                  <a:srgbClr val="FFFF00"/>
                </a:solidFill>
              </a:rPr>
              <a:t>Структура</a:t>
            </a:r>
            <a:endParaRPr lang="uk-UA" sz="4000" dirty="0">
              <a:solidFill>
                <a:srgbClr val="FFFF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>
              <a:lnSpc>
                <a:spcPct val="100000"/>
              </a:lnSpc>
              <a:spcBef>
                <a:spcPts val="0"/>
              </a:spcBef>
              <a:buFontTx/>
              <a:buAutoNum type="arabicParenR"/>
              <a:defRPr/>
            </a:pPr>
            <a:r>
              <a:rPr lang="ru-RU" sz="4000" dirty="0">
                <a:solidFill>
                  <a:schemeClr val="bg1"/>
                </a:solidFill>
              </a:rPr>
              <a:t>Суд над </a:t>
            </a:r>
            <a:r>
              <a:rPr lang="ru-RU" sz="4000" dirty="0" err="1">
                <a:solidFill>
                  <a:schemeClr val="bg1"/>
                </a:solidFill>
              </a:rPr>
              <a:t>Едомом</a:t>
            </a:r>
            <a:r>
              <a:rPr lang="ru-RU" sz="4000" dirty="0">
                <a:solidFill>
                  <a:schemeClr val="bg1"/>
                </a:solidFill>
              </a:rPr>
              <a:t> (1-14</a:t>
            </a:r>
            <a:r>
              <a:rPr lang="ru-RU" sz="4000" dirty="0" smtClean="0">
                <a:solidFill>
                  <a:schemeClr val="bg1"/>
                </a:solidFill>
              </a:rPr>
              <a:t>)</a:t>
            </a:r>
          </a:p>
          <a:p>
            <a:pPr fontAlgn="base">
              <a:lnSpc>
                <a:spcPct val="100000"/>
              </a:lnSpc>
              <a:spcBef>
                <a:spcPts val="0"/>
              </a:spcBef>
              <a:buFontTx/>
              <a:buAutoNum type="arabicParenR"/>
              <a:defRPr/>
            </a:pPr>
            <a:endParaRPr lang="ru-RU" sz="4000" dirty="0">
              <a:solidFill>
                <a:schemeClr val="bg1"/>
              </a:solidFill>
            </a:endParaRPr>
          </a:p>
          <a:p>
            <a:pPr fontAlgn="base">
              <a:lnSpc>
                <a:spcPct val="100000"/>
              </a:lnSpc>
              <a:spcBef>
                <a:spcPts val="0"/>
              </a:spcBef>
              <a:buFontTx/>
              <a:buAutoNum type="arabicParenR"/>
              <a:defRPr/>
            </a:pPr>
            <a:r>
              <a:rPr lang="ru-RU" sz="4000" dirty="0">
                <a:solidFill>
                  <a:schemeClr val="bg1"/>
                </a:solidFill>
              </a:rPr>
              <a:t>День </a:t>
            </a:r>
            <a:r>
              <a:rPr lang="ru-RU" sz="4000" dirty="0" err="1">
                <a:solidFill>
                  <a:schemeClr val="bg1"/>
                </a:solidFill>
              </a:rPr>
              <a:t>Господній</a:t>
            </a:r>
            <a:r>
              <a:rPr lang="ru-RU" sz="4000" dirty="0">
                <a:solidFill>
                  <a:schemeClr val="bg1"/>
                </a:solidFill>
              </a:rPr>
              <a:t> для </a:t>
            </a:r>
            <a:r>
              <a:rPr lang="ru-RU" sz="4000" dirty="0" err="1">
                <a:solidFill>
                  <a:schemeClr val="bg1"/>
                </a:solidFill>
              </a:rPr>
              <a:t>усіх</a:t>
            </a:r>
            <a:r>
              <a:rPr lang="ru-RU" sz="4000" dirty="0">
                <a:solidFill>
                  <a:schemeClr val="bg1"/>
                </a:solidFill>
              </a:rPr>
              <a:t> </a:t>
            </a:r>
            <a:r>
              <a:rPr lang="ru-RU" sz="4000" dirty="0" err="1">
                <a:solidFill>
                  <a:schemeClr val="bg1"/>
                </a:solidFill>
              </a:rPr>
              <a:t>народів</a:t>
            </a:r>
            <a:r>
              <a:rPr lang="ru-RU" sz="4000" dirty="0">
                <a:solidFill>
                  <a:schemeClr val="bg1"/>
                </a:solidFill>
              </a:rPr>
              <a:t> (15-16</a:t>
            </a:r>
            <a:r>
              <a:rPr lang="ru-RU" sz="4000" dirty="0" smtClean="0">
                <a:solidFill>
                  <a:schemeClr val="bg1"/>
                </a:solidFill>
              </a:rPr>
              <a:t>) </a:t>
            </a:r>
          </a:p>
          <a:p>
            <a:pPr fontAlgn="base">
              <a:lnSpc>
                <a:spcPct val="100000"/>
              </a:lnSpc>
              <a:spcBef>
                <a:spcPts val="0"/>
              </a:spcBef>
              <a:buFontTx/>
              <a:buAutoNum type="arabicParenR"/>
              <a:defRPr/>
            </a:pPr>
            <a:endParaRPr lang="ru-RU" sz="4000" dirty="0">
              <a:solidFill>
                <a:schemeClr val="bg1"/>
              </a:solidFill>
            </a:endParaRPr>
          </a:p>
          <a:p>
            <a:pPr fontAlgn="base">
              <a:lnSpc>
                <a:spcPct val="100000"/>
              </a:lnSpc>
              <a:spcBef>
                <a:spcPts val="0"/>
              </a:spcBef>
              <a:buFontTx/>
              <a:buAutoNum type="arabicParenR"/>
              <a:defRPr/>
            </a:pPr>
            <a:r>
              <a:rPr lang="ru-RU" sz="4000" dirty="0" err="1">
                <a:solidFill>
                  <a:schemeClr val="bg1"/>
                </a:solidFill>
              </a:rPr>
              <a:t>Спасіння</a:t>
            </a:r>
            <a:r>
              <a:rPr lang="ru-RU" sz="4000" dirty="0">
                <a:solidFill>
                  <a:schemeClr val="bg1"/>
                </a:solidFill>
              </a:rPr>
              <a:t> і </a:t>
            </a:r>
            <a:r>
              <a:rPr lang="ru-RU" sz="4000" dirty="0" err="1">
                <a:solidFill>
                  <a:schemeClr val="bg1"/>
                </a:solidFill>
              </a:rPr>
              <a:t>відродження</a:t>
            </a:r>
            <a:r>
              <a:rPr lang="ru-RU" sz="4000" dirty="0">
                <a:solidFill>
                  <a:schemeClr val="bg1"/>
                </a:solidFill>
              </a:rPr>
              <a:t> </a:t>
            </a:r>
            <a:r>
              <a:rPr lang="ru-RU" sz="4000" dirty="0" err="1">
                <a:solidFill>
                  <a:schemeClr val="bg1"/>
                </a:solidFill>
              </a:rPr>
              <a:t>Ізраїлю</a:t>
            </a:r>
            <a:r>
              <a:rPr lang="ru-RU" sz="4000" dirty="0">
                <a:solidFill>
                  <a:schemeClr val="bg1"/>
                </a:solidFill>
              </a:rPr>
              <a:t> (17-21</a:t>
            </a:r>
            <a:r>
              <a:rPr lang="ru-RU" sz="4000" dirty="0" smtClean="0">
                <a:solidFill>
                  <a:schemeClr val="bg1"/>
                </a:solidFill>
              </a:rPr>
              <a:t>)</a:t>
            </a:r>
            <a:endParaRPr lang="ru-RU" sz="4000" dirty="0">
              <a:solidFill>
                <a:schemeClr val="bg1"/>
              </a:solidFill>
            </a:endParaRPr>
          </a:p>
          <a:p>
            <a:endParaRPr lang="uk-UA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73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uk-UA" dirty="0" smtClean="0">
                <a:solidFill>
                  <a:srgbClr val="FFFF00"/>
                </a:solidFill>
              </a:rPr>
              <a:t>Богослов’я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i="1" dirty="0" err="1">
                <a:solidFill>
                  <a:srgbClr val="FFFF00"/>
                </a:solidFill>
              </a:rPr>
              <a:t>Авдій</a:t>
            </a:r>
            <a:r>
              <a:rPr lang="ru-RU" sz="4400" b="1" i="1" dirty="0">
                <a:solidFill>
                  <a:srgbClr val="FFFF00"/>
                </a:solidFill>
              </a:rPr>
              <a:t> 1:15</a:t>
            </a:r>
            <a:r>
              <a:rPr lang="ru-RU" sz="4400" i="1" dirty="0">
                <a:solidFill>
                  <a:srgbClr val="FFFF00"/>
                </a:solidFill>
              </a:rPr>
              <a:t> </a:t>
            </a:r>
            <a:r>
              <a:rPr lang="ru-RU" sz="4400" i="1" dirty="0" err="1">
                <a:solidFill>
                  <a:srgbClr val="FFFF00"/>
                </a:solidFill>
              </a:rPr>
              <a:t>Бо</a:t>
            </a:r>
            <a:r>
              <a:rPr lang="ru-RU" sz="4400" i="1" dirty="0">
                <a:solidFill>
                  <a:srgbClr val="FFFF00"/>
                </a:solidFill>
              </a:rPr>
              <a:t> </a:t>
            </a:r>
            <a:r>
              <a:rPr lang="ru-RU" sz="4400" i="1" dirty="0" err="1">
                <a:solidFill>
                  <a:srgbClr val="FFFF00"/>
                </a:solidFill>
              </a:rPr>
              <a:t>близький</a:t>
            </a:r>
            <a:r>
              <a:rPr lang="ru-RU" sz="4400" i="1" dirty="0">
                <a:solidFill>
                  <a:srgbClr val="FFFF00"/>
                </a:solidFill>
              </a:rPr>
              <a:t> день </a:t>
            </a:r>
            <a:r>
              <a:rPr lang="ru-RU" sz="4400" i="1" dirty="0" err="1">
                <a:solidFill>
                  <a:srgbClr val="FFFF00"/>
                </a:solidFill>
              </a:rPr>
              <a:t>Господній</a:t>
            </a:r>
            <a:r>
              <a:rPr lang="ru-RU" sz="4400" i="1" dirty="0">
                <a:solidFill>
                  <a:srgbClr val="FFFF00"/>
                </a:solidFill>
              </a:rPr>
              <a:t> над </a:t>
            </a:r>
            <a:r>
              <a:rPr lang="ru-RU" sz="4400" i="1" dirty="0" err="1">
                <a:solidFill>
                  <a:srgbClr val="FFFF00"/>
                </a:solidFill>
              </a:rPr>
              <a:t>усіма</a:t>
            </a:r>
            <a:r>
              <a:rPr lang="ru-RU" sz="4400" i="1" dirty="0">
                <a:solidFill>
                  <a:srgbClr val="FFFF00"/>
                </a:solidFill>
              </a:rPr>
              <a:t> народами, як </a:t>
            </a:r>
            <a:r>
              <a:rPr lang="ru-RU" sz="4400" i="1" dirty="0" err="1">
                <a:solidFill>
                  <a:srgbClr val="FFFF00"/>
                </a:solidFill>
              </a:rPr>
              <a:t>зробив</a:t>
            </a:r>
            <a:r>
              <a:rPr lang="ru-RU" sz="4400" i="1" dirty="0">
                <a:solidFill>
                  <a:srgbClr val="FFFF00"/>
                </a:solidFill>
              </a:rPr>
              <a:t> </a:t>
            </a:r>
            <a:r>
              <a:rPr lang="ru-RU" sz="4400" i="1" dirty="0" err="1">
                <a:solidFill>
                  <a:srgbClr val="FFFF00"/>
                </a:solidFill>
              </a:rPr>
              <a:t>ти</a:t>
            </a:r>
            <a:r>
              <a:rPr lang="ru-RU" sz="4400" i="1" dirty="0">
                <a:solidFill>
                  <a:srgbClr val="FFFF00"/>
                </a:solidFill>
              </a:rPr>
              <a:t>, то так і </a:t>
            </a:r>
            <a:r>
              <a:rPr lang="ru-RU" sz="4400" i="1" dirty="0" err="1">
                <a:solidFill>
                  <a:srgbClr val="FFFF00"/>
                </a:solidFill>
              </a:rPr>
              <a:t>тобі</a:t>
            </a:r>
            <a:r>
              <a:rPr lang="ru-RU" sz="4400" i="1" dirty="0">
                <a:solidFill>
                  <a:srgbClr val="FFFF00"/>
                </a:solidFill>
              </a:rPr>
              <a:t> буде </a:t>
            </a:r>
            <a:r>
              <a:rPr lang="ru-RU" sz="4400" i="1" dirty="0" err="1">
                <a:solidFill>
                  <a:srgbClr val="FFFF00"/>
                </a:solidFill>
              </a:rPr>
              <a:t>зроблено</a:t>
            </a:r>
            <a:r>
              <a:rPr lang="ru-RU" sz="4400" i="1" dirty="0">
                <a:solidFill>
                  <a:srgbClr val="FFFF00"/>
                </a:solidFill>
              </a:rPr>
              <a:t>: </a:t>
            </a:r>
            <a:r>
              <a:rPr lang="ru-RU" sz="4400" i="1" dirty="0" err="1">
                <a:solidFill>
                  <a:srgbClr val="FFFF00"/>
                </a:solidFill>
              </a:rPr>
              <a:t>вернеться</a:t>
            </a:r>
            <a:r>
              <a:rPr lang="ru-RU" sz="4400" i="1" dirty="0">
                <a:solidFill>
                  <a:srgbClr val="FFFF00"/>
                </a:solidFill>
              </a:rPr>
              <a:t> на твою голову чин </a:t>
            </a:r>
            <a:r>
              <a:rPr lang="ru-RU" sz="4400" i="1" dirty="0" err="1">
                <a:solidFill>
                  <a:srgbClr val="FFFF00"/>
                </a:solidFill>
              </a:rPr>
              <a:t>твій</a:t>
            </a:r>
            <a:r>
              <a:rPr lang="ru-RU" sz="4400" i="1" dirty="0">
                <a:solidFill>
                  <a:srgbClr val="FFFF00"/>
                </a:solidFill>
              </a:rPr>
              <a:t>! </a:t>
            </a:r>
            <a:endParaRPr lang="ru-RU" sz="4400" dirty="0">
              <a:solidFill>
                <a:srgbClr val="FFFF00"/>
              </a:solidFill>
            </a:endParaRPr>
          </a:p>
          <a:p>
            <a:endParaRPr lang="uk-UA" sz="4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633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ЙОНА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10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uk-UA" dirty="0">
                <a:solidFill>
                  <a:srgbClr val="FFFF00"/>
                </a:solidFill>
              </a:rPr>
              <a:t>Особа пророка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3200" b="1" i="1" dirty="0">
                <a:solidFill>
                  <a:schemeClr val="bg1"/>
                </a:solidFill>
              </a:rPr>
              <a:t>2Цар.14:25 </a:t>
            </a:r>
            <a:r>
              <a:rPr lang="ru-RU" sz="3200" i="1" dirty="0" err="1">
                <a:solidFill>
                  <a:schemeClr val="bg1"/>
                </a:solidFill>
              </a:rPr>
              <a:t>Він</a:t>
            </a:r>
            <a:r>
              <a:rPr lang="ru-RU" sz="3200" i="1" dirty="0">
                <a:solidFill>
                  <a:schemeClr val="bg1"/>
                </a:solidFill>
              </a:rPr>
              <a:t> вернув </a:t>
            </a:r>
            <a:r>
              <a:rPr lang="ru-RU" sz="3200" i="1" dirty="0" err="1">
                <a:solidFill>
                  <a:schemeClr val="bg1"/>
                </a:solidFill>
              </a:rPr>
              <a:t>Ізраїлеву</a:t>
            </a:r>
            <a:r>
              <a:rPr lang="ru-RU" sz="3200" i="1" dirty="0">
                <a:solidFill>
                  <a:schemeClr val="bg1"/>
                </a:solidFill>
              </a:rPr>
              <a:t> </a:t>
            </a:r>
            <a:r>
              <a:rPr lang="ru-RU" sz="3200" i="1" dirty="0" err="1">
                <a:solidFill>
                  <a:schemeClr val="bg1"/>
                </a:solidFill>
              </a:rPr>
              <a:t>границю</a:t>
            </a:r>
            <a:r>
              <a:rPr lang="ru-RU" sz="3200" i="1" dirty="0">
                <a:solidFill>
                  <a:schemeClr val="bg1"/>
                </a:solidFill>
              </a:rPr>
              <a:t> </a:t>
            </a:r>
            <a:r>
              <a:rPr lang="ru-RU" sz="3200" i="1" dirty="0" err="1">
                <a:solidFill>
                  <a:schemeClr val="bg1"/>
                </a:solidFill>
              </a:rPr>
              <a:t>відти</a:t>
            </a:r>
            <a:r>
              <a:rPr lang="ru-RU" sz="3200" i="1" dirty="0">
                <a:solidFill>
                  <a:schemeClr val="bg1"/>
                </a:solidFill>
              </a:rPr>
              <a:t>, де </a:t>
            </a:r>
            <a:r>
              <a:rPr lang="ru-RU" sz="3200" i="1" dirty="0" err="1">
                <a:solidFill>
                  <a:schemeClr val="bg1"/>
                </a:solidFill>
              </a:rPr>
              <a:t>йдеться</a:t>
            </a:r>
            <a:r>
              <a:rPr lang="ru-RU" sz="3200" i="1" dirty="0">
                <a:solidFill>
                  <a:schemeClr val="bg1"/>
                </a:solidFill>
              </a:rPr>
              <a:t> до </a:t>
            </a:r>
            <a:r>
              <a:rPr lang="ru-RU" sz="3200" i="1" dirty="0" err="1">
                <a:solidFill>
                  <a:schemeClr val="bg1"/>
                </a:solidFill>
              </a:rPr>
              <a:t>Гамату</a:t>
            </a:r>
            <a:r>
              <a:rPr lang="ru-RU" sz="3200" i="1" dirty="0">
                <a:solidFill>
                  <a:schemeClr val="bg1"/>
                </a:solidFill>
              </a:rPr>
              <a:t>, аж до </a:t>
            </a:r>
            <a:r>
              <a:rPr lang="ru-RU" sz="3200" i="1" dirty="0" err="1">
                <a:solidFill>
                  <a:schemeClr val="bg1"/>
                </a:solidFill>
              </a:rPr>
              <a:t>степового</a:t>
            </a:r>
            <a:r>
              <a:rPr lang="ru-RU" sz="3200" i="1" dirty="0">
                <a:solidFill>
                  <a:schemeClr val="bg1"/>
                </a:solidFill>
              </a:rPr>
              <a:t> моря, за словом Господа, Бога </a:t>
            </a:r>
            <a:r>
              <a:rPr lang="ru-RU" sz="3200" i="1" dirty="0" err="1">
                <a:solidFill>
                  <a:schemeClr val="bg1"/>
                </a:solidFill>
              </a:rPr>
              <a:t>Ізраїля</a:t>
            </a:r>
            <a:r>
              <a:rPr lang="ru-RU" sz="3200" i="1" dirty="0">
                <a:solidFill>
                  <a:schemeClr val="bg1"/>
                </a:solidFill>
              </a:rPr>
              <a:t>, </a:t>
            </a:r>
            <a:r>
              <a:rPr lang="ru-RU" sz="3200" i="1" dirty="0" err="1">
                <a:solidFill>
                  <a:schemeClr val="bg1"/>
                </a:solidFill>
              </a:rPr>
              <a:t>що</a:t>
            </a:r>
            <a:r>
              <a:rPr lang="ru-RU" sz="3200" i="1" dirty="0">
                <a:solidFill>
                  <a:schemeClr val="bg1"/>
                </a:solidFill>
              </a:rPr>
              <a:t> говорив через раба </a:t>
            </a:r>
            <a:r>
              <a:rPr lang="ru-RU" sz="3200" i="1" dirty="0" err="1">
                <a:solidFill>
                  <a:schemeClr val="bg1"/>
                </a:solidFill>
              </a:rPr>
              <a:t>Свого</a:t>
            </a:r>
            <a:r>
              <a:rPr lang="ru-RU" sz="3200" i="1" dirty="0">
                <a:solidFill>
                  <a:schemeClr val="bg1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Йону</a:t>
            </a:r>
            <a:r>
              <a:rPr lang="ru-RU" sz="3200" i="1" dirty="0">
                <a:solidFill>
                  <a:schemeClr val="bg1"/>
                </a:solidFill>
              </a:rPr>
              <a:t>, </a:t>
            </a:r>
            <a:r>
              <a:rPr lang="ru-RU" sz="3200" i="1" dirty="0" err="1">
                <a:solidFill>
                  <a:schemeClr val="bg1"/>
                </a:solidFill>
              </a:rPr>
              <a:t>сина</a:t>
            </a:r>
            <a:r>
              <a:rPr lang="ru-RU" sz="3200" i="1" dirty="0">
                <a:solidFill>
                  <a:schemeClr val="bg1"/>
                </a:solidFill>
              </a:rPr>
              <a:t> пророка </a:t>
            </a:r>
            <a:r>
              <a:rPr lang="ru-RU" sz="3200" i="1" dirty="0" err="1">
                <a:solidFill>
                  <a:srgbClr val="FFFF00"/>
                </a:solidFill>
              </a:rPr>
              <a:t>Амміттая</a:t>
            </a:r>
            <a:r>
              <a:rPr lang="ru-RU" sz="3200" i="1" dirty="0">
                <a:solidFill>
                  <a:schemeClr val="bg1"/>
                </a:solidFill>
              </a:rPr>
              <a:t>, </a:t>
            </a:r>
            <a:r>
              <a:rPr lang="ru-RU" sz="3200" i="1" dirty="0" err="1">
                <a:solidFill>
                  <a:schemeClr val="bg1"/>
                </a:solidFill>
              </a:rPr>
              <a:t>що</a:t>
            </a:r>
            <a:r>
              <a:rPr lang="ru-RU" sz="3200" i="1" dirty="0">
                <a:solidFill>
                  <a:schemeClr val="bg1"/>
                </a:solidFill>
              </a:rPr>
              <a:t> з </a:t>
            </a:r>
            <a:r>
              <a:rPr lang="ru-RU" sz="3200" i="1" dirty="0" err="1">
                <a:solidFill>
                  <a:srgbClr val="FFFF00"/>
                </a:solidFill>
              </a:rPr>
              <a:t>Ґат-Гахеферу</a:t>
            </a:r>
            <a:r>
              <a:rPr lang="ru-RU" sz="3200" i="1" dirty="0">
                <a:solidFill>
                  <a:schemeClr val="bg1"/>
                </a:solidFill>
              </a:rPr>
              <a:t>,</a:t>
            </a:r>
            <a:endParaRPr lang="ru-RU" sz="3200" b="1" i="1" dirty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uk-UA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52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uk-UA" dirty="0" smtClean="0">
                <a:solidFill>
                  <a:srgbClr val="FFFF00"/>
                </a:solidFill>
              </a:rPr>
              <a:t>Період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uk-UA" sz="3600" dirty="0" smtClean="0">
                <a:solidFill>
                  <a:schemeClr val="bg1"/>
                </a:solidFill>
              </a:rPr>
              <a:t>Місце проповіді – </a:t>
            </a:r>
            <a:r>
              <a:rPr lang="uk-UA" sz="3600" dirty="0" err="1" smtClean="0">
                <a:solidFill>
                  <a:schemeClr val="bg1"/>
                </a:solidFill>
              </a:rPr>
              <a:t>Ніневія</a:t>
            </a:r>
            <a:r>
              <a:rPr lang="uk-UA" sz="3600" dirty="0" smtClean="0">
                <a:solidFill>
                  <a:schemeClr val="bg1"/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uk-UA" sz="3600" dirty="0" smtClean="0">
                <a:solidFill>
                  <a:schemeClr val="bg1"/>
                </a:solidFill>
              </a:rPr>
              <a:t>Згадується цар </a:t>
            </a:r>
            <a:r>
              <a:rPr lang="uk-UA" sz="3600" dirty="0" err="1" smtClean="0">
                <a:solidFill>
                  <a:schemeClr val="bg1"/>
                </a:solidFill>
              </a:rPr>
              <a:t>Ніневії</a:t>
            </a:r>
            <a:r>
              <a:rPr lang="uk-UA" sz="3600" dirty="0" smtClean="0">
                <a:solidFill>
                  <a:schemeClr val="bg1"/>
                </a:solidFill>
              </a:rPr>
              <a:t> (3:6), але не називається його ім’я</a:t>
            </a:r>
          </a:p>
          <a:p>
            <a:pPr>
              <a:lnSpc>
                <a:spcPct val="150000"/>
              </a:lnSpc>
            </a:pPr>
            <a:r>
              <a:rPr lang="uk-UA" sz="3600" dirty="0" smtClean="0">
                <a:solidFill>
                  <a:schemeClr val="bg1"/>
                </a:solidFill>
              </a:rPr>
              <a:t>Правління </a:t>
            </a:r>
            <a:r>
              <a:rPr lang="uk-UA" sz="3600" dirty="0" err="1" smtClean="0">
                <a:solidFill>
                  <a:schemeClr val="bg1"/>
                </a:solidFill>
              </a:rPr>
              <a:t>Єровоама</a:t>
            </a:r>
            <a:r>
              <a:rPr lang="uk-UA" sz="3600" dirty="0" smtClean="0">
                <a:solidFill>
                  <a:schemeClr val="bg1"/>
                </a:solidFill>
              </a:rPr>
              <a:t> ІІ </a:t>
            </a:r>
            <a:r>
              <a:rPr lang="ru-RU" sz="3600" dirty="0">
                <a:solidFill>
                  <a:schemeClr val="bg1"/>
                </a:solidFill>
              </a:rPr>
              <a:t>(793-758 </a:t>
            </a:r>
            <a:r>
              <a:rPr lang="ru-RU" sz="3600" dirty="0" err="1">
                <a:solidFill>
                  <a:schemeClr val="bg1"/>
                </a:solidFill>
              </a:rPr>
              <a:t>рр.до</a:t>
            </a:r>
            <a:r>
              <a:rPr lang="ru-RU" sz="3600" dirty="0">
                <a:solidFill>
                  <a:schemeClr val="bg1"/>
                </a:solidFill>
              </a:rPr>
              <a:t> Р.Х)</a:t>
            </a:r>
          </a:p>
          <a:p>
            <a:pPr>
              <a:lnSpc>
                <a:spcPct val="150000"/>
              </a:lnSpc>
            </a:pPr>
            <a:endParaRPr lang="uk-UA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684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uk-UA" dirty="0" smtClean="0">
                <a:solidFill>
                  <a:srgbClr val="FFFF00"/>
                </a:solidFill>
              </a:rPr>
              <a:t>Структура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 fontAlgn="base">
              <a:buFont typeface="+mj-lt"/>
              <a:buAutoNum type="arabicPeriod"/>
            </a:pPr>
            <a:r>
              <a:rPr lang="uk-UA" sz="3600" dirty="0" smtClean="0">
                <a:solidFill>
                  <a:schemeClr val="bg1"/>
                </a:solidFill>
              </a:rPr>
              <a:t>Місія Йони і втеча (1:1-16)</a:t>
            </a:r>
          </a:p>
          <a:p>
            <a:pPr marL="514350" indent="-514350" fontAlgn="base">
              <a:buFont typeface="+mj-lt"/>
              <a:buAutoNum type="arabicPeriod"/>
            </a:pPr>
            <a:endParaRPr lang="uk-UA" sz="3600" dirty="0" smtClean="0">
              <a:solidFill>
                <a:schemeClr val="bg1"/>
              </a:solidFill>
            </a:endParaRPr>
          </a:p>
          <a:p>
            <a:pPr marL="514350" indent="-514350" fontAlgn="base">
              <a:buFont typeface="+mj-lt"/>
              <a:buAutoNum type="arabicPeriod"/>
            </a:pPr>
            <a:r>
              <a:rPr lang="uk-UA" sz="3600" dirty="0" smtClean="0">
                <a:solidFill>
                  <a:schemeClr val="bg1"/>
                </a:solidFill>
              </a:rPr>
              <a:t>Спасіння в череві риби (2:1-11)</a:t>
            </a:r>
          </a:p>
          <a:p>
            <a:pPr marL="514350" indent="-514350" fontAlgn="base">
              <a:buFont typeface="+mj-lt"/>
              <a:buAutoNum type="arabicPeriod"/>
            </a:pPr>
            <a:endParaRPr lang="uk-UA" sz="3600" dirty="0" smtClean="0">
              <a:solidFill>
                <a:schemeClr val="bg1"/>
              </a:solidFill>
            </a:endParaRPr>
          </a:p>
          <a:p>
            <a:pPr marL="514350" indent="-514350" fontAlgn="base">
              <a:buFont typeface="+mj-lt"/>
              <a:buAutoNum type="arabicPeriod"/>
            </a:pPr>
            <a:r>
              <a:rPr lang="uk-UA" sz="3600" dirty="0" smtClean="0">
                <a:solidFill>
                  <a:schemeClr val="bg1"/>
                </a:solidFill>
              </a:rPr>
              <a:t>Милість Бога до </a:t>
            </a:r>
            <a:r>
              <a:rPr lang="uk-UA" sz="3600" dirty="0" err="1" smtClean="0">
                <a:solidFill>
                  <a:schemeClr val="bg1"/>
                </a:solidFill>
              </a:rPr>
              <a:t>Ніневії</a:t>
            </a:r>
            <a:r>
              <a:rPr lang="uk-UA" sz="3600" dirty="0" smtClean="0">
                <a:solidFill>
                  <a:schemeClr val="bg1"/>
                </a:solidFill>
              </a:rPr>
              <a:t> (3:1-10)</a:t>
            </a:r>
          </a:p>
          <a:p>
            <a:pPr marL="514350" indent="-514350" fontAlgn="base">
              <a:buFont typeface="+mj-lt"/>
              <a:buAutoNum type="arabicPeriod"/>
            </a:pPr>
            <a:endParaRPr lang="uk-UA" sz="3600" dirty="0" smtClean="0">
              <a:solidFill>
                <a:schemeClr val="bg1"/>
              </a:solidFill>
            </a:endParaRPr>
          </a:p>
          <a:p>
            <a:pPr marL="514350" indent="-514350" fontAlgn="base">
              <a:buFont typeface="+mj-lt"/>
              <a:buAutoNum type="arabicPeriod"/>
            </a:pPr>
            <a:r>
              <a:rPr lang="uk-UA" sz="3600" dirty="0" smtClean="0">
                <a:solidFill>
                  <a:schemeClr val="bg1"/>
                </a:solidFill>
              </a:rPr>
              <a:t>Засмучення Йони і Божі настанови (4:1-11)</a:t>
            </a:r>
          </a:p>
          <a:p>
            <a:pPr marL="514350" indent="-514350">
              <a:buFont typeface="+mj-lt"/>
              <a:buAutoNum type="arabicPeriod"/>
            </a:pPr>
            <a:endParaRPr lang="uk-UA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62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uk-UA" dirty="0" smtClean="0">
                <a:solidFill>
                  <a:srgbClr val="FFFF00"/>
                </a:solidFill>
              </a:rPr>
              <a:t>Богослов’я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28650" y="1393372"/>
            <a:ext cx="7886700" cy="546462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endParaRPr lang="ru-RU" sz="3200" b="1" i="1" dirty="0" smtClean="0">
              <a:solidFill>
                <a:srgbClr val="FFFF00"/>
              </a:solidFill>
            </a:endParaRPr>
          </a:p>
          <a:p>
            <a:pPr>
              <a:lnSpc>
                <a:spcPct val="100000"/>
              </a:lnSpc>
            </a:pPr>
            <a:r>
              <a:rPr lang="ru-RU" sz="3200" b="1" i="1" dirty="0" err="1" smtClean="0">
                <a:solidFill>
                  <a:srgbClr val="FFFF00"/>
                </a:solidFill>
              </a:rPr>
              <a:t>Йона</a:t>
            </a:r>
            <a:r>
              <a:rPr lang="ru-RU" sz="3200" b="1" i="1" dirty="0" smtClean="0">
                <a:solidFill>
                  <a:srgbClr val="FFFF00"/>
                </a:solidFill>
              </a:rPr>
              <a:t> </a:t>
            </a:r>
            <a:r>
              <a:rPr lang="ru-RU" sz="3200" b="1" i="1" dirty="0">
                <a:solidFill>
                  <a:srgbClr val="FFFF00"/>
                </a:solidFill>
              </a:rPr>
              <a:t>1:2</a:t>
            </a:r>
            <a:r>
              <a:rPr lang="ru-RU" sz="3200" i="1" dirty="0">
                <a:solidFill>
                  <a:srgbClr val="FFFF00"/>
                </a:solidFill>
              </a:rPr>
              <a:t> „Устань, </a:t>
            </a:r>
            <a:r>
              <a:rPr lang="ru-RU" sz="3200" i="1" dirty="0" err="1">
                <a:solidFill>
                  <a:srgbClr val="FFFF00"/>
                </a:solidFill>
              </a:rPr>
              <a:t>іди</a:t>
            </a:r>
            <a:r>
              <a:rPr lang="ru-RU" sz="3200" i="1" dirty="0">
                <a:solidFill>
                  <a:srgbClr val="FFFF00"/>
                </a:solidFill>
              </a:rPr>
              <a:t> до </a:t>
            </a:r>
            <a:r>
              <a:rPr lang="ru-RU" sz="3200" i="1" dirty="0" err="1">
                <a:solidFill>
                  <a:srgbClr val="FFFF00"/>
                </a:solidFill>
              </a:rPr>
              <a:t>Ніневі́ї</a:t>
            </a:r>
            <a:r>
              <a:rPr lang="ru-RU" sz="3200" i="1" dirty="0">
                <a:solidFill>
                  <a:srgbClr val="FFFF00"/>
                </a:solidFill>
              </a:rPr>
              <a:t>, великого </a:t>
            </a:r>
            <a:r>
              <a:rPr lang="ru-RU" sz="3200" i="1" dirty="0" err="1">
                <a:solidFill>
                  <a:srgbClr val="FFFF00"/>
                </a:solidFill>
              </a:rPr>
              <a:t>міста</a:t>
            </a:r>
            <a:r>
              <a:rPr lang="ru-RU" sz="3200" i="1" dirty="0">
                <a:solidFill>
                  <a:srgbClr val="FFFF00"/>
                </a:solidFill>
              </a:rPr>
              <a:t>, і </a:t>
            </a:r>
            <a:r>
              <a:rPr lang="ru-RU" sz="3200" i="1" dirty="0" err="1">
                <a:solidFill>
                  <a:srgbClr val="FFFF00"/>
                </a:solidFill>
              </a:rPr>
              <a:t>проповідуй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проти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нього</a:t>
            </a:r>
            <a:r>
              <a:rPr lang="ru-RU" sz="3200" i="1" dirty="0">
                <a:solidFill>
                  <a:srgbClr val="FFFF00"/>
                </a:solidFill>
              </a:rPr>
              <a:t>, </a:t>
            </a:r>
            <a:r>
              <a:rPr lang="ru-RU" sz="3200" i="1" dirty="0" err="1">
                <a:solidFill>
                  <a:srgbClr val="FFFF00"/>
                </a:solidFill>
              </a:rPr>
              <a:t>бо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їхнє</a:t>
            </a:r>
            <a:r>
              <a:rPr lang="ru-RU" sz="3200" i="1" dirty="0">
                <a:solidFill>
                  <a:srgbClr val="FFFF00"/>
                </a:solidFill>
              </a:rPr>
              <a:t> зло </a:t>
            </a:r>
            <a:r>
              <a:rPr lang="ru-RU" sz="3200" i="1" dirty="0" err="1">
                <a:solidFill>
                  <a:srgbClr val="FFFF00"/>
                </a:solidFill>
              </a:rPr>
              <a:t>прийшло</a:t>
            </a:r>
            <a:r>
              <a:rPr lang="ru-RU" sz="3200" i="1" dirty="0">
                <a:solidFill>
                  <a:srgbClr val="FFFF00"/>
                </a:solidFill>
              </a:rPr>
              <a:t> перед лице </a:t>
            </a:r>
            <a:r>
              <a:rPr lang="ru-RU" sz="3200" i="1" dirty="0" err="1">
                <a:solidFill>
                  <a:srgbClr val="FFFF00"/>
                </a:solidFill>
              </a:rPr>
              <a:t>Моє</a:t>
            </a:r>
            <a:r>
              <a:rPr lang="ru-RU" sz="3200" i="1" dirty="0">
                <a:solidFill>
                  <a:srgbClr val="FFFF00"/>
                </a:solidFill>
              </a:rPr>
              <a:t>“. </a:t>
            </a:r>
            <a:endParaRPr lang="ru-RU" sz="3200" i="1" dirty="0" smtClean="0">
              <a:solidFill>
                <a:srgbClr val="FFFF00"/>
              </a:solidFill>
            </a:endParaRPr>
          </a:p>
          <a:p>
            <a:pPr>
              <a:lnSpc>
                <a:spcPct val="100000"/>
              </a:lnSpc>
            </a:pPr>
            <a:endParaRPr lang="ru-RU" sz="3200" i="1" dirty="0">
              <a:solidFill>
                <a:srgbClr val="FFFF00"/>
              </a:solidFill>
            </a:endParaRPr>
          </a:p>
          <a:p>
            <a:pPr>
              <a:lnSpc>
                <a:spcPct val="100000"/>
              </a:lnSpc>
            </a:pPr>
            <a:r>
              <a:rPr lang="ru-RU" sz="3200" b="1" i="1" dirty="0" err="1">
                <a:solidFill>
                  <a:srgbClr val="FFFF00"/>
                </a:solidFill>
              </a:rPr>
              <a:t>Йона</a:t>
            </a:r>
            <a:r>
              <a:rPr lang="ru-RU" sz="3200" b="1" i="1" dirty="0">
                <a:solidFill>
                  <a:srgbClr val="FFFF00"/>
                </a:solidFill>
              </a:rPr>
              <a:t> 4:2</a:t>
            </a:r>
            <a:r>
              <a:rPr lang="ru-RU" sz="3200" i="1" dirty="0">
                <a:solidFill>
                  <a:srgbClr val="FFFF00"/>
                </a:solidFill>
              </a:rPr>
              <a:t> "І </a:t>
            </a:r>
            <a:r>
              <a:rPr lang="ru-RU" sz="3200" i="1" dirty="0" err="1">
                <a:solidFill>
                  <a:srgbClr val="FFFF00"/>
                </a:solidFill>
              </a:rPr>
              <a:t>молився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він</a:t>
            </a:r>
            <a:r>
              <a:rPr lang="ru-RU" sz="3200" i="1" dirty="0">
                <a:solidFill>
                  <a:srgbClr val="FFFF00"/>
                </a:solidFill>
              </a:rPr>
              <a:t> до Господа та й казав: ... я знав, </a:t>
            </a:r>
            <a:r>
              <a:rPr lang="ru-RU" sz="3200" i="1" dirty="0" err="1">
                <a:solidFill>
                  <a:srgbClr val="FFFF00"/>
                </a:solidFill>
              </a:rPr>
              <a:t>що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Ти</a:t>
            </a:r>
            <a:r>
              <a:rPr lang="ru-RU" sz="3200" i="1" dirty="0">
                <a:solidFill>
                  <a:srgbClr val="FFFF00"/>
                </a:solidFill>
              </a:rPr>
              <a:t> Бог </a:t>
            </a:r>
            <a:r>
              <a:rPr lang="ru-RU" sz="3200" i="1" dirty="0" err="1">
                <a:solidFill>
                  <a:srgbClr val="FFFF00"/>
                </a:solidFill>
              </a:rPr>
              <a:t>милости́вий</a:t>
            </a:r>
            <a:r>
              <a:rPr lang="ru-RU" sz="3200" i="1" dirty="0">
                <a:solidFill>
                  <a:srgbClr val="FFFF00"/>
                </a:solidFill>
              </a:rPr>
              <a:t> та </a:t>
            </a:r>
            <a:r>
              <a:rPr lang="ru-RU" sz="3200" i="1" dirty="0" err="1">
                <a:solidFill>
                  <a:srgbClr val="FFFF00"/>
                </a:solidFill>
              </a:rPr>
              <a:t>Милосердний</a:t>
            </a:r>
            <a:r>
              <a:rPr lang="ru-RU" sz="3200" i="1" dirty="0">
                <a:solidFill>
                  <a:srgbClr val="FFFF00"/>
                </a:solidFill>
              </a:rPr>
              <a:t>, </a:t>
            </a:r>
            <a:r>
              <a:rPr lang="ru-RU" sz="3200" i="1" dirty="0" err="1">
                <a:solidFill>
                  <a:srgbClr val="FFFF00"/>
                </a:solidFill>
              </a:rPr>
              <a:t>довготерпели́вий</a:t>
            </a:r>
            <a:r>
              <a:rPr lang="ru-RU" sz="3200" i="1" dirty="0">
                <a:solidFill>
                  <a:srgbClr val="FFFF00"/>
                </a:solidFill>
              </a:rPr>
              <a:t> та </a:t>
            </a:r>
            <a:r>
              <a:rPr lang="ru-RU" sz="3200" i="1" dirty="0" err="1">
                <a:solidFill>
                  <a:srgbClr val="FFFF00"/>
                </a:solidFill>
              </a:rPr>
              <a:t>многомилости́вий</a:t>
            </a:r>
            <a:r>
              <a:rPr lang="ru-RU" sz="3200" i="1" dirty="0">
                <a:solidFill>
                  <a:srgbClr val="FFFF00"/>
                </a:solidFill>
              </a:rPr>
              <a:t>, і </a:t>
            </a:r>
            <a:r>
              <a:rPr lang="ru-RU" sz="3200" i="1" dirty="0" err="1">
                <a:solidFill>
                  <a:srgbClr val="FFFF00"/>
                </a:solidFill>
              </a:rPr>
              <a:t>Ти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жалку́єш</a:t>
            </a:r>
            <a:r>
              <a:rPr lang="ru-RU" sz="3200" i="1" dirty="0">
                <a:solidFill>
                  <a:srgbClr val="FFFF00"/>
                </a:solidFill>
              </a:rPr>
              <a:t> за зло." </a:t>
            </a:r>
            <a:endParaRPr lang="ru-RU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4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МИХЕЙ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64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543697"/>
            <a:ext cx="7886700" cy="6030098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sz="4400" dirty="0">
                <a:solidFill>
                  <a:schemeClr val="bg1"/>
                </a:solidFill>
              </a:rPr>
              <a:t>700-ті </a:t>
            </a:r>
            <a:r>
              <a:rPr lang="ru-RU" sz="4400" dirty="0" smtClean="0">
                <a:solidFill>
                  <a:schemeClr val="bg1"/>
                </a:solidFill>
              </a:rPr>
              <a:t>роки: </a:t>
            </a:r>
            <a:r>
              <a:rPr lang="ru-RU" sz="4400" dirty="0" err="1" smtClean="0">
                <a:solidFill>
                  <a:schemeClr val="bg1"/>
                </a:solidFill>
              </a:rPr>
              <a:t>Осія</a:t>
            </a:r>
            <a:r>
              <a:rPr lang="ru-RU" sz="4400" dirty="0">
                <a:solidFill>
                  <a:schemeClr val="bg1"/>
                </a:solidFill>
              </a:rPr>
              <a:t>, </a:t>
            </a:r>
            <a:r>
              <a:rPr lang="ru-RU" sz="4400" dirty="0" err="1">
                <a:solidFill>
                  <a:schemeClr val="bg1"/>
                </a:solidFill>
              </a:rPr>
              <a:t>Амос</a:t>
            </a:r>
            <a:r>
              <a:rPr lang="ru-RU" sz="4400" dirty="0">
                <a:solidFill>
                  <a:schemeClr val="bg1"/>
                </a:solidFill>
              </a:rPr>
              <a:t>, </a:t>
            </a:r>
            <a:r>
              <a:rPr lang="ru-RU" sz="4400" dirty="0" err="1">
                <a:solidFill>
                  <a:schemeClr val="bg1"/>
                </a:solidFill>
              </a:rPr>
              <a:t>Йона</a:t>
            </a:r>
            <a:r>
              <a:rPr lang="ru-RU" sz="4400" dirty="0">
                <a:solidFill>
                  <a:schemeClr val="bg1"/>
                </a:solidFill>
              </a:rPr>
              <a:t> та </a:t>
            </a:r>
            <a:r>
              <a:rPr lang="ru-RU" sz="4400" dirty="0" err="1" smtClean="0">
                <a:solidFill>
                  <a:schemeClr val="bg1"/>
                </a:solidFill>
              </a:rPr>
              <a:t>Міхей</a:t>
            </a:r>
            <a:r>
              <a:rPr lang="ru-RU" sz="4400" dirty="0" smtClean="0">
                <a:solidFill>
                  <a:schemeClr val="bg1"/>
                </a:solidFill>
              </a:rPr>
              <a:t>; </a:t>
            </a:r>
          </a:p>
          <a:p>
            <a:pPr fontAlgn="base"/>
            <a:endParaRPr lang="ru-RU" sz="4400" dirty="0" smtClean="0">
              <a:solidFill>
                <a:schemeClr val="bg1"/>
              </a:solidFill>
            </a:endParaRPr>
          </a:p>
          <a:p>
            <a:pPr fontAlgn="base"/>
            <a:r>
              <a:rPr lang="ru-RU" sz="4400" dirty="0">
                <a:solidFill>
                  <a:schemeClr val="bg1"/>
                </a:solidFill>
              </a:rPr>
              <a:t>600-ті </a:t>
            </a:r>
            <a:r>
              <a:rPr lang="ru-RU" sz="4400" dirty="0" smtClean="0">
                <a:solidFill>
                  <a:schemeClr val="bg1"/>
                </a:solidFill>
              </a:rPr>
              <a:t>роки: Наум</a:t>
            </a:r>
            <a:r>
              <a:rPr lang="ru-RU" sz="4400" dirty="0">
                <a:solidFill>
                  <a:schemeClr val="bg1"/>
                </a:solidFill>
              </a:rPr>
              <a:t>, Аввакум та </a:t>
            </a:r>
            <a:r>
              <a:rPr lang="ru-RU" sz="4400" dirty="0" err="1" smtClean="0">
                <a:solidFill>
                  <a:schemeClr val="bg1"/>
                </a:solidFill>
              </a:rPr>
              <a:t>Софонія</a:t>
            </a:r>
            <a:r>
              <a:rPr lang="ru-RU" sz="4400" dirty="0" smtClean="0">
                <a:solidFill>
                  <a:schemeClr val="bg1"/>
                </a:solidFill>
              </a:rPr>
              <a:t>; </a:t>
            </a:r>
          </a:p>
          <a:p>
            <a:pPr fontAlgn="base"/>
            <a:endParaRPr lang="ru-RU" sz="4400" dirty="0" smtClean="0">
              <a:solidFill>
                <a:schemeClr val="bg1"/>
              </a:solidFill>
            </a:endParaRPr>
          </a:p>
          <a:p>
            <a:pPr fontAlgn="base"/>
            <a:r>
              <a:rPr lang="ru-RU" sz="4400" dirty="0" smtClean="0">
                <a:solidFill>
                  <a:schemeClr val="bg1"/>
                </a:solidFill>
              </a:rPr>
              <a:t>500-і роки: </a:t>
            </a:r>
            <a:r>
              <a:rPr lang="ru-RU" sz="4400" dirty="0" err="1" smtClean="0">
                <a:solidFill>
                  <a:schemeClr val="bg1"/>
                </a:solidFill>
              </a:rPr>
              <a:t>Агге</a:t>
            </a:r>
            <a:r>
              <a:rPr lang="ru-RU" sz="4400" dirty="0" err="1" smtClean="0">
                <a:solidFill>
                  <a:schemeClr val="bg1"/>
                </a:solidFill>
              </a:rPr>
              <a:t>й</a:t>
            </a:r>
            <a:r>
              <a:rPr lang="ru-RU" sz="4400" dirty="0" smtClean="0">
                <a:solidFill>
                  <a:schemeClr val="bg1"/>
                </a:solidFill>
              </a:rPr>
              <a:t> </a:t>
            </a:r>
            <a:r>
              <a:rPr lang="ru-RU" sz="4400" dirty="0">
                <a:solidFill>
                  <a:schemeClr val="bg1"/>
                </a:solidFill>
              </a:rPr>
              <a:t>та </a:t>
            </a:r>
            <a:r>
              <a:rPr lang="ru-RU" sz="4400" dirty="0" err="1" smtClean="0">
                <a:solidFill>
                  <a:schemeClr val="bg1"/>
                </a:solidFill>
              </a:rPr>
              <a:t>Захарія</a:t>
            </a:r>
            <a:r>
              <a:rPr lang="ru-RU" sz="4400" dirty="0" smtClean="0">
                <a:solidFill>
                  <a:schemeClr val="bg1"/>
                </a:solidFill>
              </a:rPr>
              <a:t>;</a:t>
            </a:r>
          </a:p>
          <a:p>
            <a:pPr fontAlgn="base"/>
            <a:endParaRPr lang="ru-RU" sz="4400" dirty="0">
              <a:solidFill>
                <a:schemeClr val="bg1"/>
              </a:solidFill>
            </a:endParaRPr>
          </a:p>
          <a:p>
            <a:pPr fontAlgn="base"/>
            <a:r>
              <a:rPr lang="ru-RU" sz="4400" dirty="0" smtClean="0">
                <a:solidFill>
                  <a:schemeClr val="bg1"/>
                </a:solidFill>
              </a:rPr>
              <a:t>400-і роки </a:t>
            </a:r>
            <a:r>
              <a:rPr lang="ru-RU" sz="4400" dirty="0">
                <a:solidFill>
                  <a:schemeClr val="bg1"/>
                </a:solidFill>
              </a:rPr>
              <a:t>до Р.Х: </a:t>
            </a:r>
            <a:r>
              <a:rPr lang="ru-RU" sz="4400" dirty="0" err="1">
                <a:solidFill>
                  <a:schemeClr val="bg1"/>
                </a:solidFill>
              </a:rPr>
              <a:t>Малахія</a:t>
            </a:r>
            <a:endParaRPr lang="uk-UA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927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uk-UA" dirty="0" smtClean="0">
                <a:solidFill>
                  <a:srgbClr val="FFFF00"/>
                </a:solidFill>
              </a:rPr>
              <a:t>Особа пророка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49" y="1240972"/>
            <a:ext cx="8254093" cy="56170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uk-UA" sz="3600" dirty="0" smtClean="0">
                <a:solidFill>
                  <a:schemeClr val="bg1"/>
                </a:solidFill>
              </a:rPr>
              <a:t>Михей – «Хто подібний Господу» </a:t>
            </a:r>
          </a:p>
          <a:p>
            <a:pPr>
              <a:lnSpc>
                <a:spcPct val="150000"/>
              </a:lnSpc>
            </a:pPr>
            <a:r>
              <a:rPr lang="uk-UA" sz="3600" dirty="0" smtClean="0">
                <a:solidFill>
                  <a:schemeClr val="bg1"/>
                </a:solidFill>
              </a:rPr>
              <a:t>Морошет (1:1)</a:t>
            </a:r>
          </a:p>
          <a:p>
            <a:pPr>
              <a:lnSpc>
                <a:spcPct val="150000"/>
              </a:lnSpc>
            </a:pPr>
            <a:r>
              <a:rPr lang="ru-RU" sz="3600" b="1" i="1" dirty="0" smtClean="0">
                <a:solidFill>
                  <a:srgbClr val="FFFF00"/>
                </a:solidFill>
              </a:rPr>
              <a:t>Мих.3:8 </a:t>
            </a:r>
            <a:r>
              <a:rPr lang="ru-RU" sz="3600" i="1" dirty="0">
                <a:solidFill>
                  <a:srgbClr val="FFFF00"/>
                </a:solidFill>
              </a:rPr>
              <a:t>А я </a:t>
            </a:r>
            <a:r>
              <a:rPr lang="ru-RU" sz="3600" i="1" dirty="0" err="1">
                <a:solidFill>
                  <a:srgbClr val="FFFF00"/>
                </a:solidFill>
              </a:rPr>
              <a:t>повний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сили</a:t>
            </a:r>
            <a:r>
              <a:rPr lang="ru-RU" sz="3600" i="1" dirty="0">
                <a:solidFill>
                  <a:srgbClr val="FFFF00"/>
                </a:solidFill>
              </a:rPr>
              <a:t> й </a:t>
            </a:r>
            <a:r>
              <a:rPr lang="ru-RU" sz="3600" i="1" dirty="0" err="1">
                <a:solidFill>
                  <a:srgbClr val="FFFF00"/>
                </a:solidFill>
              </a:rPr>
              <a:t>Господнього</a:t>
            </a:r>
            <a:r>
              <a:rPr lang="ru-RU" sz="3600" i="1" dirty="0">
                <a:solidFill>
                  <a:srgbClr val="FFFF00"/>
                </a:solidFill>
              </a:rPr>
              <a:t> Духа, і </a:t>
            </a:r>
            <a:r>
              <a:rPr lang="ru-RU" sz="3600" i="1" dirty="0" err="1">
                <a:solidFill>
                  <a:srgbClr val="FFFF00"/>
                </a:solidFill>
              </a:rPr>
              <a:t>правди</a:t>
            </a:r>
            <a:r>
              <a:rPr lang="ru-RU" sz="3600" i="1" dirty="0">
                <a:solidFill>
                  <a:srgbClr val="FFFF00"/>
                </a:solidFill>
              </a:rPr>
              <a:t> й </a:t>
            </a:r>
            <a:r>
              <a:rPr lang="ru-RU" sz="3600" i="1" dirty="0" err="1">
                <a:solidFill>
                  <a:srgbClr val="FFFF00"/>
                </a:solidFill>
              </a:rPr>
              <a:t>відваги</a:t>
            </a:r>
            <a:r>
              <a:rPr lang="ru-RU" sz="3600" i="1" dirty="0">
                <a:solidFill>
                  <a:srgbClr val="FFFF00"/>
                </a:solidFill>
              </a:rPr>
              <a:t>, </a:t>
            </a:r>
            <a:r>
              <a:rPr lang="ru-RU" sz="3600" i="1" dirty="0" err="1">
                <a:solidFill>
                  <a:srgbClr val="FFFF00"/>
                </a:solidFill>
              </a:rPr>
              <a:t>щоб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представити</a:t>
            </a:r>
            <a:r>
              <a:rPr lang="ru-RU" sz="3600" i="1" dirty="0">
                <a:solidFill>
                  <a:srgbClr val="FFFF00"/>
                </a:solidFill>
              </a:rPr>
              <a:t> Якову </a:t>
            </a:r>
            <a:r>
              <a:rPr lang="ru-RU" sz="3600" i="1" dirty="0" err="1">
                <a:solidFill>
                  <a:srgbClr val="FFFF00"/>
                </a:solidFill>
              </a:rPr>
              <a:t>прогріх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його</a:t>
            </a:r>
            <a:r>
              <a:rPr lang="ru-RU" sz="3600" i="1" dirty="0">
                <a:solidFill>
                  <a:srgbClr val="FFFF00"/>
                </a:solidFill>
              </a:rPr>
              <a:t>, а </a:t>
            </a:r>
            <a:r>
              <a:rPr lang="ru-RU" sz="3600" i="1" dirty="0" err="1">
                <a:solidFill>
                  <a:srgbClr val="FFFF00"/>
                </a:solidFill>
              </a:rPr>
              <a:t>Ізраїлеві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його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гріх</a:t>
            </a:r>
            <a:r>
              <a:rPr lang="ru-RU" sz="3600" i="1" dirty="0" smtClean="0">
                <a:solidFill>
                  <a:srgbClr val="FFFF00"/>
                </a:solidFill>
              </a:rPr>
              <a:t>.</a:t>
            </a:r>
            <a:endParaRPr lang="ru-RU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587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uk-UA" dirty="0" smtClean="0">
                <a:solidFill>
                  <a:srgbClr val="FFFF00"/>
                </a:solidFill>
              </a:rPr>
              <a:t>Період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3600" dirty="0" smtClean="0">
                <a:solidFill>
                  <a:schemeClr val="bg1"/>
                </a:solidFill>
              </a:rPr>
              <a:t>Йотам </a:t>
            </a:r>
            <a:r>
              <a:rPr lang="ru-RU" sz="3600" dirty="0">
                <a:solidFill>
                  <a:schemeClr val="bg1"/>
                </a:solidFill>
              </a:rPr>
              <a:t>(739-734), </a:t>
            </a:r>
            <a:r>
              <a:rPr lang="ru-RU" sz="3600" dirty="0" err="1" smtClean="0">
                <a:solidFill>
                  <a:schemeClr val="bg1"/>
                </a:solidFill>
              </a:rPr>
              <a:t>Ахаз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>
                <a:solidFill>
                  <a:schemeClr val="bg1"/>
                </a:solidFill>
              </a:rPr>
              <a:t>(734-728), </a:t>
            </a:r>
            <a:r>
              <a:rPr lang="ru-RU" sz="3600" dirty="0" err="1" smtClean="0">
                <a:solidFill>
                  <a:schemeClr val="bg1"/>
                </a:solidFill>
              </a:rPr>
              <a:t>Езекія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>
                <a:solidFill>
                  <a:schemeClr val="bg1"/>
                </a:solidFill>
              </a:rPr>
              <a:t>(728-699</a:t>
            </a:r>
            <a:r>
              <a:rPr lang="ru-RU" sz="3600" dirty="0" smtClean="0">
                <a:solidFill>
                  <a:schemeClr val="bg1"/>
                </a:solidFill>
              </a:rPr>
              <a:t>) – Мих.1:1 </a:t>
            </a:r>
          </a:p>
          <a:p>
            <a:pPr>
              <a:lnSpc>
                <a:spcPct val="150000"/>
              </a:lnSpc>
            </a:pPr>
            <a:endParaRPr lang="ru-RU" sz="36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3600" dirty="0" err="1" smtClean="0">
                <a:solidFill>
                  <a:schemeClr val="bg1"/>
                </a:solidFill>
              </a:rPr>
              <a:t>Вплив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проповіді</a:t>
            </a:r>
            <a:r>
              <a:rPr lang="ru-RU" sz="3600" dirty="0" smtClean="0">
                <a:solidFill>
                  <a:schemeClr val="bg1"/>
                </a:solidFill>
              </a:rPr>
              <a:t> (Єр.26:17-19)</a:t>
            </a:r>
            <a:endParaRPr lang="uk-UA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34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uk-UA" dirty="0" smtClean="0">
                <a:solidFill>
                  <a:srgbClr val="FFFF00"/>
                </a:solidFill>
              </a:rPr>
              <a:t>Структура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uk-UA" sz="4400" dirty="0" smtClean="0">
                <a:solidFill>
                  <a:schemeClr val="bg1"/>
                </a:solidFill>
              </a:rPr>
              <a:t>Бог - Суддя і </a:t>
            </a:r>
            <a:r>
              <a:rPr lang="uk-UA" sz="4400" dirty="0" err="1" smtClean="0">
                <a:solidFill>
                  <a:schemeClr val="bg1"/>
                </a:solidFill>
              </a:rPr>
              <a:t>Пстор</a:t>
            </a:r>
            <a:r>
              <a:rPr lang="uk-UA" sz="4400" dirty="0" smtClean="0">
                <a:solidFill>
                  <a:schemeClr val="bg1"/>
                </a:solidFill>
              </a:rPr>
              <a:t> Свого народу (1:1-2:13); 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4400" dirty="0" smtClean="0">
                <a:solidFill>
                  <a:schemeClr val="bg1"/>
                </a:solidFill>
              </a:rPr>
              <a:t>Бог карає і благословляє Свій народ (3:1-5:15); 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4400" dirty="0" smtClean="0">
                <a:solidFill>
                  <a:schemeClr val="bg1"/>
                </a:solidFill>
              </a:rPr>
              <a:t>Бог судить і спасає Свій народ (6:1-7:20).</a:t>
            </a:r>
          </a:p>
          <a:p>
            <a:pPr marL="742950" indent="-742950">
              <a:buFont typeface="+mj-lt"/>
              <a:buAutoNum type="arabicPeriod"/>
            </a:pPr>
            <a:endParaRPr lang="uk-UA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72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uk-UA" dirty="0" smtClean="0">
                <a:solidFill>
                  <a:srgbClr val="FFFF00"/>
                </a:solidFill>
              </a:rPr>
              <a:t>Богослов’я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28650" y="1825624"/>
            <a:ext cx="8254093" cy="5032375"/>
          </a:xfrm>
        </p:spPr>
        <p:txBody>
          <a:bodyPr>
            <a:normAutofit/>
          </a:bodyPr>
          <a:lstStyle/>
          <a:p>
            <a:r>
              <a:rPr lang="ru-RU" sz="3600" b="1" i="1" dirty="0">
                <a:solidFill>
                  <a:srgbClr val="FFFF00"/>
                </a:solidFill>
              </a:rPr>
              <a:t>Мих.3:1-3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smtClean="0">
                <a:solidFill>
                  <a:srgbClr val="FFFF00"/>
                </a:solidFill>
              </a:rPr>
              <a:t>«…</a:t>
            </a:r>
            <a:r>
              <a:rPr lang="ru-RU" sz="3600" i="1" dirty="0" err="1" smtClean="0">
                <a:solidFill>
                  <a:srgbClr val="FFFF00"/>
                </a:solidFill>
              </a:rPr>
              <a:t>Послухайте</a:t>
            </a:r>
            <a:r>
              <a:rPr lang="ru-RU" sz="3600" i="1" dirty="0" smtClean="0">
                <a:solidFill>
                  <a:srgbClr val="FFFF00"/>
                </a:solidFill>
              </a:rPr>
              <a:t> </a:t>
            </a:r>
            <a:r>
              <a:rPr lang="ru-RU" sz="3600" i="1" dirty="0">
                <a:solidFill>
                  <a:srgbClr val="FFFF00"/>
                </a:solidFill>
              </a:rPr>
              <a:t>ж, </a:t>
            </a:r>
            <a:r>
              <a:rPr lang="ru-RU" sz="3600" i="1" dirty="0" err="1">
                <a:solidFill>
                  <a:srgbClr val="FFFF00"/>
                </a:solidFill>
              </a:rPr>
              <a:t>го́лови</a:t>
            </a:r>
            <a:r>
              <a:rPr lang="ru-RU" sz="3600" i="1" dirty="0">
                <a:solidFill>
                  <a:srgbClr val="FFFF00"/>
                </a:solidFill>
              </a:rPr>
              <a:t> Якова та начальники дому </a:t>
            </a:r>
            <a:r>
              <a:rPr lang="ru-RU" sz="3600" i="1" dirty="0" err="1">
                <a:solidFill>
                  <a:srgbClr val="FFFF00"/>
                </a:solidFill>
              </a:rPr>
              <a:t>Ізраїля</a:t>
            </a:r>
            <a:r>
              <a:rPr lang="ru-RU" sz="3600" i="1" dirty="0">
                <a:solidFill>
                  <a:srgbClr val="FFFF00"/>
                </a:solidFill>
              </a:rPr>
              <a:t>, — </a:t>
            </a:r>
            <a:r>
              <a:rPr lang="ru-RU" sz="3600" i="1" dirty="0" err="1">
                <a:solidFill>
                  <a:srgbClr val="FFFF00"/>
                </a:solidFill>
              </a:rPr>
              <a:t>чи</a:t>
            </a:r>
            <a:r>
              <a:rPr lang="ru-RU" sz="3600" i="1" dirty="0">
                <a:solidFill>
                  <a:srgbClr val="FFFF00"/>
                </a:solidFill>
              </a:rPr>
              <a:t> ж не </a:t>
            </a:r>
            <a:r>
              <a:rPr lang="ru-RU" sz="3600" i="1" dirty="0" err="1">
                <a:solidFill>
                  <a:srgbClr val="FFFF00"/>
                </a:solidFill>
              </a:rPr>
              <a:t>ва́м</a:t>
            </a:r>
            <a:r>
              <a:rPr lang="ru-RU" sz="3600" i="1" dirty="0">
                <a:solidFill>
                  <a:srgbClr val="FFFF00"/>
                </a:solidFill>
              </a:rPr>
              <a:t> знати право? Добро </a:t>
            </a:r>
            <a:r>
              <a:rPr lang="ru-RU" sz="3600" i="1" dirty="0" err="1">
                <a:solidFill>
                  <a:srgbClr val="FFFF00"/>
                </a:solidFill>
              </a:rPr>
              <a:t>ви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нена́видите</a:t>
            </a:r>
            <a:r>
              <a:rPr lang="ru-RU" sz="3600" i="1" dirty="0">
                <a:solidFill>
                  <a:srgbClr val="FFFF00"/>
                </a:solidFill>
              </a:rPr>
              <a:t> та </a:t>
            </a:r>
            <a:r>
              <a:rPr lang="ru-RU" sz="3600" i="1" dirty="0" err="1">
                <a:solidFill>
                  <a:srgbClr val="FFFF00"/>
                </a:solidFill>
              </a:rPr>
              <a:t>кохаєте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smtClean="0">
                <a:solidFill>
                  <a:srgbClr val="FFFF00"/>
                </a:solidFill>
              </a:rPr>
              <a:t>зло, </a:t>
            </a:r>
            <a:r>
              <a:rPr lang="ru-RU" sz="3600" i="1" dirty="0" err="1" smtClean="0">
                <a:solidFill>
                  <a:srgbClr val="FFFF00"/>
                </a:solidFill>
              </a:rPr>
              <a:t>шкіру</a:t>
            </a:r>
            <a:r>
              <a:rPr lang="ru-RU" sz="3600" i="1" dirty="0" smtClean="0">
                <a:solidFill>
                  <a:srgbClr val="FFFF00"/>
                </a:solidFill>
              </a:rPr>
              <a:t> </a:t>
            </a:r>
            <a:r>
              <a:rPr lang="ru-RU" sz="3600" i="1" dirty="0" err="1" smtClean="0">
                <a:solidFill>
                  <a:srgbClr val="FFFF00"/>
                </a:solidFill>
              </a:rPr>
              <a:t>їхню</a:t>
            </a:r>
            <a:r>
              <a:rPr lang="ru-RU" sz="3600" i="1" dirty="0" smtClean="0">
                <a:solidFill>
                  <a:srgbClr val="FFFF00"/>
                </a:solidFill>
              </a:rPr>
              <a:t> </a:t>
            </a:r>
            <a:r>
              <a:rPr lang="ru-RU" sz="3600" i="1" dirty="0" err="1" smtClean="0">
                <a:solidFill>
                  <a:srgbClr val="FFFF00"/>
                </a:solidFill>
              </a:rPr>
              <a:t>здираєте</a:t>
            </a:r>
            <a:r>
              <a:rPr lang="ru-RU" sz="3600" i="1" dirty="0" smtClean="0">
                <a:solidFill>
                  <a:srgbClr val="FFFF00"/>
                </a:solidFill>
              </a:rPr>
              <a:t> з них, а </a:t>
            </a:r>
            <a:r>
              <a:rPr lang="ru-RU" sz="3600" i="1" dirty="0" err="1" smtClean="0">
                <a:solidFill>
                  <a:srgbClr val="FFFF00"/>
                </a:solidFill>
              </a:rPr>
              <a:t>їхнє</a:t>
            </a:r>
            <a:r>
              <a:rPr lang="ru-RU" sz="3600" i="1" dirty="0" smtClean="0">
                <a:solidFill>
                  <a:srgbClr val="FFFF00"/>
                </a:solidFill>
              </a:rPr>
              <a:t> </a:t>
            </a:r>
            <a:r>
              <a:rPr lang="ru-RU" sz="3600" i="1" dirty="0" err="1" smtClean="0">
                <a:solidFill>
                  <a:srgbClr val="FFFF00"/>
                </a:solidFill>
              </a:rPr>
              <a:t>тіло</a:t>
            </a:r>
            <a:r>
              <a:rPr lang="ru-RU" sz="3600" i="1" dirty="0" smtClean="0">
                <a:solidFill>
                  <a:srgbClr val="FFFF00"/>
                </a:solidFill>
              </a:rPr>
              <a:t> — з </a:t>
            </a:r>
            <a:r>
              <a:rPr lang="ru-RU" sz="3600" i="1" dirty="0" err="1" smtClean="0">
                <a:solidFill>
                  <a:srgbClr val="FFFF00"/>
                </a:solidFill>
              </a:rPr>
              <a:t>косте́й</a:t>
            </a:r>
            <a:r>
              <a:rPr lang="ru-RU" sz="3600" i="1" dirty="0" smtClean="0">
                <a:solidFill>
                  <a:srgbClr val="FFFF00"/>
                </a:solidFill>
              </a:rPr>
              <a:t> </a:t>
            </a:r>
            <a:r>
              <a:rPr lang="ru-RU" sz="3600" i="1" dirty="0" err="1" smtClean="0">
                <a:solidFill>
                  <a:srgbClr val="FFFF00"/>
                </a:solidFill>
              </a:rPr>
              <a:t>їхніх</a:t>
            </a:r>
            <a:r>
              <a:rPr lang="ru-RU" sz="3600" i="1" dirty="0" smtClean="0">
                <a:solidFill>
                  <a:srgbClr val="FFFF00"/>
                </a:solidFill>
              </a:rPr>
              <a:t>. Ви </a:t>
            </a:r>
            <a:r>
              <a:rPr lang="ru-RU" sz="3600" i="1" dirty="0" err="1">
                <a:solidFill>
                  <a:srgbClr val="FFFF00"/>
                </a:solidFill>
              </a:rPr>
              <a:t>оста́нок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наро́ду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Мого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їсте</a:t>
            </a:r>
            <a:r>
              <a:rPr lang="ru-RU" sz="3600" i="1" dirty="0">
                <a:solidFill>
                  <a:srgbClr val="FFFF00"/>
                </a:solidFill>
              </a:rPr>
              <a:t> та </a:t>
            </a:r>
            <a:r>
              <a:rPr lang="ru-RU" sz="3600" i="1" dirty="0" err="1">
                <a:solidFill>
                  <a:srgbClr val="FFFF00"/>
                </a:solidFill>
              </a:rPr>
              <a:t>стягаєте</a:t>
            </a:r>
            <a:r>
              <a:rPr lang="ru-RU" sz="3600" i="1" dirty="0">
                <a:solidFill>
                  <a:srgbClr val="FFFF00"/>
                </a:solidFill>
              </a:rPr>
              <a:t> з них </a:t>
            </a:r>
            <a:r>
              <a:rPr lang="ru-RU" sz="3600" i="1" dirty="0" err="1">
                <a:solidFill>
                  <a:srgbClr val="FFFF00"/>
                </a:solidFill>
              </a:rPr>
              <a:t>їхню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шкіру</a:t>
            </a:r>
            <a:r>
              <a:rPr lang="ru-RU" sz="3600" i="1" dirty="0">
                <a:solidFill>
                  <a:srgbClr val="FFFF00"/>
                </a:solidFill>
              </a:rPr>
              <a:t>, а </a:t>
            </a:r>
            <a:r>
              <a:rPr lang="ru-RU" sz="3600" i="1" dirty="0" err="1">
                <a:solidFill>
                  <a:srgbClr val="FFFF00"/>
                </a:solidFill>
              </a:rPr>
              <a:t>їхні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кості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ламаєте</a:t>
            </a:r>
            <a:r>
              <a:rPr lang="ru-RU" sz="3600" i="1" dirty="0">
                <a:solidFill>
                  <a:srgbClr val="FFFF00"/>
                </a:solidFill>
              </a:rPr>
              <a:t>, і </a:t>
            </a:r>
            <a:r>
              <a:rPr lang="ru-RU" sz="3600" i="1" dirty="0" err="1">
                <a:solidFill>
                  <a:srgbClr val="FFFF00"/>
                </a:solidFill>
              </a:rPr>
              <a:t>січе́те</a:t>
            </a:r>
            <a:r>
              <a:rPr lang="ru-RU" sz="3600" i="1" dirty="0">
                <a:solidFill>
                  <a:srgbClr val="FFFF00"/>
                </a:solidFill>
              </a:rPr>
              <a:t>, </a:t>
            </a:r>
            <a:r>
              <a:rPr lang="ru-RU" sz="3600" i="1" dirty="0" err="1">
                <a:solidFill>
                  <a:srgbClr val="FFFF00"/>
                </a:solidFill>
              </a:rPr>
              <a:t>немов</a:t>
            </a:r>
            <a:r>
              <a:rPr lang="ru-RU" sz="3600" i="1" dirty="0">
                <a:solidFill>
                  <a:srgbClr val="FFFF00"/>
                </a:solidFill>
              </a:rPr>
              <a:t> до </a:t>
            </a:r>
            <a:r>
              <a:rPr lang="ru-RU" sz="3600" i="1" dirty="0" err="1">
                <a:solidFill>
                  <a:srgbClr val="FFFF00"/>
                </a:solidFill>
              </a:rPr>
              <a:t>горня́ти</a:t>
            </a:r>
            <a:r>
              <a:rPr lang="ru-RU" sz="3600" i="1" dirty="0">
                <a:solidFill>
                  <a:srgbClr val="FFFF00"/>
                </a:solidFill>
              </a:rPr>
              <a:t>, і </a:t>
            </a:r>
            <a:r>
              <a:rPr lang="ru-RU" sz="3600" i="1" dirty="0" err="1">
                <a:solidFill>
                  <a:srgbClr val="FFFF00"/>
                </a:solidFill>
              </a:rPr>
              <a:t>мов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м'ясо</a:t>
            </a:r>
            <a:r>
              <a:rPr lang="ru-RU" sz="3600" i="1" dirty="0">
                <a:solidFill>
                  <a:srgbClr val="FFFF00"/>
                </a:solidFill>
              </a:rPr>
              <a:t> в котел."</a:t>
            </a:r>
            <a:r>
              <a:rPr lang="ru-RU" sz="3600" dirty="0">
                <a:solidFill>
                  <a:srgbClr val="FFFF00"/>
                </a:solidFill>
              </a:rPr>
              <a:t> </a:t>
            </a:r>
          </a:p>
          <a:p>
            <a:endParaRPr lang="uk-UA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33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b="1" i="1" dirty="0">
                <a:solidFill>
                  <a:srgbClr val="FFFF00"/>
                </a:solidFill>
              </a:rPr>
              <a:t>Мих.4:1-3 </a:t>
            </a:r>
            <a:r>
              <a:rPr lang="ru-RU" sz="4400" b="1" i="1" dirty="0" smtClean="0">
                <a:solidFill>
                  <a:srgbClr val="FFFF00"/>
                </a:solidFill>
              </a:rPr>
              <a:t>…</a:t>
            </a:r>
            <a:r>
              <a:rPr lang="ru-RU" sz="4400" i="1" dirty="0" err="1" smtClean="0">
                <a:solidFill>
                  <a:srgbClr val="FFFF00"/>
                </a:solidFill>
              </a:rPr>
              <a:t>Бо</a:t>
            </a:r>
            <a:r>
              <a:rPr lang="ru-RU" sz="4400" i="1" dirty="0" smtClean="0">
                <a:solidFill>
                  <a:srgbClr val="FFFF00"/>
                </a:solidFill>
              </a:rPr>
              <a:t> </a:t>
            </a:r>
            <a:r>
              <a:rPr lang="ru-RU" sz="4400" i="1" dirty="0" err="1">
                <a:solidFill>
                  <a:srgbClr val="FFFF00"/>
                </a:solidFill>
              </a:rPr>
              <a:t>ви́йде</a:t>
            </a:r>
            <a:r>
              <a:rPr lang="ru-RU" sz="4400" i="1" dirty="0">
                <a:solidFill>
                  <a:srgbClr val="FFFF00"/>
                </a:solidFill>
              </a:rPr>
              <a:t> </a:t>
            </a:r>
            <a:r>
              <a:rPr lang="ru-RU" sz="4400" i="1" dirty="0" err="1">
                <a:solidFill>
                  <a:srgbClr val="FFFF00"/>
                </a:solidFill>
              </a:rPr>
              <a:t>Зако́н</a:t>
            </a:r>
            <a:r>
              <a:rPr lang="ru-RU" sz="4400" i="1" dirty="0">
                <a:solidFill>
                  <a:srgbClr val="FFFF00"/>
                </a:solidFill>
              </a:rPr>
              <a:t> </a:t>
            </a:r>
            <a:r>
              <a:rPr lang="ru-RU" sz="4400" i="1" dirty="0" err="1">
                <a:solidFill>
                  <a:srgbClr val="FFFF00"/>
                </a:solidFill>
              </a:rPr>
              <a:t>із</a:t>
            </a:r>
            <a:r>
              <a:rPr lang="ru-RU" sz="4400" i="1" dirty="0">
                <a:solidFill>
                  <a:srgbClr val="FFFF00"/>
                </a:solidFill>
              </a:rPr>
              <a:t> </a:t>
            </a:r>
            <a:r>
              <a:rPr lang="ru-RU" sz="4400" i="1" dirty="0" err="1">
                <a:solidFill>
                  <a:srgbClr val="FFFF00"/>
                </a:solidFill>
              </a:rPr>
              <a:t>Сіону</a:t>
            </a:r>
            <a:r>
              <a:rPr lang="ru-RU" sz="4400" i="1" dirty="0">
                <a:solidFill>
                  <a:srgbClr val="FFFF00"/>
                </a:solidFill>
              </a:rPr>
              <a:t>, а слово </a:t>
            </a:r>
            <a:r>
              <a:rPr lang="ru-RU" sz="4400" i="1" dirty="0" err="1">
                <a:solidFill>
                  <a:srgbClr val="FFFF00"/>
                </a:solidFill>
              </a:rPr>
              <a:t>Господнє</a:t>
            </a:r>
            <a:r>
              <a:rPr lang="ru-RU" sz="4400" i="1" dirty="0">
                <a:solidFill>
                  <a:srgbClr val="FFFF00"/>
                </a:solidFill>
              </a:rPr>
              <a:t> — </a:t>
            </a:r>
            <a:r>
              <a:rPr lang="ru-RU" sz="4400" i="1" dirty="0" err="1">
                <a:solidFill>
                  <a:srgbClr val="FFFF00"/>
                </a:solidFill>
              </a:rPr>
              <a:t>із</a:t>
            </a:r>
            <a:r>
              <a:rPr lang="ru-RU" sz="4400" i="1" dirty="0">
                <a:solidFill>
                  <a:srgbClr val="FFFF00"/>
                </a:solidFill>
              </a:rPr>
              <a:t> </a:t>
            </a:r>
            <a:r>
              <a:rPr lang="ru-RU" sz="4400" i="1" dirty="0" err="1">
                <a:solidFill>
                  <a:srgbClr val="FFFF00"/>
                </a:solidFill>
              </a:rPr>
              <a:t>Єрусалиму</a:t>
            </a:r>
            <a:r>
              <a:rPr lang="ru-RU" sz="4400" i="1" dirty="0">
                <a:solidFill>
                  <a:srgbClr val="FFFF00"/>
                </a:solidFill>
              </a:rPr>
              <a:t>. І </a:t>
            </a:r>
            <a:r>
              <a:rPr lang="ru-RU" sz="4400" i="1" dirty="0" err="1">
                <a:solidFill>
                  <a:srgbClr val="FFFF00"/>
                </a:solidFill>
              </a:rPr>
              <a:t>Він</a:t>
            </a:r>
            <a:r>
              <a:rPr lang="ru-RU" sz="4400" i="1" dirty="0">
                <a:solidFill>
                  <a:srgbClr val="FFFF00"/>
                </a:solidFill>
              </a:rPr>
              <a:t> буде </a:t>
            </a:r>
            <a:r>
              <a:rPr lang="ru-RU" sz="4400" i="1" dirty="0" err="1">
                <a:solidFill>
                  <a:srgbClr val="FFFF00"/>
                </a:solidFill>
              </a:rPr>
              <a:t>судити</a:t>
            </a:r>
            <a:r>
              <a:rPr lang="ru-RU" sz="4400" i="1" dirty="0">
                <a:solidFill>
                  <a:srgbClr val="FFFF00"/>
                </a:solidFill>
              </a:rPr>
              <a:t> </a:t>
            </a:r>
            <a:r>
              <a:rPr lang="ru-RU" sz="4400" i="1" dirty="0" err="1">
                <a:solidFill>
                  <a:srgbClr val="FFFF00"/>
                </a:solidFill>
              </a:rPr>
              <a:t>числе́нні</a:t>
            </a:r>
            <a:r>
              <a:rPr lang="ru-RU" sz="4400" i="1" dirty="0">
                <a:solidFill>
                  <a:srgbClr val="FFFF00"/>
                </a:solidFill>
              </a:rPr>
              <a:t> </a:t>
            </a:r>
            <a:r>
              <a:rPr lang="ru-RU" sz="4400" i="1" dirty="0" err="1">
                <a:solidFill>
                  <a:srgbClr val="FFFF00"/>
                </a:solidFill>
              </a:rPr>
              <a:t>племе́на</a:t>
            </a:r>
            <a:r>
              <a:rPr lang="ru-RU" sz="4400" i="1" dirty="0">
                <a:solidFill>
                  <a:srgbClr val="FFFF00"/>
                </a:solidFill>
              </a:rPr>
              <a:t>, і </a:t>
            </a:r>
            <a:r>
              <a:rPr lang="ru-RU" sz="4400" i="1" dirty="0" err="1">
                <a:solidFill>
                  <a:srgbClr val="FFFF00"/>
                </a:solidFill>
              </a:rPr>
              <a:t>розсу́джувати</a:t>
            </a:r>
            <a:r>
              <a:rPr lang="ru-RU" sz="4400" i="1" dirty="0">
                <a:solidFill>
                  <a:srgbClr val="FFFF00"/>
                </a:solidFill>
              </a:rPr>
              <a:t> буде народи </a:t>
            </a:r>
            <a:r>
              <a:rPr lang="ru-RU" sz="4400" i="1" dirty="0" smtClean="0">
                <a:solidFill>
                  <a:srgbClr val="FFFF00"/>
                </a:solidFill>
              </a:rPr>
              <a:t>…</a:t>
            </a:r>
            <a:endParaRPr lang="uk-UA" sz="4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91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ОСІЯ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66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uk-UA" dirty="0" smtClean="0">
                <a:solidFill>
                  <a:srgbClr val="FFFF00"/>
                </a:solidFill>
              </a:rPr>
              <a:t>Особа пророка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uk-UA" sz="3600" dirty="0" smtClean="0">
                <a:solidFill>
                  <a:schemeClr val="bg1"/>
                </a:solidFill>
              </a:rPr>
              <a:t>мав трьох дітей</a:t>
            </a:r>
          </a:p>
          <a:p>
            <a:pPr>
              <a:lnSpc>
                <a:spcPct val="150000"/>
              </a:lnSpc>
            </a:pPr>
            <a:r>
              <a:rPr lang="uk-UA" sz="3600" dirty="0" smtClean="0">
                <a:solidFill>
                  <a:schemeClr val="bg1"/>
                </a:solidFill>
              </a:rPr>
              <a:t>дружина Гомер була невірною </a:t>
            </a:r>
            <a:endParaRPr lang="uk-UA" sz="3600" i="1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uk-UA" sz="3600" i="1" dirty="0" smtClean="0">
                <a:solidFill>
                  <a:srgbClr val="FFFF00"/>
                </a:solidFill>
              </a:rPr>
              <a:t>…І сказав Господь до </a:t>
            </a:r>
            <a:r>
              <a:rPr lang="uk-UA" sz="3600" i="1" dirty="0" err="1" smtClean="0">
                <a:solidFill>
                  <a:srgbClr val="FFFF00"/>
                </a:solidFill>
              </a:rPr>
              <a:t>Осії</a:t>
            </a:r>
            <a:r>
              <a:rPr lang="uk-UA" sz="3600" i="1" dirty="0" smtClean="0">
                <a:solidFill>
                  <a:srgbClr val="FFFF00"/>
                </a:solidFill>
              </a:rPr>
              <a:t>: Іди, візьми собі жінку блудливу… (1:2)</a:t>
            </a:r>
            <a:endParaRPr lang="uk-UA" sz="3600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878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uk-UA" dirty="0" smtClean="0">
                <a:solidFill>
                  <a:srgbClr val="FFFF00"/>
                </a:solidFill>
              </a:rPr>
              <a:t>Період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uk-UA" sz="3600" b="1" dirty="0" smtClean="0">
                <a:solidFill>
                  <a:schemeClr val="bg1"/>
                </a:solidFill>
              </a:rPr>
              <a:t> </a:t>
            </a:r>
            <a:r>
              <a:rPr lang="uk-UA" sz="3600" dirty="0" err="1" smtClean="0">
                <a:solidFill>
                  <a:schemeClr val="bg1"/>
                </a:solidFill>
              </a:rPr>
              <a:t>Осія</a:t>
            </a:r>
            <a:r>
              <a:rPr lang="uk-UA" sz="3600" dirty="0" smtClean="0">
                <a:solidFill>
                  <a:schemeClr val="bg1"/>
                </a:solidFill>
              </a:rPr>
              <a:t> служив в Єфремі </a:t>
            </a:r>
          </a:p>
          <a:p>
            <a:pPr>
              <a:lnSpc>
                <a:spcPct val="150000"/>
              </a:lnSpc>
            </a:pPr>
            <a:r>
              <a:rPr lang="uk-UA" sz="3600" dirty="0" smtClean="0">
                <a:solidFill>
                  <a:schemeClr val="bg1"/>
                </a:solidFill>
              </a:rPr>
              <a:t>За царювання </a:t>
            </a:r>
            <a:r>
              <a:rPr lang="uk-UA" sz="3600" dirty="0" err="1" smtClean="0">
                <a:solidFill>
                  <a:schemeClr val="bg1"/>
                </a:solidFill>
              </a:rPr>
              <a:t>Єровоама</a:t>
            </a:r>
            <a:r>
              <a:rPr lang="uk-UA" sz="3600" dirty="0" smtClean="0">
                <a:solidFill>
                  <a:schemeClr val="bg1"/>
                </a:solidFill>
              </a:rPr>
              <a:t> ІІ (1:1)</a:t>
            </a:r>
          </a:p>
          <a:p>
            <a:pPr>
              <a:lnSpc>
                <a:spcPct val="150000"/>
              </a:lnSpc>
            </a:pPr>
            <a:r>
              <a:rPr lang="uk-UA" sz="3600" dirty="0" smtClean="0">
                <a:solidFill>
                  <a:schemeClr val="bg1"/>
                </a:solidFill>
              </a:rPr>
              <a:t>Економічний і політичний успіх</a:t>
            </a:r>
          </a:p>
          <a:p>
            <a:pPr>
              <a:lnSpc>
                <a:spcPct val="150000"/>
              </a:lnSpc>
            </a:pPr>
            <a:r>
              <a:rPr lang="uk-UA" sz="3600" dirty="0" smtClean="0">
                <a:solidFill>
                  <a:schemeClr val="bg1"/>
                </a:solidFill>
              </a:rPr>
              <a:t>Духовний занепад</a:t>
            </a:r>
            <a:endParaRPr lang="uk-UA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92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uk-UA" dirty="0" smtClean="0">
                <a:solidFill>
                  <a:srgbClr val="FFFF00"/>
                </a:solidFill>
              </a:rPr>
              <a:t>Структура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365126"/>
            <a:ext cx="7886700" cy="649287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3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3200" dirty="0" smtClean="0">
                <a:solidFill>
                  <a:schemeClr val="bg1"/>
                </a:solidFill>
              </a:rPr>
              <a:t>І</a:t>
            </a:r>
            <a:r>
              <a:rPr lang="ru-RU" sz="3200" dirty="0">
                <a:solidFill>
                  <a:schemeClr val="bg1"/>
                </a:solidFill>
              </a:rPr>
              <a:t>. </a:t>
            </a:r>
            <a:r>
              <a:rPr lang="ru-RU" sz="3200" dirty="0" err="1">
                <a:solidFill>
                  <a:schemeClr val="bg1"/>
                </a:solidFill>
              </a:rPr>
              <a:t>Невірна</a:t>
            </a:r>
            <a:r>
              <a:rPr lang="ru-RU" sz="3200" dirty="0">
                <a:solidFill>
                  <a:schemeClr val="bg1"/>
                </a:solidFill>
              </a:rPr>
              <a:t> дружина, </a:t>
            </a:r>
            <a:r>
              <a:rPr lang="ru-RU" sz="3200" dirty="0" err="1">
                <a:solidFill>
                  <a:schemeClr val="bg1"/>
                </a:solidFill>
              </a:rPr>
              <a:t>вірний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чоловік</a:t>
            </a:r>
            <a:r>
              <a:rPr lang="ru-RU" sz="3200" dirty="0">
                <a:solidFill>
                  <a:schemeClr val="bg1"/>
                </a:solidFill>
              </a:rPr>
              <a:t> (</a:t>
            </a:r>
            <a:r>
              <a:rPr lang="ru-RU" sz="3200" dirty="0" smtClean="0">
                <a:solidFill>
                  <a:schemeClr val="bg1"/>
                </a:solidFill>
              </a:rPr>
              <a:t>1:1-3:5)</a:t>
            </a:r>
          </a:p>
          <a:p>
            <a:r>
              <a:rPr lang="ru-RU" sz="3200" dirty="0" err="1" smtClean="0">
                <a:solidFill>
                  <a:schemeClr val="bg1"/>
                </a:solidFill>
              </a:rPr>
              <a:t>Осія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>
                <a:solidFill>
                  <a:schemeClr val="bg1"/>
                </a:solidFill>
              </a:rPr>
              <a:t>і Гомер (</a:t>
            </a:r>
            <a:r>
              <a:rPr lang="ru-RU" sz="3200" dirty="0" smtClean="0">
                <a:solidFill>
                  <a:schemeClr val="bg1"/>
                </a:solidFill>
              </a:rPr>
              <a:t>1:1-9)</a:t>
            </a:r>
          </a:p>
          <a:p>
            <a:r>
              <a:rPr lang="ru-RU" sz="3200" dirty="0" smtClean="0">
                <a:solidFill>
                  <a:schemeClr val="bg1"/>
                </a:solidFill>
              </a:rPr>
              <a:t>Бог </a:t>
            </a:r>
            <a:r>
              <a:rPr lang="ru-RU" sz="3200" dirty="0">
                <a:solidFill>
                  <a:schemeClr val="bg1"/>
                </a:solidFill>
              </a:rPr>
              <a:t>та </a:t>
            </a:r>
            <a:r>
              <a:rPr lang="ru-RU" sz="3200" dirty="0" err="1">
                <a:solidFill>
                  <a:schemeClr val="bg1"/>
                </a:solidFill>
              </a:rPr>
              <a:t>Ізраїль</a:t>
            </a:r>
            <a:r>
              <a:rPr lang="ru-RU" sz="3200" dirty="0">
                <a:solidFill>
                  <a:schemeClr val="bg1"/>
                </a:solidFill>
              </a:rPr>
              <a:t> (</a:t>
            </a:r>
            <a:r>
              <a:rPr lang="ru-RU" sz="3200" dirty="0" smtClean="0">
                <a:solidFill>
                  <a:schemeClr val="bg1"/>
                </a:solidFill>
              </a:rPr>
              <a:t>1:10-2:23)</a:t>
            </a:r>
          </a:p>
          <a:p>
            <a:r>
              <a:rPr lang="ru-RU" sz="3200" dirty="0" err="1" smtClean="0">
                <a:solidFill>
                  <a:schemeClr val="bg1"/>
                </a:solidFill>
              </a:rPr>
              <a:t>Примирення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обох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сторін</a:t>
            </a:r>
            <a:r>
              <a:rPr lang="ru-RU" sz="3200" dirty="0">
                <a:solidFill>
                  <a:schemeClr val="bg1"/>
                </a:solidFill>
              </a:rPr>
              <a:t> (3:1-5</a:t>
            </a:r>
            <a:r>
              <a:rPr lang="ru-RU" sz="3200" dirty="0" smtClean="0">
                <a:solidFill>
                  <a:schemeClr val="bg1"/>
                </a:solidFill>
              </a:rPr>
              <a:t>)</a:t>
            </a:r>
          </a:p>
          <a:p>
            <a:pPr marL="457200" lvl="1" indent="0" fontAlgn="base">
              <a:buNone/>
            </a:pPr>
            <a:endParaRPr lang="ru-RU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3200" dirty="0">
                <a:solidFill>
                  <a:schemeClr val="bg1"/>
                </a:solidFill>
              </a:rPr>
              <a:t>ІІ. </a:t>
            </a:r>
            <a:r>
              <a:rPr lang="ru-RU" sz="3200" dirty="0" err="1">
                <a:solidFill>
                  <a:schemeClr val="bg1"/>
                </a:solidFill>
              </a:rPr>
              <a:t>Невірний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Ізраїль</a:t>
            </a:r>
            <a:r>
              <a:rPr lang="ru-RU" sz="3200" dirty="0">
                <a:solidFill>
                  <a:schemeClr val="bg1"/>
                </a:solidFill>
              </a:rPr>
              <a:t> - </a:t>
            </a:r>
            <a:r>
              <a:rPr lang="ru-RU" sz="3200" dirty="0" err="1">
                <a:solidFill>
                  <a:schemeClr val="bg1"/>
                </a:solidFill>
              </a:rPr>
              <a:t>вірний</a:t>
            </a:r>
            <a:r>
              <a:rPr lang="ru-RU" sz="3200" dirty="0">
                <a:solidFill>
                  <a:schemeClr val="bg1"/>
                </a:solidFill>
              </a:rPr>
              <a:t> Бог (</a:t>
            </a:r>
            <a:r>
              <a:rPr lang="ru-RU" sz="3200" dirty="0" smtClean="0">
                <a:solidFill>
                  <a:schemeClr val="bg1"/>
                </a:solidFill>
              </a:rPr>
              <a:t>4:1-14:10)</a:t>
            </a:r>
          </a:p>
          <a:p>
            <a:r>
              <a:rPr lang="ru-RU" sz="3200" dirty="0" err="1" smtClean="0">
                <a:solidFill>
                  <a:schemeClr val="bg1"/>
                </a:solidFill>
              </a:rPr>
              <a:t>Провина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Ізраїлю</a:t>
            </a:r>
            <a:r>
              <a:rPr lang="ru-RU" sz="3200" dirty="0">
                <a:solidFill>
                  <a:schemeClr val="bg1"/>
                </a:solidFill>
              </a:rPr>
              <a:t> (</a:t>
            </a:r>
            <a:r>
              <a:rPr lang="ru-RU" sz="3200" dirty="0" smtClean="0">
                <a:solidFill>
                  <a:schemeClr val="bg1"/>
                </a:solidFill>
              </a:rPr>
              <a:t>4:1-6:3)</a:t>
            </a:r>
          </a:p>
          <a:p>
            <a:r>
              <a:rPr lang="ru-RU" sz="3200" dirty="0" err="1" smtClean="0">
                <a:solidFill>
                  <a:schemeClr val="bg1"/>
                </a:solidFill>
              </a:rPr>
              <a:t>Віддалення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Ізраїлю</a:t>
            </a:r>
            <a:r>
              <a:rPr lang="ru-RU" sz="3200" dirty="0">
                <a:solidFill>
                  <a:schemeClr val="bg1"/>
                </a:solidFill>
              </a:rPr>
              <a:t> (</a:t>
            </a:r>
            <a:r>
              <a:rPr lang="ru-RU" sz="3200" dirty="0" smtClean="0">
                <a:solidFill>
                  <a:schemeClr val="bg1"/>
                </a:solidFill>
              </a:rPr>
              <a:t>6:4-10:15)</a:t>
            </a:r>
          </a:p>
          <a:p>
            <a:r>
              <a:rPr lang="ru-RU" sz="3200" dirty="0" err="1" smtClean="0">
                <a:solidFill>
                  <a:schemeClr val="bg1"/>
                </a:solidFill>
              </a:rPr>
              <a:t>Повернення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Ізраїлю</a:t>
            </a:r>
            <a:r>
              <a:rPr lang="ru-RU" sz="3200" dirty="0">
                <a:solidFill>
                  <a:schemeClr val="bg1"/>
                </a:solidFill>
              </a:rPr>
              <a:t> (11:1-14-10)</a:t>
            </a:r>
          </a:p>
          <a:p>
            <a:pPr marL="0" indent="0">
              <a:lnSpc>
                <a:spcPct val="150000"/>
              </a:lnSpc>
              <a:buNone/>
            </a:pPr>
            <a:endParaRPr lang="uk-UA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01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uk-UA" dirty="0" smtClean="0">
                <a:solidFill>
                  <a:srgbClr val="FFFF00"/>
                </a:solidFill>
              </a:rPr>
              <a:t>Богослов’я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3600" b="1" i="1" dirty="0">
                <a:solidFill>
                  <a:srgbClr val="FFFF00"/>
                </a:solidFill>
              </a:rPr>
              <a:t>Ос.11:1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smtClean="0">
                <a:solidFill>
                  <a:srgbClr val="FFFF00"/>
                </a:solidFill>
              </a:rPr>
              <a:t>Як </a:t>
            </a:r>
            <a:r>
              <a:rPr lang="ru-RU" sz="3600" i="1" dirty="0" err="1">
                <a:solidFill>
                  <a:srgbClr val="FFFF00"/>
                </a:solidFill>
              </a:rPr>
              <a:t>Ізраїль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був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ще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дитиною</a:t>
            </a:r>
            <a:r>
              <a:rPr lang="ru-RU" sz="3600" i="1" dirty="0">
                <a:solidFill>
                  <a:srgbClr val="FFFF00"/>
                </a:solidFill>
              </a:rPr>
              <a:t>, </a:t>
            </a:r>
            <a:r>
              <a:rPr lang="ru-RU" sz="3600" i="1" u="sng" dirty="0">
                <a:solidFill>
                  <a:srgbClr val="FFFF00"/>
                </a:solidFill>
              </a:rPr>
              <a:t>Я </a:t>
            </a:r>
            <a:r>
              <a:rPr lang="ru-RU" sz="3600" i="1" u="sng" dirty="0" err="1">
                <a:solidFill>
                  <a:srgbClr val="FFFF00"/>
                </a:solidFill>
              </a:rPr>
              <a:t>його</a:t>
            </a:r>
            <a:r>
              <a:rPr lang="ru-RU" sz="3600" i="1" u="sng" dirty="0">
                <a:solidFill>
                  <a:srgbClr val="FFFF00"/>
                </a:solidFill>
              </a:rPr>
              <a:t> </a:t>
            </a:r>
            <a:r>
              <a:rPr lang="ru-RU" sz="3600" i="1" u="sng" dirty="0" err="1">
                <a:solidFill>
                  <a:srgbClr val="FFFF00"/>
                </a:solidFill>
              </a:rPr>
              <a:t>покохав</a:t>
            </a:r>
            <a:r>
              <a:rPr lang="ru-RU" sz="3600" i="1" dirty="0">
                <a:solidFill>
                  <a:srgbClr val="FFFF00"/>
                </a:solidFill>
              </a:rPr>
              <a:t>, </a:t>
            </a:r>
            <a:r>
              <a:rPr lang="ru-RU" sz="3600" i="1" dirty="0" smtClean="0">
                <a:solidFill>
                  <a:srgbClr val="FFFF00"/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sz="3600" b="1" i="1" dirty="0">
                <a:solidFill>
                  <a:srgbClr val="FFFF00"/>
                </a:solidFill>
              </a:rPr>
              <a:t>Ос.11:4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smtClean="0">
                <a:solidFill>
                  <a:srgbClr val="FFFF00"/>
                </a:solidFill>
              </a:rPr>
              <a:t>Я </a:t>
            </a:r>
            <a:r>
              <a:rPr lang="ru-RU" sz="3600" i="1" dirty="0" err="1">
                <a:solidFill>
                  <a:srgbClr val="FFFF00"/>
                </a:solidFill>
              </a:rPr>
              <a:t>тягнув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їх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smtClean="0">
                <a:solidFill>
                  <a:srgbClr val="FFFF00"/>
                </a:solidFill>
              </a:rPr>
              <a:t>… </a:t>
            </a:r>
            <a:r>
              <a:rPr lang="ru-RU" sz="3600" i="1" u="sng" dirty="0" err="1">
                <a:solidFill>
                  <a:srgbClr val="FFFF00"/>
                </a:solidFill>
              </a:rPr>
              <a:t>шнурка́ми</a:t>
            </a:r>
            <a:r>
              <a:rPr lang="ru-RU" sz="3600" i="1" u="sng" dirty="0">
                <a:solidFill>
                  <a:srgbClr val="FFFF00"/>
                </a:solidFill>
              </a:rPr>
              <a:t> </a:t>
            </a:r>
            <a:r>
              <a:rPr lang="ru-RU" sz="3600" i="1" u="sng" dirty="0" smtClean="0">
                <a:solidFill>
                  <a:srgbClr val="FFFF00"/>
                </a:solidFill>
              </a:rPr>
              <a:t>любови </a:t>
            </a:r>
            <a:r>
              <a:rPr lang="ru-RU" sz="3600" i="1" dirty="0">
                <a:solidFill>
                  <a:srgbClr val="FFFF00"/>
                </a:solidFill>
              </a:rPr>
              <a:t> і </a:t>
            </a:r>
            <a:r>
              <a:rPr lang="ru-RU" sz="3600" i="1" dirty="0" err="1">
                <a:solidFill>
                  <a:srgbClr val="FFFF00"/>
                </a:solidFill>
              </a:rPr>
              <a:t>був</a:t>
            </a:r>
            <a:r>
              <a:rPr lang="ru-RU" sz="3600" i="1" dirty="0">
                <a:solidFill>
                  <a:srgbClr val="FFFF00"/>
                </a:solidFill>
              </a:rPr>
              <a:t> Я для них </a:t>
            </a:r>
            <a:r>
              <a:rPr lang="ru-RU" sz="3600" i="1" dirty="0" err="1">
                <a:solidFill>
                  <a:srgbClr val="FFFF00"/>
                </a:solidFill>
              </a:rPr>
              <a:t>немов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ті</a:t>
            </a:r>
            <a:r>
              <a:rPr lang="ru-RU" sz="3600" i="1" dirty="0">
                <a:solidFill>
                  <a:srgbClr val="FFFF00"/>
                </a:solidFill>
              </a:rPr>
              <a:t>, </a:t>
            </a:r>
            <a:r>
              <a:rPr lang="ru-RU" sz="3600" i="1" dirty="0" err="1">
                <a:solidFill>
                  <a:srgbClr val="FFFF00"/>
                </a:solidFill>
              </a:rPr>
              <a:t>що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здіймають</a:t>
            </a:r>
            <a:r>
              <a:rPr lang="ru-RU" sz="3600" i="1" dirty="0">
                <a:solidFill>
                  <a:srgbClr val="FFFF00"/>
                </a:solidFill>
              </a:rPr>
              <a:t> ярмо́ з-над </a:t>
            </a:r>
            <a:r>
              <a:rPr lang="ru-RU" sz="3600" i="1" dirty="0" err="1">
                <a:solidFill>
                  <a:srgbClr val="FFFF00"/>
                </a:solidFill>
              </a:rPr>
              <a:t>їхньої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 smtClean="0">
                <a:solidFill>
                  <a:srgbClr val="FFFF00"/>
                </a:solidFill>
              </a:rPr>
              <a:t>шиї</a:t>
            </a:r>
            <a:r>
              <a:rPr lang="ru-RU" sz="3600" i="1" dirty="0" smtClean="0">
                <a:solidFill>
                  <a:srgbClr val="FFFF00"/>
                </a:solidFill>
              </a:rPr>
              <a:t>…</a:t>
            </a:r>
            <a:endParaRPr lang="ru-RU" sz="3600" dirty="0">
              <a:solidFill>
                <a:srgbClr val="FFFF00"/>
              </a:solidFill>
            </a:endParaRPr>
          </a:p>
          <a:p>
            <a:pPr>
              <a:lnSpc>
                <a:spcPct val="150000"/>
              </a:lnSpc>
            </a:pPr>
            <a:endParaRPr lang="ru-RU" sz="3600" i="1" u="sng" dirty="0" smtClean="0">
              <a:solidFill>
                <a:srgbClr val="FFFF00"/>
              </a:solidFill>
            </a:endParaRPr>
          </a:p>
          <a:p>
            <a:pPr>
              <a:lnSpc>
                <a:spcPct val="150000"/>
              </a:lnSpc>
            </a:pPr>
            <a:endParaRPr lang="uk-UA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3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ЙОІЛ</a:t>
            </a:r>
            <a:endParaRPr lang="uk-UA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456" y="0"/>
            <a:ext cx="54825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15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23442</TotalTime>
  <Words>1918</Words>
  <Application>Microsoft Office PowerPoint</Application>
  <PresentationFormat>Экран (4:3)</PresentationFormat>
  <Paragraphs>349</Paragraphs>
  <Slides>34</Slides>
  <Notes>34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Тема Office</vt:lpstr>
      <vt:lpstr>КНИГА 12 (1)</vt:lpstr>
      <vt:lpstr>Пізні пророки</vt:lpstr>
      <vt:lpstr>Презентация PowerPoint</vt:lpstr>
      <vt:lpstr>ОСІЯ</vt:lpstr>
      <vt:lpstr>Особа пророка</vt:lpstr>
      <vt:lpstr>Період</vt:lpstr>
      <vt:lpstr>Структура</vt:lpstr>
      <vt:lpstr>Богослов’я</vt:lpstr>
      <vt:lpstr>ЙОІЛ</vt:lpstr>
      <vt:lpstr>Особа пророка</vt:lpstr>
      <vt:lpstr>Період</vt:lpstr>
      <vt:lpstr>Структура</vt:lpstr>
      <vt:lpstr>Богослов’я</vt:lpstr>
      <vt:lpstr>АМОС</vt:lpstr>
      <vt:lpstr>Особа пророка</vt:lpstr>
      <vt:lpstr>Період</vt:lpstr>
      <vt:lpstr>Структура</vt:lpstr>
      <vt:lpstr>Богослов’я</vt:lpstr>
      <vt:lpstr>АВДІЙ</vt:lpstr>
      <vt:lpstr>Особа пророка</vt:lpstr>
      <vt:lpstr>Період</vt:lpstr>
      <vt:lpstr>Структура</vt:lpstr>
      <vt:lpstr>Богослов’я</vt:lpstr>
      <vt:lpstr>ЙОНА</vt:lpstr>
      <vt:lpstr>Особа пророка</vt:lpstr>
      <vt:lpstr>Період</vt:lpstr>
      <vt:lpstr>Структура</vt:lpstr>
      <vt:lpstr>Богослов’я</vt:lpstr>
      <vt:lpstr>МИХЕЙ</vt:lpstr>
      <vt:lpstr>Особа пророка</vt:lpstr>
      <vt:lpstr>Період</vt:lpstr>
      <vt:lpstr>Структура</vt:lpstr>
      <vt:lpstr>Богослов’я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БУТТЯ</dc:title>
  <dc:creator>Вася</dc:creator>
  <cp:lastModifiedBy>Вася</cp:lastModifiedBy>
  <cp:revision>258</cp:revision>
  <dcterms:created xsi:type="dcterms:W3CDTF">2020-08-04T14:31:53Z</dcterms:created>
  <dcterms:modified xsi:type="dcterms:W3CDTF">2020-11-23T10:14:20Z</dcterms:modified>
</cp:coreProperties>
</file>