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65"/>
  </p:notesMasterIdLst>
  <p:sldIdLst>
    <p:sldId id="256" r:id="rId2"/>
    <p:sldId id="334" r:id="rId3"/>
    <p:sldId id="335" r:id="rId4"/>
    <p:sldId id="336" r:id="rId5"/>
    <p:sldId id="337" r:id="rId6"/>
    <p:sldId id="338" r:id="rId7"/>
    <p:sldId id="327" r:id="rId8"/>
    <p:sldId id="340" r:id="rId9"/>
    <p:sldId id="341" r:id="rId10"/>
    <p:sldId id="342" r:id="rId11"/>
    <p:sldId id="343" r:id="rId12"/>
    <p:sldId id="344" r:id="rId13"/>
    <p:sldId id="345" r:id="rId14"/>
    <p:sldId id="346" r:id="rId15"/>
    <p:sldId id="348" r:id="rId16"/>
    <p:sldId id="347" r:id="rId17"/>
    <p:sldId id="349" r:id="rId18"/>
    <p:sldId id="339" r:id="rId19"/>
    <p:sldId id="350" r:id="rId20"/>
    <p:sldId id="351" r:id="rId21"/>
    <p:sldId id="352" r:id="rId22"/>
    <p:sldId id="353" r:id="rId23"/>
    <p:sldId id="354" r:id="rId24"/>
    <p:sldId id="355" r:id="rId25"/>
    <p:sldId id="356" r:id="rId26"/>
    <p:sldId id="357" r:id="rId27"/>
    <p:sldId id="359" r:id="rId28"/>
    <p:sldId id="328" r:id="rId29"/>
    <p:sldId id="358" r:id="rId30"/>
    <p:sldId id="362" r:id="rId31"/>
    <p:sldId id="363" r:id="rId32"/>
    <p:sldId id="364" r:id="rId33"/>
    <p:sldId id="365" r:id="rId34"/>
    <p:sldId id="366" r:id="rId35"/>
    <p:sldId id="373" r:id="rId36"/>
    <p:sldId id="368" r:id="rId37"/>
    <p:sldId id="369" r:id="rId38"/>
    <p:sldId id="370" r:id="rId39"/>
    <p:sldId id="371" r:id="rId40"/>
    <p:sldId id="372" r:id="rId41"/>
    <p:sldId id="374" r:id="rId42"/>
    <p:sldId id="367" r:id="rId43"/>
    <p:sldId id="329" r:id="rId44"/>
    <p:sldId id="375" r:id="rId45"/>
    <p:sldId id="376" r:id="rId46"/>
    <p:sldId id="377" r:id="rId47"/>
    <p:sldId id="378" r:id="rId48"/>
    <p:sldId id="379" r:id="rId49"/>
    <p:sldId id="380" r:id="rId50"/>
    <p:sldId id="381" r:id="rId51"/>
    <p:sldId id="382" r:id="rId52"/>
    <p:sldId id="383" r:id="rId53"/>
    <p:sldId id="384" r:id="rId54"/>
    <p:sldId id="385" r:id="rId55"/>
    <p:sldId id="386" r:id="rId56"/>
    <p:sldId id="387" r:id="rId57"/>
    <p:sldId id="388" r:id="rId58"/>
    <p:sldId id="389" r:id="rId59"/>
    <p:sldId id="390" r:id="rId60"/>
    <p:sldId id="391" r:id="rId61"/>
    <p:sldId id="392" r:id="rId62"/>
    <p:sldId id="393" r:id="rId63"/>
    <p:sldId id="394"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680"/>
  </p:normalViewPr>
  <p:slideViewPr>
    <p:cSldViewPr snapToGrid="0" snapToObjects="1">
      <p:cViewPr varScale="1">
        <p:scale>
          <a:sx n="108" d="100"/>
          <a:sy n="108" d="100"/>
        </p:scale>
        <p:origin x="7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90022-5802-6149-82BB-0EA5F4B63445}" type="datetimeFigureOut">
              <a:rPr lang="en-US" smtClean="0"/>
              <a:t>7/15/22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AAA749-EBAC-EB4A-9796-D28EF7BB8D12}" type="slidenum">
              <a:rPr lang="en-US" smtClean="0"/>
              <a:t>‹#›</a:t>
            </a:fld>
            <a:endParaRPr lang="en-US"/>
          </a:p>
        </p:txBody>
      </p:sp>
    </p:spTree>
    <p:extLst>
      <p:ext uri="{BB962C8B-B14F-4D97-AF65-F5344CB8AC3E}">
        <p14:creationId xmlns:p14="http://schemas.microsoft.com/office/powerpoint/2010/main" val="1349524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5AE93BA6-42AE-CB46-B381-4097FC099B78}" type="datetimeFigureOut">
              <a:rPr lang="en-US" smtClean="0"/>
              <a:t>7/15/22</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2E1F9DB9-D602-4B44-BACF-1AC7000C333C}" type="slidenum">
              <a:rPr lang="en-US" smtClean="0"/>
              <a:t>‹#›</a:t>
            </a:fld>
            <a:endParaRPr lang="en-US"/>
          </a:p>
        </p:txBody>
      </p:sp>
    </p:spTree>
    <p:extLst>
      <p:ext uri="{BB962C8B-B14F-4D97-AF65-F5344CB8AC3E}">
        <p14:creationId xmlns:p14="http://schemas.microsoft.com/office/powerpoint/2010/main" val="2486504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E93BA6-42AE-CB46-B381-4097FC099B78}" type="datetimeFigureOut">
              <a:rPr lang="en-US" smtClean="0"/>
              <a:t>7/15/22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F9DB9-D602-4B44-BACF-1AC7000C333C}" type="slidenum">
              <a:rPr lang="en-US" smtClean="0"/>
              <a:t>‹#›</a:t>
            </a:fld>
            <a:endParaRPr lang="en-US"/>
          </a:p>
        </p:txBody>
      </p:sp>
    </p:spTree>
    <p:extLst>
      <p:ext uri="{BB962C8B-B14F-4D97-AF65-F5344CB8AC3E}">
        <p14:creationId xmlns:p14="http://schemas.microsoft.com/office/powerpoint/2010/main" val="3062929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5AE93BA6-42AE-CB46-B381-4097FC099B78}" type="datetimeFigureOut">
              <a:rPr lang="en-US" smtClean="0"/>
              <a:t>7/15/22</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2E1F9DB9-D602-4B44-BACF-1AC7000C333C}" type="slidenum">
              <a:rPr lang="en-US" smtClean="0"/>
              <a:t>‹#›</a:t>
            </a:fld>
            <a:endParaRPr lang="en-US"/>
          </a:p>
        </p:txBody>
      </p:sp>
    </p:spTree>
    <p:extLst>
      <p:ext uri="{BB962C8B-B14F-4D97-AF65-F5344CB8AC3E}">
        <p14:creationId xmlns:p14="http://schemas.microsoft.com/office/powerpoint/2010/main" val="63215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180496"/>
            <a:ext cx="11029615" cy="36783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AE93BA6-42AE-CB46-B381-4097FC099B78}" type="datetimeFigureOut">
              <a:rPr lang="en-US" smtClean="0"/>
              <a:t>7/15/22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2E1F9DB9-D602-4B44-BACF-1AC7000C333C}" type="slidenum">
              <a:rPr lang="en-US" smtClean="0"/>
              <a:t>‹#›</a:t>
            </a:fld>
            <a:endParaRPr lang="en-US"/>
          </a:p>
        </p:txBody>
      </p:sp>
      <p:sp>
        <p:nvSpPr>
          <p:cNvPr id="9" name="Rectangle 8">
            <a:extLst>
              <a:ext uri="{FF2B5EF4-FFF2-40B4-BE49-F238E27FC236}">
                <a16:creationId xmlns:a16="http://schemas.microsoft.com/office/drawing/2014/main" id="{06CDB30D-C3B2-0E90-1BFB-2FCA2B6D69BA}"/>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D6F0AA9E-C848-FDFA-4AD1-A4247EAA8BBA}"/>
              </a:ext>
            </a:extLst>
          </p:cNvPr>
          <p:cNvSpPr>
            <a:spLocks noGrp="1"/>
          </p:cNvSpPr>
          <p:nvPr>
            <p:ph type="title"/>
          </p:nvPr>
        </p:nvSpPr>
        <p:spPr>
          <a:xfrm>
            <a:off x="581193"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2207140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AE93BA6-42AE-CB46-B381-4097FC099B78}" type="datetimeFigureOut">
              <a:rPr lang="en-US" smtClean="0"/>
              <a:t>7/15/22</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E1F9DB9-D602-4B44-BACF-1AC7000C333C}" type="slidenum">
              <a:rPr lang="en-US" smtClean="0"/>
              <a:t>‹#›</a:t>
            </a:fld>
            <a:endParaRPr lang="en-US"/>
          </a:p>
        </p:txBody>
      </p:sp>
    </p:spTree>
    <p:extLst>
      <p:ext uri="{BB962C8B-B14F-4D97-AF65-F5344CB8AC3E}">
        <p14:creationId xmlns:p14="http://schemas.microsoft.com/office/powerpoint/2010/main" val="1447357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5422392" cy="3633047"/>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AE93BA6-42AE-CB46-B381-4097FC099B78}" type="datetimeFigureOut">
              <a:rPr lang="en-US" smtClean="0"/>
              <a:t>7/15/22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F9DB9-D602-4B44-BACF-1AC7000C333C}" type="slidenum">
              <a:rPr lang="en-US" smtClean="0"/>
              <a:t>‹#›</a:t>
            </a:fld>
            <a:endParaRPr lang="en-US"/>
          </a:p>
        </p:txBody>
      </p:sp>
    </p:spTree>
    <p:extLst>
      <p:ext uri="{BB962C8B-B14F-4D97-AF65-F5344CB8AC3E}">
        <p14:creationId xmlns:p14="http://schemas.microsoft.com/office/powerpoint/2010/main" val="366120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E93BA6-42AE-CB46-B381-4097FC099B78}" type="datetimeFigureOut">
              <a:rPr lang="en-US" smtClean="0"/>
              <a:t>7/15/22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1F9DB9-D602-4B44-BACF-1AC7000C333C}" type="slidenum">
              <a:rPr lang="en-US" smtClean="0"/>
              <a:t>‹#›</a:t>
            </a:fld>
            <a:endParaRPr lang="en-US"/>
          </a:p>
        </p:txBody>
      </p:sp>
    </p:spTree>
    <p:extLst>
      <p:ext uri="{BB962C8B-B14F-4D97-AF65-F5344CB8AC3E}">
        <p14:creationId xmlns:p14="http://schemas.microsoft.com/office/powerpoint/2010/main" val="2510149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AE93BA6-42AE-CB46-B381-4097FC099B78}" type="datetimeFigureOut">
              <a:rPr lang="en-US" smtClean="0"/>
              <a:t>7/15/22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1F9DB9-D602-4B44-BACF-1AC7000C333C}"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322099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E93BA6-42AE-CB46-B381-4097FC099B78}" type="datetimeFigureOut">
              <a:rPr lang="en-US" smtClean="0"/>
              <a:t>7/15/22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1F9DB9-D602-4B44-BACF-1AC7000C333C}" type="slidenum">
              <a:rPr lang="en-US" smtClean="0"/>
              <a:t>‹#›</a:t>
            </a:fld>
            <a:endParaRPr lang="en-US"/>
          </a:p>
        </p:txBody>
      </p:sp>
    </p:spTree>
    <p:extLst>
      <p:ext uri="{BB962C8B-B14F-4D97-AF65-F5344CB8AC3E}">
        <p14:creationId xmlns:p14="http://schemas.microsoft.com/office/powerpoint/2010/main" val="967926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5AE93BA6-42AE-CB46-B381-4097FC099B78}" type="datetimeFigureOut">
              <a:rPr lang="en-US" smtClean="0"/>
              <a:t>7/15/22</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2E1F9DB9-D602-4B44-BACF-1AC7000C333C}" type="slidenum">
              <a:rPr lang="en-US" smtClean="0"/>
              <a:t>‹#›</a:t>
            </a:fld>
            <a:endParaRPr lang="en-US"/>
          </a:p>
        </p:txBody>
      </p:sp>
    </p:spTree>
    <p:extLst>
      <p:ext uri="{BB962C8B-B14F-4D97-AF65-F5344CB8AC3E}">
        <p14:creationId xmlns:p14="http://schemas.microsoft.com/office/powerpoint/2010/main" val="4005242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E93BA6-42AE-CB46-B381-4097FC099B78}" type="datetimeFigureOut">
              <a:rPr lang="en-US" smtClean="0"/>
              <a:t>7/15/22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F9DB9-D602-4B44-BACF-1AC7000C333C}" type="slidenum">
              <a:rPr lang="en-US" smtClean="0"/>
              <a:t>‹#›</a:t>
            </a:fld>
            <a:endParaRPr lang="en-US"/>
          </a:p>
        </p:txBody>
      </p:sp>
    </p:spTree>
    <p:extLst>
      <p:ext uri="{BB962C8B-B14F-4D97-AF65-F5344CB8AC3E}">
        <p14:creationId xmlns:p14="http://schemas.microsoft.com/office/powerpoint/2010/main" val="2785364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5AE93BA6-42AE-CB46-B381-4097FC099B78}" type="datetimeFigureOut">
              <a:rPr lang="en-US" smtClean="0"/>
              <a:t>7/15/22</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2E1F9DB9-D602-4B44-BACF-1AC7000C333C}"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852281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4.pn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0.png"/><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0.png"/><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35.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png"/><Relationship Id="rId2" Type="http://schemas.openxmlformats.org/officeDocument/2006/relationships/image" Target="../media/image40.png"/><Relationship Id="rId16" Type="http://schemas.openxmlformats.org/officeDocument/2006/relationships/image" Target="../media/image54.png"/><Relationship Id="rId1" Type="http://schemas.openxmlformats.org/officeDocument/2006/relationships/slideLayout" Target="../slideLayouts/slideLayout6.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41.png"/><Relationship Id="rId7" Type="http://schemas.openxmlformats.org/officeDocument/2006/relationships/image" Target="../media/image61.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64.png"/><Relationship Id="rId5" Type="http://schemas.openxmlformats.org/officeDocument/2006/relationships/image" Target="../media/image60.png"/><Relationship Id="rId10" Type="http://schemas.openxmlformats.org/officeDocument/2006/relationships/image" Target="../media/image63.png"/><Relationship Id="rId4" Type="http://schemas.openxmlformats.org/officeDocument/2006/relationships/image" Target="../media/image59.png"/><Relationship Id="rId9" Type="http://schemas.openxmlformats.org/officeDocument/2006/relationships/image" Target="../media/image47.png"/></Relationships>
</file>

<file path=ppt/slides/_rels/slide3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1.png"/><Relationship Id="rId7" Type="http://schemas.openxmlformats.org/officeDocument/2006/relationships/image" Target="../media/image62.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51.png"/><Relationship Id="rId18" Type="http://schemas.openxmlformats.org/officeDocument/2006/relationships/image" Target="../media/image56.png"/><Relationship Id="rId3" Type="http://schemas.openxmlformats.org/officeDocument/2006/relationships/image" Target="../media/image41.png"/><Relationship Id="rId7" Type="http://schemas.openxmlformats.org/officeDocument/2006/relationships/image" Target="../media/image61.png"/><Relationship Id="rId12" Type="http://schemas.openxmlformats.org/officeDocument/2006/relationships/image" Target="../media/image50.png"/><Relationship Id="rId17" Type="http://schemas.openxmlformats.org/officeDocument/2006/relationships/image" Target="../media/image55.png"/><Relationship Id="rId2" Type="http://schemas.openxmlformats.org/officeDocument/2006/relationships/image" Target="../media/image58.png"/><Relationship Id="rId16"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64.png"/><Relationship Id="rId5" Type="http://schemas.openxmlformats.org/officeDocument/2006/relationships/image" Target="../media/image60.png"/><Relationship Id="rId15" Type="http://schemas.openxmlformats.org/officeDocument/2006/relationships/image" Target="../media/image53.png"/><Relationship Id="rId10" Type="http://schemas.openxmlformats.org/officeDocument/2006/relationships/image" Target="../media/image63.png"/><Relationship Id="rId19" Type="http://schemas.openxmlformats.org/officeDocument/2006/relationships/image" Target="../media/image57.png"/><Relationship Id="rId4" Type="http://schemas.openxmlformats.org/officeDocument/2006/relationships/image" Target="../media/image59.png"/><Relationship Id="rId9" Type="http://schemas.openxmlformats.org/officeDocument/2006/relationships/image" Target="../media/image47.png"/><Relationship Id="rId14" Type="http://schemas.openxmlformats.org/officeDocument/2006/relationships/image" Target="../media/image52.png"/></Relationships>
</file>

<file path=ppt/slides/_rels/slide41.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52.png"/><Relationship Id="rId3" Type="http://schemas.openxmlformats.org/officeDocument/2006/relationships/image" Target="../media/image41.png"/><Relationship Id="rId7" Type="http://schemas.openxmlformats.org/officeDocument/2006/relationships/image" Target="../media/image61.png"/><Relationship Id="rId12" Type="http://schemas.openxmlformats.org/officeDocument/2006/relationships/image" Target="../media/image51.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50.png"/><Relationship Id="rId5" Type="http://schemas.openxmlformats.org/officeDocument/2006/relationships/image" Target="../media/image60.png"/><Relationship Id="rId10" Type="http://schemas.openxmlformats.org/officeDocument/2006/relationships/image" Target="../media/image64.png"/><Relationship Id="rId4" Type="http://schemas.openxmlformats.org/officeDocument/2006/relationships/image" Target="../media/image59.png"/><Relationship Id="rId9" Type="http://schemas.openxmlformats.org/officeDocument/2006/relationships/image" Target="../media/image63.png"/><Relationship Id="rId14" Type="http://schemas.openxmlformats.org/officeDocument/2006/relationships/image" Target="../media/image6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4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5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6.xml"/><Relationship Id="rId5" Type="http://schemas.openxmlformats.org/officeDocument/2006/relationships/image" Target="../media/image88.png"/><Relationship Id="rId4" Type="http://schemas.openxmlformats.org/officeDocument/2006/relationships/image" Target="../media/image87.png"/></Relationships>
</file>

<file path=ppt/slides/_rels/slide5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6.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A1BA2DB-01AE-3E45-A801-90828AD1AB76}"/>
              </a:ext>
            </a:extLst>
          </p:cNvPr>
          <p:cNvSpPr>
            <a:spLocks noGrp="1"/>
          </p:cNvSpPr>
          <p:nvPr>
            <p:ph type="ctrTitle"/>
          </p:nvPr>
        </p:nvSpPr>
        <p:spPr/>
        <p:txBody>
          <a:bodyPr/>
          <a:lstStyle/>
          <a:p>
            <a:r>
              <a:rPr lang="en-US" dirty="0"/>
              <a:t>Distributions of Continuous Data</a:t>
            </a:r>
          </a:p>
        </p:txBody>
      </p:sp>
      <p:sp>
        <p:nvSpPr>
          <p:cNvPr id="7" name="Subtitle 6">
            <a:extLst>
              <a:ext uri="{FF2B5EF4-FFF2-40B4-BE49-F238E27FC236}">
                <a16:creationId xmlns:a16="http://schemas.microsoft.com/office/drawing/2014/main" id="{8999096F-9F90-944E-A4EC-FD590817CBCA}"/>
              </a:ext>
            </a:extLst>
          </p:cNvPr>
          <p:cNvSpPr>
            <a:spLocks noGrp="1"/>
          </p:cNvSpPr>
          <p:nvPr>
            <p:ph type="subTitle" idx="1"/>
          </p:nvPr>
        </p:nvSpPr>
        <p:spPr/>
        <p:txBody>
          <a:bodyPr/>
          <a:lstStyle/>
          <a:p>
            <a:r>
              <a:rPr lang="en-US" dirty="0"/>
              <a:t>ST101 – Dr. Aric </a:t>
            </a:r>
            <a:r>
              <a:rPr lang="en-US" dirty="0" err="1"/>
              <a:t>LaBarr</a:t>
            </a:r>
            <a:endParaRPr lang="en-US" dirty="0"/>
          </a:p>
        </p:txBody>
      </p:sp>
    </p:spTree>
    <p:extLst>
      <p:ext uri="{BB962C8B-B14F-4D97-AF65-F5344CB8AC3E}">
        <p14:creationId xmlns:p14="http://schemas.microsoft.com/office/powerpoint/2010/main" val="1600624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74465F-B024-7112-1930-5E3DC9F439A8}"/>
              </a:ext>
            </a:extLst>
          </p:cNvPr>
          <p:cNvSpPr>
            <a:spLocks noGrp="1"/>
          </p:cNvSpPr>
          <p:nvPr>
            <p:ph idx="1"/>
          </p:nvPr>
        </p:nvSpPr>
        <p:spPr/>
        <p:txBody>
          <a:bodyPr/>
          <a:lstStyle/>
          <a:p>
            <a:r>
              <a:rPr lang="en-US" dirty="0"/>
              <a:t>Assume that sales calls that go into a company are uniformly distributed by the years of experience of the sales staff so that everyone has the same chance of getting a call.</a:t>
            </a:r>
          </a:p>
          <a:p>
            <a:endParaRPr lang="en-US" dirty="0"/>
          </a:p>
        </p:txBody>
      </p:sp>
      <p:sp>
        <p:nvSpPr>
          <p:cNvPr id="3" name="Title 2">
            <a:extLst>
              <a:ext uri="{FF2B5EF4-FFF2-40B4-BE49-F238E27FC236}">
                <a16:creationId xmlns:a16="http://schemas.microsoft.com/office/drawing/2014/main" id="{32BCB604-AC09-876E-6F44-86FDEB31D575}"/>
              </a:ext>
            </a:extLst>
          </p:cNvPr>
          <p:cNvSpPr>
            <a:spLocks noGrp="1"/>
          </p:cNvSpPr>
          <p:nvPr>
            <p:ph type="title"/>
          </p:nvPr>
        </p:nvSpPr>
        <p:spPr/>
        <p:txBody>
          <a:bodyPr/>
          <a:lstStyle/>
          <a:p>
            <a:r>
              <a:rPr lang="en-US" dirty="0"/>
              <a:t>Example of Uniform Distribution</a:t>
            </a:r>
          </a:p>
        </p:txBody>
      </p:sp>
      <p:cxnSp>
        <p:nvCxnSpPr>
          <p:cNvPr id="5" name="Straight Connector 4">
            <a:extLst>
              <a:ext uri="{FF2B5EF4-FFF2-40B4-BE49-F238E27FC236}">
                <a16:creationId xmlns:a16="http://schemas.microsoft.com/office/drawing/2014/main" id="{93F4AF9E-C446-24B6-EE75-E0EC80699F07}"/>
              </a:ext>
            </a:extLst>
          </p:cNvPr>
          <p:cNvCxnSpPr/>
          <p:nvPr/>
        </p:nvCxnSpPr>
        <p:spPr>
          <a:xfrm>
            <a:off x="4151243" y="6321305"/>
            <a:ext cx="41148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D53A197-5415-9DD7-32B2-0E38F4E371C4}"/>
              </a:ext>
            </a:extLst>
          </p:cNvPr>
          <p:cNvCxnSpPr/>
          <p:nvPr/>
        </p:nvCxnSpPr>
        <p:spPr>
          <a:xfrm flipV="1">
            <a:off x="4151243" y="4416305"/>
            <a:ext cx="0" cy="19050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8B5104D-6418-A6D0-8C16-9B64C3CB7E9B}"/>
              </a:ext>
            </a:extLst>
          </p:cNvPr>
          <p:cNvSpPr/>
          <p:nvPr/>
        </p:nvSpPr>
        <p:spPr>
          <a:xfrm>
            <a:off x="4760843" y="5178305"/>
            <a:ext cx="2971800" cy="1143000"/>
          </a:xfrm>
          <a:prstGeom prst="rect">
            <a:avLst/>
          </a:prstGeom>
          <a:solidFill>
            <a:schemeClr val="bg1">
              <a:lumMod val="6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72066DF-DB5B-CC97-67ED-82F08DD46176}"/>
                  </a:ext>
                </a:extLst>
              </p:cNvPr>
              <p:cNvSpPr txBox="1"/>
              <p:nvPr/>
            </p:nvSpPr>
            <p:spPr>
              <a:xfrm>
                <a:off x="3804641" y="3975086"/>
                <a:ext cx="69320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oMath>
                  </m:oMathPara>
                </a14:m>
                <a:endParaRPr lang="en-US" sz="2400" dirty="0"/>
              </a:p>
            </p:txBody>
          </p:sp>
        </mc:Choice>
        <mc:Fallback xmlns="">
          <p:sp>
            <p:nvSpPr>
              <p:cNvPr id="8" name="TextBox 7">
                <a:extLst>
                  <a:ext uri="{FF2B5EF4-FFF2-40B4-BE49-F238E27FC236}">
                    <a16:creationId xmlns:a16="http://schemas.microsoft.com/office/drawing/2014/main" id="{272066DF-DB5B-CC97-67ED-82F08DD46176}"/>
                  </a:ext>
                </a:extLst>
              </p:cNvPr>
              <p:cNvSpPr txBox="1">
                <a:spLocks noRot="1" noChangeAspect="1" noMove="1" noResize="1" noEditPoints="1" noAdjustHandles="1" noChangeArrowheads="1" noChangeShapeType="1" noTextEdit="1"/>
              </p:cNvSpPr>
              <p:nvPr/>
            </p:nvSpPr>
            <p:spPr>
              <a:xfrm>
                <a:off x="3804641" y="3975086"/>
                <a:ext cx="693203" cy="369332"/>
              </a:xfrm>
              <a:prstGeom prst="rect">
                <a:avLst/>
              </a:prstGeom>
              <a:blipFill>
                <a:blip r:embed="rId2"/>
                <a:stretch>
                  <a:fillRect l="-14286" r="-12500" b="-322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3ADD074-051A-FFB0-1EF8-390E5E573526}"/>
                  </a:ext>
                </a:extLst>
              </p:cNvPr>
              <p:cNvSpPr txBox="1"/>
              <p:nvPr/>
            </p:nvSpPr>
            <p:spPr>
              <a:xfrm>
                <a:off x="8359601" y="6136639"/>
                <a:ext cx="25776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oMath>
                  </m:oMathPara>
                </a14:m>
                <a:endParaRPr lang="en-US" sz="2400" dirty="0"/>
              </a:p>
            </p:txBody>
          </p:sp>
        </mc:Choice>
        <mc:Fallback xmlns="">
          <p:sp>
            <p:nvSpPr>
              <p:cNvPr id="9" name="TextBox 8">
                <a:extLst>
                  <a:ext uri="{FF2B5EF4-FFF2-40B4-BE49-F238E27FC236}">
                    <a16:creationId xmlns:a16="http://schemas.microsoft.com/office/drawing/2014/main" id="{63ADD074-051A-FFB0-1EF8-390E5E573526}"/>
                  </a:ext>
                </a:extLst>
              </p:cNvPr>
              <p:cNvSpPr txBox="1">
                <a:spLocks noRot="1" noChangeAspect="1" noMove="1" noResize="1" noEditPoints="1" noAdjustHandles="1" noChangeArrowheads="1" noChangeShapeType="1" noTextEdit="1"/>
              </p:cNvSpPr>
              <p:nvPr/>
            </p:nvSpPr>
            <p:spPr>
              <a:xfrm>
                <a:off x="8359601" y="6136639"/>
                <a:ext cx="257763" cy="369332"/>
              </a:xfrm>
              <a:prstGeom prst="rect">
                <a:avLst/>
              </a:prstGeom>
              <a:blipFill>
                <a:blip r:embed="rId3"/>
                <a:stretch>
                  <a:fillRect l="-14286" r="-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4384420-E03E-CDE1-7AFE-27C8E90E5E2C}"/>
                  </a:ext>
                </a:extLst>
              </p:cNvPr>
              <p:cNvSpPr txBox="1"/>
              <p:nvPr/>
            </p:nvSpPr>
            <p:spPr>
              <a:xfrm>
                <a:off x="4646232" y="6310923"/>
                <a:ext cx="25776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2</m:t>
                      </m:r>
                    </m:oMath>
                  </m:oMathPara>
                </a14:m>
                <a:endParaRPr lang="en-US" sz="2400" dirty="0"/>
              </a:p>
            </p:txBody>
          </p:sp>
        </mc:Choice>
        <mc:Fallback xmlns="">
          <p:sp>
            <p:nvSpPr>
              <p:cNvPr id="10" name="TextBox 9">
                <a:extLst>
                  <a:ext uri="{FF2B5EF4-FFF2-40B4-BE49-F238E27FC236}">
                    <a16:creationId xmlns:a16="http://schemas.microsoft.com/office/drawing/2014/main" id="{94384420-E03E-CDE1-7AFE-27C8E90E5E2C}"/>
                  </a:ext>
                </a:extLst>
              </p:cNvPr>
              <p:cNvSpPr txBox="1">
                <a:spLocks noRot="1" noChangeAspect="1" noMove="1" noResize="1" noEditPoints="1" noAdjustHandles="1" noChangeArrowheads="1" noChangeShapeType="1" noTextEdit="1"/>
              </p:cNvSpPr>
              <p:nvPr/>
            </p:nvSpPr>
            <p:spPr>
              <a:xfrm>
                <a:off x="4646232" y="6310923"/>
                <a:ext cx="257763" cy="369332"/>
              </a:xfrm>
              <a:prstGeom prst="rect">
                <a:avLst/>
              </a:prstGeom>
              <a:blipFill>
                <a:blip r:embed="rId4"/>
                <a:stretch>
                  <a:fillRect l="-23810" r="-23810" b="-32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5ADA5AE-B374-40A2-79ED-318A6CC73824}"/>
                  </a:ext>
                </a:extLst>
              </p:cNvPr>
              <p:cNvSpPr txBox="1"/>
              <p:nvPr/>
            </p:nvSpPr>
            <p:spPr>
              <a:xfrm>
                <a:off x="7504043" y="6310923"/>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12</m:t>
                      </m:r>
                    </m:oMath>
                  </m:oMathPara>
                </a14:m>
                <a:endParaRPr lang="en-US" sz="2400" dirty="0"/>
              </a:p>
            </p:txBody>
          </p:sp>
        </mc:Choice>
        <mc:Fallback xmlns="">
          <p:sp>
            <p:nvSpPr>
              <p:cNvPr id="11" name="TextBox 10">
                <a:extLst>
                  <a:ext uri="{FF2B5EF4-FFF2-40B4-BE49-F238E27FC236}">
                    <a16:creationId xmlns:a16="http://schemas.microsoft.com/office/drawing/2014/main" id="{C5ADA5AE-B374-40A2-79ED-318A6CC73824}"/>
                  </a:ext>
                </a:extLst>
              </p:cNvPr>
              <p:cNvSpPr txBox="1">
                <a:spLocks noRot="1" noChangeAspect="1" noMove="1" noResize="1" noEditPoints="1" noAdjustHandles="1" noChangeArrowheads="1" noChangeShapeType="1" noTextEdit="1"/>
              </p:cNvSpPr>
              <p:nvPr/>
            </p:nvSpPr>
            <p:spPr>
              <a:xfrm>
                <a:off x="7504043" y="6310923"/>
                <a:ext cx="424796" cy="369332"/>
              </a:xfrm>
              <a:prstGeom prst="rect">
                <a:avLst/>
              </a:prstGeom>
              <a:blipFill>
                <a:blip r:embed="rId5"/>
                <a:stretch>
                  <a:fillRect l="-11429" r="-14286" b="-32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73486CD-CADE-A5DF-A07E-89D11E8E0A65}"/>
                  </a:ext>
                </a:extLst>
              </p:cNvPr>
              <p:cNvSpPr txBox="1"/>
              <p:nvPr/>
            </p:nvSpPr>
            <p:spPr>
              <a:xfrm>
                <a:off x="3313043" y="4800929"/>
                <a:ext cx="630750" cy="10631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10</m:t>
                          </m:r>
                        </m:den>
                      </m:f>
                    </m:oMath>
                  </m:oMathPara>
                </a14:m>
                <a:endParaRPr lang="en-US" sz="2400" b="0" dirty="0"/>
              </a:p>
              <a:p>
                <a:endParaRPr lang="en-US" sz="2400" dirty="0"/>
              </a:p>
            </p:txBody>
          </p:sp>
        </mc:Choice>
        <mc:Fallback xmlns="">
          <p:sp>
            <p:nvSpPr>
              <p:cNvPr id="12" name="TextBox 11">
                <a:extLst>
                  <a:ext uri="{FF2B5EF4-FFF2-40B4-BE49-F238E27FC236}">
                    <a16:creationId xmlns:a16="http://schemas.microsoft.com/office/drawing/2014/main" id="{673486CD-CADE-A5DF-A07E-89D11E8E0A65}"/>
                  </a:ext>
                </a:extLst>
              </p:cNvPr>
              <p:cNvSpPr txBox="1">
                <a:spLocks noRot="1" noChangeAspect="1" noMove="1" noResize="1" noEditPoints="1" noAdjustHandles="1" noChangeArrowheads="1" noChangeShapeType="1" noTextEdit="1"/>
              </p:cNvSpPr>
              <p:nvPr/>
            </p:nvSpPr>
            <p:spPr>
              <a:xfrm>
                <a:off x="3313043" y="4800929"/>
                <a:ext cx="630750" cy="1063176"/>
              </a:xfrm>
              <a:prstGeom prst="rect">
                <a:avLst/>
              </a:prstGeom>
              <a:blipFill>
                <a:blip r:embed="rId6"/>
                <a:stretch>
                  <a:fillRect t="-1190"/>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40E0B7EA-D72B-8B32-9121-D7E84000CB69}"/>
              </a:ext>
            </a:extLst>
          </p:cNvPr>
          <p:cNvCxnSpPr/>
          <p:nvPr/>
        </p:nvCxnSpPr>
        <p:spPr>
          <a:xfrm flipH="1">
            <a:off x="3998843" y="5178305"/>
            <a:ext cx="31537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929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74465F-B024-7112-1930-5E3DC9F439A8}"/>
              </a:ext>
            </a:extLst>
          </p:cNvPr>
          <p:cNvSpPr>
            <a:spLocks noGrp="1"/>
          </p:cNvSpPr>
          <p:nvPr>
            <p:ph idx="1"/>
          </p:nvPr>
        </p:nvSpPr>
        <p:spPr/>
        <p:txBody>
          <a:bodyPr/>
          <a:lstStyle/>
          <a:p>
            <a:r>
              <a:rPr lang="en-US" dirty="0"/>
              <a:t>Assume that sales calls that go into a company are uniformly distributed by the years of experience of the sales staff so that everyone has the same chance of getting a call.</a:t>
            </a:r>
          </a:p>
          <a:p>
            <a:r>
              <a:rPr lang="en-US" dirty="0">
                <a:solidFill>
                  <a:schemeClr val="accent2"/>
                </a:solidFill>
              </a:rPr>
              <a:t>What is the probability a call is answered by an employee with 10 to 12 years of experience?</a:t>
            </a:r>
          </a:p>
          <a:p>
            <a:endParaRPr lang="en-US" dirty="0"/>
          </a:p>
        </p:txBody>
      </p:sp>
      <p:sp>
        <p:nvSpPr>
          <p:cNvPr id="3" name="Title 2">
            <a:extLst>
              <a:ext uri="{FF2B5EF4-FFF2-40B4-BE49-F238E27FC236}">
                <a16:creationId xmlns:a16="http://schemas.microsoft.com/office/drawing/2014/main" id="{32BCB604-AC09-876E-6F44-86FDEB31D575}"/>
              </a:ext>
            </a:extLst>
          </p:cNvPr>
          <p:cNvSpPr>
            <a:spLocks noGrp="1"/>
          </p:cNvSpPr>
          <p:nvPr>
            <p:ph type="title"/>
          </p:nvPr>
        </p:nvSpPr>
        <p:spPr/>
        <p:txBody>
          <a:bodyPr/>
          <a:lstStyle/>
          <a:p>
            <a:r>
              <a:rPr lang="en-US" dirty="0"/>
              <a:t>Example of Uniform Distribution</a:t>
            </a:r>
          </a:p>
        </p:txBody>
      </p:sp>
      <p:cxnSp>
        <p:nvCxnSpPr>
          <p:cNvPr id="5" name="Straight Connector 4">
            <a:extLst>
              <a:ext uri="{FF2B5EF4-FFF2-40B4-BE49-F238E27FC236}">
                <a16:creationId xmlns:a16="http://schemas.microsoft.com/office/drawing/2014/main" id="{93F4AF9E-C446-24B6-EE75-E0EC80699F07}"/>
              </a:ext>
            </a:extLst>
          </p:cNvPr>
          <p:cNvCxnSpPr/>
          <p:nvPr/>
        </p:nvCxnSpPr>
        <p:spPr>
          <a:xfrm>
            <a:off x="4151243" y="6321305"/>
            <a:ext cx="41148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D53A197-5415-9DD7-32B2-0E38F4E371C4}"/>
              </a:ext>
            </a:extLst>
          </p:cNvPr>
          <p:cNvCxnSpPr/>
          <p:nvPr/>
        </p:nvCxnSpPr>
        <p:spPr>
          <a:xfrm flipV="1">
            <a:off x="4151243" y="4416305"/>
            <a:ext cx="0" cy="19050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8B5104D-6418-A6D0-8C16-9B64C3CB7E9B}"/>
              </a:ext>
            </a:extLst>
          </p:cNvPr>
          <p:cNvSpPr/>
          <p:nvPr/>
        </p:nvSpPr>
        <p:spPr>
          <a:xfrm>
            <a:off x="4760843" y="5178305"/>
            <a:ext cx="2971800" cy="1143000"/>
          </a:xfrm>
          <a:prstGeom prst="rect">
            <a:avLst/>
          </a:prstGeom>
          <a:solidFill>
            <a:schemeClr val="bg1">
              <a:lumMod val="6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72066DF-DB5B-CC97-67ED-82F08DD46176}"/>
                  </a:ext>
                </a:extLst>
              </p:cNvPr>
              <p:cNvSpPr txBox="1"/>
              <p:nvPr/>
            </p:nvSpPr>
            <p:spPr>
              <a:xfrm>
                <a:off x="3804641" y="3975086"/>
                <a:ext cx="69320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oMath>
                  </m:oMathPara>
                </a14:m>
                <a:endParaRPr lang="en-US" sz="2400" dirty="0"/>
              </a:p>
            </p:txBody>
          </p:sp>
        </mc:Choice>
        <mc:Fallback xmlns="">
          <p:sp>
            <p:nvSpPr>
              <p:cNvPr id="8" name="TextBox 7">
                <a:extLst>
                  <a:ext uri="{FF2B5EF4-FFF2-40B4-BE49-F238E27FC236}">
                    <a16:creationId xmlns:a16="http://schemas.microsoft.com/office/drawing/2014/main" id="{272066DF-DB5B-CC97-67ED-82F08DD46176}"/>
                  </a:ext>
                </a:extLst>
              </p:cNvPr>
              <p:cNvSpPr txBox="1">
                <a:spLocks noRot="1" noChangeAspect="1" noMove="1" noResize="1" noEditPoints="1" noAdjustHandles="1" noChangeArrowheads="1" noChangeShapeType="1" noTextEdit="1"/>
              </p:cNvSpPr>
              <p:nvPr/>
            </p:nvSpPr>
            <p:spPr>
              <a:xfrm>
                <a:off x="3804641" y="3975086"/>
                <a:ext cx="693203" cy="369332"/>
              </a:xfrm>
              <a:prstGeom prst="rect">
                <a:avLst/>
              </a:prstGeom>
              <a:blipFill>
                <a:blip r:embed="rId2"/>
                <a:stretch>
                  <a:fillRect l="-14286" r="-12500" b="-322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3ADD074-051A-FFB0-1EF8-390E5E573526}"/>
                  </a:ext>
                </a:extLst>
              </p:cNvPr>
              <p:cNvSpPr txBox="1"/>
              <p:nvPr/>
            </p:nvSpPr>
            <p:spPr>
              <a:xfrm>
                <a:off x="8359601" y="6136639"/>
                <a:ext cx="25776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oMath>
                  </m:oMathPara>
                </a14:m>
                <a:endParaRPr lang="en-US" sz="2400" dirty="0"/>
              </a:p>
            </p:txBody>
          </p:sp>
        </mc:Choice>
        <mc:Fallback xmlns="">
          <p:sp>
            <p:nvSpPr>
              <p:cNvPr id="9" name="TextBox 8">
                <a:extLst>
                  <a:ext uri="{FF2B5EF4-FFF2-40B4-BE49-F238E27FC236}">
                    <a16:creationId xmlns:a16="http://schemas.microsoft.com/office/drawing/2014/main" id="{63ADD074-051A-FFB0-1EF8-390E5E573526}"/>
                  </a:ext>
                </a:extLst>
              </p:cNvPr>
              <p:cNvSpPr txBox="1">
                <a:spLocks noRot="1" noChangeAspect="1" noMove="1" noResize="1" noEditPoints="1" noAdjustHandles="1" noChangeArrowheads="1" noChangeShapeType="1" noTextEdit="1"/>
              </p:cNvSpPr>
              <p:nvPr/>
            </p:nvSpPr>
            <p:spPr>
              <a:xfrm>
                <a:off x="8359601" y="6136639"/>
                <a:ext cx="257763" cy="369332"/>
              </a:xfrm>
              <a:prstGeom prst="rect">
                <a:avLst/>
              </a:prstGeom>
              <a:blipFill>
                <a:blip r:embed="rId3"/>
                <a:stretch>
                  <a:fillRect l="-14286" r="-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4384420-E03E-CDE1-7AFE-27C8E90E5E2C}"/>
                  </a:ext>
                </a:extLst>
              </p:cNvPr>
              <p:cNvSpPr txBox="1"/>
              <p:nvPr/>
            </p:nvSpPr>
            <p:spPr>
              <a:xfrm>
                <a:off x="4646232" y="6310923"/>
                <a:ext cx="25776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2</m:t>
                      </m:r>
                    </m:oMath>
                  </m:oMathPara>
                </a14:m>
                <a:endParaRPr lang="en-US" sz="2400" dirty="0"/>
              </a:p>
            </p:txBody>
          </p:sp>
        </mc:Choice>
        <mc:Fallback xmlns="">
          <p:sp>
            <p:nvSpPr>
              <p:cNvPr id="10" name="TextBox 9">
                <a:extLst>
                  <a:ext uri="{FF2B5EF4-FFF2-40B4-BE49-F238E27FC236}">
                    <a16:creationId xmlns:a16="http://schemas.microsoft.com/office/drawing/2014/main" id="{94384420-E03E-CDE1-7AFE-27C8E90E5E2C}"/>
                  </a:ext>
                </a:extLst>
              </p:cNvPr>
              <p:cNvSpPr txBox="1">
                <a:spLocks noRot="1" noChangeAspect="1" noMove="1" noResize="1" noEditPoints="1" noAdjustHandles="1" noChangeArrowheads="1" noChangeShapeType="1" noTextEdit="1"/>
              </p:cNvSpPr>
              <p:nvPr/>
            </p:nvSpPr>
            <p:spPr>
              <a:xfrm>
                <a:off x="4646232" y="6310923"/>
                <a:ext cx="257763" cy="369332"/>
              </a:xfrm>
              <a:prstGeom prst="rect">
                <a:avLst/>
              </a:prstGeom>
              <a:blipFill>
                <a:blip r:embed="rId4"/>
                <a:stretch>
                  <a:fillRect l="-23810" r="-23810" b="-32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5ADA5AE-B374-40A2-79ED-318A6CC73824}"/>
                  </a:ext>
                </a:extLst>
              </p:cNvPr>
              <p:cNvSpPr txBox="1"/>
              <p:nvPr/>
            </p:nvSpPr>
            <p:spPr>
              <a:xfrm>
                <a:off x="7504043" y="6310923"/>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12</m:t>
                      </m:r>
                    </m:oMath>
                  </m:oMathPara>
                </a14:m>
                <a:endParaRPr lang="en-US" sz="2400" dirty="0"/>
              </a:p>
            </p:txBody>
          </p:sp>
        </mc:Choice>
        <mc:Fallback xmlns="">
          <p:sp>
            <p:nvSpPr>
              <p:cNvPr id="11" name="TextBox 10">
                <a:extLst>
                  <a:ext uri="{FF2B5EF4-FFF2-40B4-BE49-F238E27FC236}">
                    <a16:creationId xmlns:a16="http://schemas.microsoft.com/office/drawing/2014/main" id="{C5ADA5AE-B374-40A2-79ED-318A6CC73824}"/>
                  </a:ext>
                </a:extLst>
              </p:cNvPr>
              <p:cNvSpPr txBox="1">
                <a:spLocks noRot="1" noChangeAspect="1" noMove="1" noResize="1" noEditPoints="1" noAdjustHandles="1" noChangeArrowheads="1" noChangeShapeType="1" noTextEdit="1"/>
              </p:cNvSpPr>
              <p:nvPr/>
            </p:nvSpPr>
            <p:spPr>
              <a:xfrm>
                <a:off x="7504043" y="6310923"/>
                <a:ext cx="424796" cy="369332"/>
              </a:xfrm>
              <a:prstGeom prst="rect">
                <a:avLst/>
              </a:prstGeom>
              <a:blipFill>
                <a:blip r:embed="rId5"/>
                <a:stretch>
                  <a:fillRect l="-11429" r="-14286" b="-32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73486CD-CADE-A5DF-A07E-89D11E8E0A65}"/>
                  </a:ext>
                </a:extLst>
              </p:cNvPr>
              <p:cNvSpPr txBox="1"/>
              <p:nvPr/>
            </p:nvSpPr>
            <p:spPr>
              <a:xfrm>
                <a:off x="3313043" y="4800929"/>
                <a:ext cx="630750" cy="10631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10</m:t>
                          </m:r>
                        </m:den>
                      </m:f>
                    </m:oMath>
                  </m:oMathPara>
                </a14:m>
                <a:endParaRPr lang="en-US" sz="2400" b="0" dirty="0"/>
              </a:p>
              <a:p>
                <a:endParaRPr lang="en-US" sz="2400" dirty="0"/>
              </a:p>
            </p:txBody>
          </p:sp>
        </mc:Choice>
        <mc:Fallback xmlns="">
          <p:sp>
            <p:nvSpPr>
              <p:cNvPr id="12" name="TextBox 11">
                <a:extLst>
                  <a:ext uri="{FF2B5EF4-FFF2-40B4-BE49-F238E27FC236}">
                    <a16:creationId xmlns:a16="http://schemas.microsoft.com/office/drawing/2014/main" id="{673486CD-CADE-A5DF-A07E-89D11E8E0A65}"/>
                  </a:ext>
                </a:extLst>
              </p:cNvPr>
              <p:cNvSpPr txBox="1">
                <a:spLocks noRot="1" noChangeAspect="1" noMove="1" noResize="1" noEditPoints="1" noAdjustHandles="1" noChangeArrowheads="1" noChangeShapeType="1" noTextEdit="1"/>
              </p:cNvSpPr>
              <p:nvPr/>
            </p:nvSpPr>
            <p:spPr>
              <a:xfrm>
                <a:off x="3313043" y="4800929"/>
                <a:ext cx="630750" cy="1063176"/>
              </a:xfrm>
              <a:prstGeom prst="rect">
                <a:avLst/>
              </a:prstGeom>
              <a:blipFill>
                <a:blip r:embed="rId6"/>
                <a:stretch>
                  <a:fillRect t="-1190"/>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40E0B7EA-D72B-8B32-9121-D7E84000CB69}"/>
              </a:ext>
            </a:extLst>
          </p:cNvPr>
          <p:cNvCxnSpPr/>
          <p:nvPr/>
        </p:nvCxnSpPr>
        <p:spPr>
          <a:xfrm flipH="1">
            <a:off x="3998843" y="5178305"/>
            <a:ext cx="31537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C42A000-A9FF-ADA1-9329-9205D78C1C4F}"/>
              </a:ext>
            </a:extLst>
          </p:cNvPr>
          <p:cNvSpPr/>
          <p:nvPr/>
        </p:nvSpPr>
        <p:spPr>
          <a:xfrm>
            <a:off x="7046844" y="5178304"/>
            <a:ext cx="685800" cy="1143000"/>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3A66870-7621-E276-9D7B-F430DC36F4A6}"/>
                  </a:ext>
                </a:extLst>
              </p:cNvPr>
              <p:cNvSpPr txBox="1"/>
              <p:nvPr/>
            </p:nvSpPr>
            <p:spPr>
              <a:xfrm>
                <a:off x="6834445" y="6310923"/>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10</m:t>
                      </m:r>
                    </m:oMath>
                  </m:oMathPara>
                </a14:m>
                <a:endParaRPr lang="en-US" sz="2400" dirty="0"/>
              </a:p>
            </p:txBody>
          </p:sp>
        </mc:Choice>
        <mc:Fallback xmlns="">
          <p:sp>
            <p:nvSpPr>
              <p:cNvPr id="15" name="TextBox 14">
                <a:extLst>
                  <a:ext uri="{FF2B5EF4-FFF2-40B4-BE49-F238E27FC236}">
                    <a16:creationId xmlns:a16="http://schemas.microsoft.com/office/drawing/2014/main" id="{73A66870-7621-E276-9D7B-F430DC36F4A6}"/>
                  </a:ext>
                </a:extLst>
              </p:cNvPr>
              <p:cNvSpPr txBox="1">
                <a:spLocks noRot="1" noChangeAspect="1" noMove="1" noResize="1" noEditPoints="1" noAdjustHandles="1" noChangeArrowheads="1" noChangeShapeType="1" noTextEdit="1"/>
              </p:cNvSpPr>
              <p:nvPr/>
            </p:nvSpPr>
            <p:spPr>
              <a:xfrm>
                <a:off x="6834445" y="6310923"/>
                <a:ext cx="424796" cy="369332"/>
              </a:xfrm>
              <a:prstGeom prst="rect">
                <a:avLst/>
              </a:prstGeom>
              <a:blipFill>
                <a:blip r:embed="rId7"/>
                <a:stretch>
                  <a:fillRect l="-14706" r="-14706" b="-3226"/>
                </a:stretch>
              </a:blipFill>
            </p:spPr>
            <p:txBody>
              <a:bodyPr/>
              <a:lstStyle/>
              <a:p>
                <a:r>
                  <a:rPr lang="en-US">
                    <a:noFill/>
                  </a:rPr>
                  <a:t> </a:t>
                </a:r>
              </a:p>
            </p:txBody>
          </p:sp>
        </mc:Fallback>
      </mc:AlternateContent>
    </p:spTree>
    <p:extLst>
      <p:ext uri="{BB962C8B-B14F-4D97-AF65-F5344CB8AC3E}">
        <p14:creationId xmlns:p14="http://schemas.microsoft.com/office/powerpoint/2010/main" val="2370561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74465F-B024-7112-1930-5E3DC9F439A8}"/>
              </a:ext>
            </a:extLst>
          </p:cNvPr>
          <p:cNvSpPr>
            <a:spLocks noGrp="1"/>
          </p:cNvSpPr>
          <p:nvPr>
            <p:ph idx="1"/>
          </p:nvPr>
        </p:nvSpPr>
        <p:spPr/>
        <p:txBody>
          <a:bodyPr/>
          <a:lstStyle/>
          <a:p>
            <a:r>
              <a:rPr lang="en-US" dirty="0"/>
              <a:t>What is the probability a call is answered by an employee with 10 to 12 years of experience?</a:t>
            </a:r>
          </a:p>
          <a:p>
            <a:r>
              <a:rPr lang="en-US" dirty="0">
                <a:solidFill>
                  <a:schemeClr val="accent2"/>
                </a:solidFill>
              </a:rPr>
              <a:t>Area under the curve between 10 and 12.</a:t>
            </a:r>
          </a:p>
          <a:p>
            <a:endParaRPr lang="en-US" dirty="0"/>
          </a:p>
        </p:txBody>
      </p:sp>
      <p:sp>
        <p:nvSpPr>
          <p:cNvPr id="3" name="Title 2">
            <a:extLst>
              <a:ext uri="{FF2B5EF4-FFF2-40B4-BE49-F238E27FC236}">
                <a16:creationId xmlns:a16="http://schemas.microsoft.com/office/drawing/2014/main" id="{32BCB604-AC09-876E-6F44-86FDEB31D575}"/>
              </a:ext>
            </a:extLst>
          </p:cNvPr>
          <p:cNvSpPr>
            <a:spLocks noGrp="1"/>
          </p:cNvSpPr>
          <p:nvPr>
            <p:ph type="title"/>
          </p:nvPr>
        </p:nvSpPr>
        <p:spPr/>
        <p:txBody>
          <a:bodyPr/>
          <a:lstStyle/>
          <a:p>
            <a:r>
              <a:rPr lang="en-US" dirty="0"/>
              <a:t>Example of Uniform Distribution</a:t>
            </a:r>
          </a:p>
        </p:txBody>
      </p:sp>
      <p:cxnSp>
        <p:nvCxnSpPr>
          <p:cNvPr id="5" name="Straight Connector 4">
            <a:extLst>
              <a:ext uri="{FF2B5EF4-FFF2-40B4-BE49-F238E27FC236}">
                <a16:creationId xmlns:a16="http://schemas.microsoft.com/office/drawing/2014/main" id="{93F4AF9E-C446-24B6-EE75-E0EC80699F07}"/>
              </a:ext>
            </a:extLst>
          </p:cNvPr>
          <p:cNvCxnSpPr/>
          <p:nvPr/>
        </p:nvCxnSpPr>
        <p:spPr>
          <a:xfrm>
            <a:off x="4151243" y="6321305"/>
            <a:ext cx="41148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D53A197-5415-9DD7-32B2-0E38F4E371C4}"/>
              </a:ext>
            </a:extLst>
          </p:cNvPr>
          <p:cNvCxnSpPr/>
          <p:nvPr/>
        </p:nvCxnSpPr>
        <p:spPr>
          <a:xfrm flipV="1">
            <a:off x="4151243" y="4416305"/>
            <a:ext cx="0" cy="19050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8B5104D-6418-A6D0-8C16-9B64C3CB7E9B}"/>
              </a:ext>
            </a:extLst>
          </p:cNvPr>
          <p:cNvSpPr/>
          <p:nvPr/>
        </p:nvSpPr>
        <p:spPr>
          <a:xfrm>
            <a:off x="4760843" y="5178305"/>
            <a:ext cx="2971800" cy="1143000"/>
          </a:xfrm>
          <a:prstGeom prst="rect">
            <a:avLst/>
          </a:prstGeom>
          <a:solidFill>
            <a:schemeClr val="bg1">
              <a:lumMod val="6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72066DF-DB5B-CC97-67ED-82F08DD46176}"/>
                  </a:ext>
                </a:extLst>
              </p:cNvPr>
              <p:cNvSpPr txBox="1"/>
              <p:nvPr/>
            </p:nvSpPr>
            <p:spPr>
              <a:xfrm>
                <a:off x="3804641" y="3975086"/>
                <a:ext cx="69320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oMath>
                  </m:oMathPara>
                </a14:m>
                <a:endParaRPr lang="en-US" sz="2400" dirty="0"/>
              </a:p>
            </p:txBody>
          </p:sp>
        </mc:Choice>
        <mc:Fallback xmlns="">
          <p:sp>
            <p:nvSpPr>
              <p:cNvPr id="8" name="TextBox 7">
                <a:extLst>
                  <a:ext uri="{FF2B5EF4-FFF2-40B4-BE49-F238E27FC236}">
                    <a16:creationId xmlns:a16="http://schemas.microsoft.com/office/drawing/2014/main" id="{272066DF-DB5B-CC97-67ED-82F08DD46176}"/>
                  </a:ext>
                </a:extLst>
              </p:cNvPr>
              <p:cNvSpPr txBox="1">
                <a:spLocks noRot="1" noChangeAspect="1" noMove="1" noResize="1" noEditPoints="1" noAdjustHandles="1" noChangeArrowheads="1" noChangeShapeType="1" noTextEdit="1"/>
              </p:cNvSpPr>
              <p:nvPr/>
            </p:nvSpPr>
            <p:spPr>
              <a:xfrm>
                <a:off x="3804641" y="3975086"/>
                <a:ext cx="693203" cy="369332"/>
              </a:xfrm>
              <a:prstGeom prst="rect">
                <a:avLst/>
              </a:prstGeom>
              <a:blipFill>
                <a:blip r:embed="rId2"/>
                <a:stretch>
                  <a:fillRect l="-14286" r="-12500" b="-322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3ADD074-051A-FFB0-1EF8-390E5E573526}"/>
                  </a:ext>
                </a:extLst>
              </p:cNvPr>
              <p:cNvSpPr txBox="1"/>
              <p:nvPr/>
            </p:nvSpPr>
            <p:spPr>
              <a:xfrm>
                <a:off x="8359601" y="6136639"/>
                <a:ext cx="25776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oMath>
                  </m:oMathPara>
                </a14:m>
                <a:endParaRPr lang="en-US" sz="2400" dirty="0"/>
              </a:p>
            </p:txBody>
          </p:sp>
        </mc:Choice>
        <mc:Fallback xmlns="">
          <p:sp>
            <p:nvSpPr>
              <p:cNvPr id="9" name="TextBox 8">
                <a:extLst>
                  <a:ext uri="{FF2B5EF4-FFF2-40B4-BE49-F238E27FC236}">
                    <a16:creationId xmlns:a16="http://schemas.microsoft.com/office/drawing/2014/main" id="{63ADD074-051A-FFB0-1EF8-390E5E573526}"/>
                  </a:ext>
                </a:extLst>
              </p:cNvPr>
              <p:cNvSpPr txBox="1">
                <a:spLocks noRot="1" noChangeAspect="1" noMove="1" noResize="1" noEditPoints="1" noAdjustHandles="1" noChangeArrowheads="1" noChangeShapeType="1" noTextEdit="1"/>
              </p:cNvSpPr>
              <p:nvPr/>
            </p:nvSpPr>
            <p:spPr>
              <a:xfrm>
                <a:off x="8359601" y="6136639"/>
                <a:ext cx="257763" cy="369332"/>
              </a:xfrm>
              <a:prstGeom prst="rect">
                <a:avLst/>
              </a:prstGeom>
              <a:blipFill>
                <a:blip r:embed="rId3"/>
                <a:stretch>
                  <a:fillRect l="-14286" r="-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4384420-E03E-CDE1-7AFE-27C8E90E5E2C}"/>
                  </a:ext>
                </a:extLst>
              </p:cNvPr>
              <p:cNvSpPr txBox="1"/>
              <p:nvPr/>
            </p:nvSpPr>
            <p:spPr>
              <a:xfrm>
                <a:off x="4646232" y="6310923"/>
                <a:ext cx="25776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2</m:t>
                      </m:r>
                    </m:oMath>
                  </m:oMathPara>
                </a14:m>
                <a:endParaRPr lang="en-US" sz="2400" dirty="0"/>
              </a:p>
            </p:txBody>
          </p:sp>
        </mc:Choice>
        <mc:Fallback xmlns="">
          <p:sp>
            <p:nvSpPr>
              <p:cNvPr id="10" name="TextBox 9">
                <a:extLst>
                  <a:ext uri="{FF2B5EF4-FFF2-40B4-BE49-F238E27FC236}">
                    <a16:creationId xmlns:a16="http://schemas.microsoft.com/office/drawing/2014/main" id="{94384420-E03E-CDE1-7AFE-27C8E90E5E2C}"/>
                  </a:ext>
                </a:extLst>
              </p:cNvPr>
              <p:cNvSpPr txBox="1">
                <a:spLocks noRot="1" noChangeAspect="1" noMove="1" noResize="1" noEditPoints="1" noAdjustHandles="1" noChangeArrowheads="1" noChangeShapeType="1" noTextEdit="1"/>
              </p:cNvSpPr>
              <p:nvPr/>
            </p:nvSpPr>
            <p:spPr>
              <a:xfrm>
                <a:off x="4646232" y="6310923"/>
                <a:ext cx="257763" cy="369332"/>
              </a:xfrm>
              <a:prstGeom prst="rect">
                <a:avLst/>
              </a:prstGeom>
              <a:blipFill>
                <a:blip r:embed="rId4"/>
                <a:stretch>
                  <a:fillRect l="-23810" r="-23810" b="-32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5ADA5AE-B374-40A2-79ED-318A6CC73824}"/>
                  </a:ext>
                </a:extLst>
              </p:cNvPr>
              <p:cNvSpPr txBox="1"/>
              <p:nvPr/>
            </p:nvSpPr>
            <p:spPr>
              <a:xfrm>
                <a:off x="7504043" y="6310923"/>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12</m:t>
                      </m:r>
                    </m:oMath>
                  </m:oMathPara>
                </a14:m>
                <a:endParaRPr lang="en-US" sz="2400" dirty="0"/>
              </a:p>
            </p:txBody>
          </p:sp>
        </mc:Choice>
        <mc:Fallback xmlns="">
          <p:sp>
            <p:nvSpPr>
              <p:cNvPr id="11" name="TextBox 10">
                <a:extLst>
                  <a:ext uri="{FF2B5EF4-FFF2-40B4-BE49-F238E27FC236}">
                    <a16:creationId xmlns:a16="http://schemas.microsoft.com/office/drawing/2014/main" id="{C5ADA5AE-B374-40A2-79ED-318A6CC73824}"/>
                  </a:ext>
                </a:extLst>
              </p:cNvPr>
              <p:cNvSpPr txBox="1">
                <a:spLocks noRot="1" noChangeAspect="1" noMove="1" noResize="1" noEditPoints="1" noAdjustHandles="1" noChangeArrowheads="1" noChangeShapeType="1" noTextEdit="1"/>
              </p:cNvSpPr>
              <p:nvPr/>
            </p:nvSpPr>
            <p:spPr>
              <a:xfrm>
                <a:off x="7504043" y="6310923"/>
                <a:ext cx="424796" cy="369332"/>
              </a:xfrm>
              <a:prstGeom prst="rect">
                <a:avLst/>
              </a:prstGeom>
              <a:blipFill>
                <a:blip r:embed="rId5"/>
                <a:stretch>
                  <a:fillRect l="-11429" r="-14286" b="-32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73486CD-CADE-A5DF-A07E-89D11E8E0A65}"/>
                  </a:ext>
                </a:extLst>
              </p:cNvPr>
              <p:cNvSpPr txBox="1"/>
              <p:nvPr/>
            </p:nvSpPr>
            <p:spPr>
              <a:xfrm>
                <a:off x="3313043" y="4800929"/>
                <a:ext cx="630750" cy="10631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10</m:t>
                          </m:r>
                        </m:den>
                      </m:f>
                    </m:oMath>
                  </m:oMathPara>
                </a14:m>
                <a:endParaRPr lang="en-US" sz="2400" b="0" dirty="0"/>
              </a:p>
              <a:p>
                <a:endParaRPr lang="en-US" sz="2400" dirty="0"/>
              </a:p>
            </p:txBody>
          </p:sp>
        </mc:Choice>
        <mc:Fallback xmlns="">
          <p:sp>
            <p:nvSpPr>
              <p:cNvPr id="12" name="TextBox 11">
                <a:extLst>
                  <a:ext uri="{FF2B5EF4-FFF2-40B4-BE49-F238E27FC236}">
                    <a16:creationId xmlns:a16="http://schemas.microsoft.com/office/drawing/2014/main" id="{673486CD-CADE-A5DF-A07E-89D11E8E0A65}"/>
                  </a:ext>
                </a:extLst>
              </p:cNvPr>
              <p:cNvSpPr txBox="1">
                <a:spLocks noRot="1" noChangeAspect="1" noMove="1" noResize="1" noEditPoints="1" noAdjustHandles="1" noChangeArrowheads="1" noChangeShapeType="1" noTextEdit="1"/>
              </p:cNvSpPr>
              <p:nvPr/>
            </p:nvSpPr>
            <p:spPr>
              <a:xfrm>
                <a:off x="3313043" y="4800929"/>
                <a:ext cx="630750" cy="1063176"/>
              </a:xfrm>
              <a:prstGeom prst="rect">
                <a:avLst/>
              </a:prstGeom>
              <a:blipFill>
                <a:blip r:embed="rId6"/>
                <a:stretch>
                  <a:fillRect t="-1190"/>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40E0B7EA-D72B-8B32-9121-D7E84000CB69}"/>
              </a:ext>
            </a:extLst>
          </p:cNvPr>
          <p:cNvCxnSpPr/>
          <p:nvPr/>
        </p:nvCxnSpPr>
        <p:spPr>
          <a:xfrm flipH="1">
            <a:off x="3998843" y="5178305"/>
            <a:ext cx="31537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C42A000-A9FF-ADA1-9329-9205D78C1C4F}"/>
              </a:ext>
            </a:extLst>
          </p:cNvPr>
          <p:cNvSpPr/>
          <p:nvPr/>
        </p:nvSpPr>
        <p:spPr>
          <a:xfrm>
            <a:off x="7046844" y="5178304"/>
            <a:ext cx="685800" cy="1143000"/>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3A66870-7621-E276-9D7B-F430DC36F4A6}"/>
                  </a:ext>
                </a:extLst>
              </p:cNvPr>
              <p:cNvSpPr txBox="1"/>
              <p:nvPr/>
            </p:nvSpPr>
            <p:spPr>
              <a:xfrm>
                <a:off x="6834445" y="6310923"/>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10</m:t>
                      </m:r>
                    </m:oMath>
                  </m:oMathPara>
                </a14:m>
                <a:endParaRPr lang="en-US" sz="2400" dirty="0"/>
              </a:p>
            </p:txBody>
          </p:sp>
        </mc:Choice>
        <mc:Fallback xmlns="">
          <p:sp>
            <p:nvSpPr>
              <p:cNvPr id="15" name="TextBox 14">
                <a:extLst>
                  <a:ext uri="{FF2B5EF4-FFF2-40B4-BE49-F238E27FC236}">
                    <a16:creationId xmlns:a16="http://schemas.microsoft.com/office/drawing/2014/main" id="{73A66870-7621-E276-9D7B-F430DC36F4A6}"/>
                  </a:ext>
                </a:extLst>
              </p:cNvPr>
              <p:cNvSpPr txBox="1">
                <a:spLocks noRot="1" noChangeAspect="1" noMove="1" noResize="1" noEditPoints="1" noAdjustHandles="1" noChangeArrowheads="1" noChangeShapeType="1" noTextEdit="1"/>
              </p:cNvSpPr>
              <p:nvPr/>
            </p:nvSpPr>
            <p:spPr>
              <a:xfrm>
                <a:off x="6834445" y="6310923"/>
                <a:ext cx="424796" cy="369332"/>
              </a:xfrm>
              <a:prstGeom prst="rect">
                <a:avLst/>
              </a:prstGeom>
              <a:blipFill>
                <a:blip r:embed="rId7"/>
                <a:stretch>
                  <a:fillRect l="-14706" r="-14706" b="-32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9517F61-7588-B4D3-DA6A-330A61B46B15}"/>
                  </a:ext>
                </a:extLst>
              </p:cNvPr>
              <p:cNvSpPr txBox="1"/>
              <p:nvPr/>
            </p:nvSpPr>
            <p:spPr>
              <a:xfrm>
                <a:off x="6629250" y="3663481"/>
                <a:ext cx="4981557"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2"/>
                          </a:solidFill>
                          <a:latin typeface="Cambria Math" panose="02040503050406030204" pitchFamily="18" charset="0"/>
                        </a:rPr>
                        <m:t>𝑃</m:t>
                      </m:r>
                      <m:d>
                        <m:dPr>
                          <m:ctrlPr>
                            <a:rPr lang="en-US" sz="2800" b="0" i="1" smtClean="0">
                              <a:solidFill>
                                <a:schemeClr val="accent2"/>
                              </a:solidFill>
                              <a:latin typeface="Cambria Math" panose="02040503050406030204" pitchFamily="18" charset="0"/>
                            </a:rPr>
                          </m:ctrlPr>
                        </m:dPr>
                        <m:e>
                          <m:r>
                            <a:rPr lang="en-US" sz="2800" b="0" i="1" smtClean="0">
                              <a:solidFill>
                                <a:schemeClr val="accent2"/>
                              </a:solidFill>
                              <a:latin typeface="Cambria Math" panose="02040503050406030204" pitchFamily="18" charset="0"/>
                            </a:rPr>
                            <m:t>10≤</m:t>
                          </m:r>
                          <m:r>
                            <a:rPr lang="en-US" sz="2800" b="0" i="1" smtClean="0">
                              <a:solidFill>
                                <a:schemeClr val="accent2"/>
                              </a:solidFill>
                              <a:latin typeface="Cambria Math" panose="02040503050406030204" pitchFamily="18" charset="0"/>
                            </a:rPr>
                            <m:t>𝑥</m:t>
                          </m:r>
                          <m:r>
                            <a:rPr lang="en-US" sz="2800" b="0" i="1" smtClean="0">
                              <a:solidFill>
                                <a:schemeClr val="accent2"/>
                              </a:solidFill>
                              <a:latin typeface="Cambria Math" panose="02040503050406030204" pitchFamily="18" charset="0"/>
                            </a:rPr>
                            <m:t>≤12</m:t>
                          </m:r>
                        </m:e>
                      </m:d>
                      <m:r>
                        <a:rPr lang="en-US" sz="2800" b="0" i="1" smtClean="0">
                          <a:solidFill>
                            <a:schemeClr val="accent2"/>
                          </a:solidFill>
                          <a:latin typeface="Cambria Math" panose="02040503050406030204" pitchFamily="18" charset="0"/>
                        </a:rPr>
                        <m:t>=2×</m:t>
                      </m:r>
                      <m:f>
                        <m:fPr>
                          <m:ctrlPr>
                            <a:rPr lang="en-US" sz="2800" b="0" i="1" smtClean="0">
                              <a:solidFill>
                                <a:schemeClr val="accent2"/>
                              </a:solidFill>
                              <a:latin typeface="Cambria Math" panose="02040503050406030204" pitchFamily="18" charset="0"/>
                            </a:rPr>
                          </m:ctrlPr>
                        </m:fPr>
                        <m:num>
                          <m:r>
                            <a:rPr lang="en-US" sz="2800" b="0" i="1" smtClean="0">
                              <a:solidFill>
                                <a:schemeClr val="accent2"/>
                              </a:solidFill>
                              <a:latin typeface="Cambria Math" panose="02040503050406030204" pitchFamily="18" charset="0"/>
                            </a:rPr>
                            <m:t>1</m:t>
                          </m:r>
                        </m:num>
                        <m:den>
                          <m:r>
                            <a:rPr lang="en-US" sz="2800" b="0" i="1" smtClean="0">
                              <a:solidFill>
                                <a:schemeClr val="accent2"/>
                              </a:solidFill>
                              <a:latin typeface="Cambria Math" panose="02040503050406030204" pitchFamily="18" charset="0"/>
                            </a:rPr>
                            <m:t>10</m:t>
                          </m:r>
                        </m:den>
                      </m:f>
                      <m:r>
                        <a:rPr lang="en-US" sz="2800" b="0" i="1" smtClean="0">
                          <a:solidFill>
                            <a:schemeClr val="accent2"/>
                          </a:solidFill>
                          <a:latin typeface="Cambria Math" panose="02040503050406030204" pitchFamily="18" charset="0"/>
                        </a:rPr>
                        <m:t>=0.2</m:t>
                      </m:r>
                    </m:oMath>
                  </m:oMathPara>
                </a14:m>
                <a:endParaRPr lang="en-US" sz="2800" dirty="0">
                  <a:solidFill>
                    <a:schemeClr val="accent2"/>
                  </a:solidFill>
                </a:endParaRPr>
              </a:p>
            </p:txBody>
          </p:sp>
        </mc:Choice>
        <mc:Fallback xmlns="">
          <p:sp>
            <p:nvSpPr>
              <p:cNvPr id="16" name="TextBox 15">
                <a:extLst>
                  <a:ext uri="{FF2B5EF4-FFF2-40B4-BE49-F238E27FC236}">
                    <a16:creationId xmlns:a16="http://schemas.microsoft.com/office/drawing/2014/main" id="{F9517F61-7588-B4D3-DA6A-330A61B46B15}"/>
                  </a:ext>
                </a:extLst>
              </p:cNvPr>
              <p:cNvSpPr txBox="1">
                <a:spLocks noRot="1" noChangeAspect="1" noMove="1" noResize="1" noEditPoints="1" noAdjustHandles="1" noChangeArrowheads="1" noChangeShapeType="1" noTextEdit="1"/>
              </p:cNvSpPr>
              <p:nvPr/>
            </p:nvSpPr>
            <p:spPr>
              <a:xfrm>
                <a:off x="6629250" y="3663481"/>
                <a:ext cx="4981557" cy="809452"/>
              </a:xfrm>
              <a:prstGeom prst="rect">
                <a:avLst/>
              </a:prstGeom>
              <a:blipFill>
                <a:blip r:embed="rId8"/>
                <a:stretch>
                  <a:fillRect t="-1538" b="-12308"/>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75D10A81-B38A-5C27-5E30-C9C89311E45B}"/>
              </a:ext>
            </a:extLst>
          </p:cNvPr>
          <p:cNvCxnSpPr>
            <a:cxnSpLocks/>
          </p:cNvCxnSpPr>
          <p:nvPr/>
        </p:nvCxnSpPr>
        <p:spPr>
          <a:xfrm flipH="1">
            <a:off x="7504043" y="4409835"/>
            <a:ext cx="212398" cy="649182"/>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696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ADEEFB-F7E5-1DDA-FEB8-DB20A3653888}"/>
              </a:ext>
            </a:extLst>
          </p:cNvPr>
          <p:cNvSpPr>
            <a:spLocks noGrp="1"/>
          </p:cNvSpPr>
          <p:nvPr>
            <p:ph idx="1"/>
          </p:nvPr>
        </p:nvSpPr>
        <p:spPr/>
        <p:txBody>
          <a:bodyPr/>
          <a:lstStyle/>
          <a:p>
            <a:r>
              <a:rPr lang="en-US" dirty="0"/>
              <a:t>Expected Value:</a:t>
            </a:r>
          </a:p>
          <a:p>
            <a:endParaRPr lang="en-US" dirty="0"/>
          </a:p>
          <a:p>
            <a:pPr marL="0" indent="0">
              <a:buNone/>
            </a:pPr>
            <a:endParaRPr lang="en-US" dirty="0"/>
          </a:p>
          <a:p>
            <a:r>
              <a:rPr lang="en-US" dirty="0"/>
              <a:t>Variance:</a:t>
            </a:r>
          </a:p>
        </p:txBody>
      </p:sp>
      <p:sp>
        <p:nvSpPr>
          <p:cNvPr id="3" name="Title 2">
            <a:extLst>
              <a:ext uri="{FF2B5EF4-FFF2-40B4-BE49-F238E27FC236}">
                <a16:creationId xmlns:a16="http://schemas.microsoft.com/office/drawing/2014/main" id="{E634A8A6-94D6-A9C0-F281-B36D3110E610}"/>
              </a:ext>
            </a:extLst>
          </p:cNvPr>
          <p:cNvSpPr>
            <a:spLocks noGrp="1"/>
          </p:cNvSpPr>
          <p:nvPr>
            <p:ph type="title"/>
          </p:nvPr>
        </p:nvSpPr>
        <p:spPr/>
        <p:txBody>
          <a:bodyPr/>
          <a:lstStyle/>
          <a:p>
            <a:r>
              <a:rPr lang="en-US" dirty="0"/>
              <a:t>Measures on Uniform Distribution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2E2CDF3-2B5B-1AA8-1EF2-22CDACF828CD}"/>
                  </a:ext>
                </a:extLst>
              </p:cNvPr>
              <p:cNvSpPr txBox="1"/>
              <p:nvPr/>
            </p:nvSpPr>
            <p:spPr>
              <a:xfrm>
                <a:off x="2600005" y="2816086"/>
                <a:ext cx="2143023" cy="8152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2"/>
                          </a:solidFill>
                          <a:latin typeface="Cambria Math" panose="02040503050406030204" pitchFamily="18" charset="0"/>
                        </a:rPr>
                        <m:t>𝐸</m:t>
                      </m:r>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𝑥</m:t>
                          </m:r>
                        </m:e>
                      </m:d>
                      <m:r>
                        <a:rPr lang="en-US" sz="2800" b="0" i="1" smtClean="0">
                          <a:solidFill>
                            <a:schemeClr val="tx2"/>
                          </a:solidFill>
                          <a:latin typeface="Cambria Math" panose="02040503050406030204" pitchFamily="18" charset="0"/>
                        </a:rPr>
                        <m:t>=</m:t>
                      </m:r>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𝑎</m:t>
                          </m:r>
                          <m:r>
                            <a:rPr lang="en-US" sz="2800" b="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𝑏</m:t>
                          </m:r>
                        </m:num>
                        <m:den>
                          <m:r>
                            <a:rPr lang="en-US" sz="2800" b="0" i="1" smtClean="0">
                              <a:solidFill>
                                <a:schemeClr val="tx2"/>
                              </a:solidFill>
                              <a:latin typeface="Cambria Math" panose="02040503050406030204" pitchFamily="18" charset="0"/>
                            </a:rPr>
                            <m:t>2</m:t>
                          </m:r>
                        </m:den>
                      </m:f>
                    </m:oMath>
                  </m:oMathPara>
                </a14:m>
                <a:endParaRPr lang="en-US" sz="2800" b="0" dirty="0">
                  <a:solidFill>
                    <a:schemeClr val="tx2"/>
                  </a:solidFill>
                </a:endParaRPr>
              </a:p>
            </p:txBody>
          </p:sp>
        </mc:Choice>
        <mc:Fallback xmlns="">
          <p:sp>
            <p:nvSpPr>
              <p:cNvPr id="5" name="TextBox 4">
                <a:extLst>
                  <a:ext uri="{FF2B5EF4-FFF2-40B4-BE49-F238E27FC236}">
                    <a16:creationId xmlns:a16="http://schemas.microsoft.com/office/drawing/2014/main" id="{02E2CDF3-2B5B-1AA8-1EF2-22CDACF828CD}"/>
                  </a:ext>
                </a:extLst>
              </p:cNvPr>
              <p:cNvSpPr txBox="1">
                <a:spLocks noRot="1" noChangeAspect="1" noMove="1" noResize="1" noEditPoints="1" noAdjustHandles="1" noChangeArrowheads="1" noChangeShapeType="1" noTextEdit="1"/>
              </p:cNvSpPr>
              <p:nvPr/>
            </p:nvSpPr>
            <p:spPr>
              <a:xfrm>
                <a:off x="2600005" y="2816086"/>
                <a:ext cx="2143023" cy="815223"/>
              </a:xfrm>
              <a:prstGeom prst="rect">
                <a:avLst/>
              </a:prstGeom>
              <a:blipFill>
                <a:blip r:embed="rId2"/>
                <a:stretch>
                  <a:fillRect l="-2941" r="-2353"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09DBD71-D6A0-E654-3DA5-7F84D151297C}"/>
                  </a:ext>
                </a:extLst>
              </p:cNvPr>
              <p:cNvSpPr txBox="1"/>
              <p:nvPr/>
            </p:nvSpPr>
            <p:spPr>
              <a:xfrm>
                <a:off x="2600005" y="4542074"/>
                <a:ext cx="2973956" cy="8617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2"/>
                          </a:solidFill>
                          <a:latin typeface="Cambria Math" panose="02040503050406030204" pitchFamily="18" charset="0"/>
                        </a:rPr>
                        <m:t>𝑉𝑎𝑟</m:t>
                      </m:r>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𝑥</m:t>
                          </m:r>
                        </m:e>
                      </m:d>
                      <m:r>
                        <a:rPr lang="en-US" sz="2800" b="0" i="1" smtClean="0">
                          <a:solidFill>
                            <a:schemeClr val="tx2"/>
                          </a:solidFill>
                          <a:latin typeface="Cambria Math" panose="02040503050406030204" pitchFamily="18" charset="0"/>
                        </a:rPr>
                        <m:t>=</m:t>
                      </m:r>
                      <m:f>
                        <m:fPr>
                          <m:ctrlPr>
                            <a:rPr lang="en-US" sz="2800" b="0" i="1" smtClean="0">
                              <a:solidFill>
                                <a:schemeClr val="tx2"/>
                              </a:solidFill>
                              <a:latin typeface="Cambria Math" panose="02040503050406030204" pitchFamily="18" charset="0"/>
                            </a:rPr>
                          </m:ctrlPr>
                        </m:fPr>
                        <m:num>
                          <m:sSup>
                            <m:sSupPr>
                              <m:ctrlPr>
                                <a:rPr lang="en-US" sz="2800" b="0" i="1" smtClean="0">
                                  <a:solidFill>
                                    <a:schemeClr val="tx2"/>
                                  </a:solidFill>
                                  <a:latin typeface="Cambria Math" panose="02040503050406030204" pitchFamily="18" charset="0"/>
                                </a:rPr>
                              </m:ctrlPr>
                            </m:sSupPr>
                            <m:e>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𝑏</m:t>
                                  </m:r>
                                  <m:r>
                                    <a:rPr lang="en-US" sz="2800" b="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𝑎</m:t>
                                  </m:r>
                                </m:e>
                              </m:d>
                            </m:e>
                            <m:sup>
                              <m:r>
                                <a:rPr lang="en-US" sz="2800" b="0" i="1" smtClean="0">
                                  <a:solidFill>
                                    <a:schemeClr val="tx2"/>
                                  </a:solidFill>
                                  <a:latin typeface="Cambria Math" panose="02040503050406030204" pitchFamily="18" charset="0"/>
                                </a:rPr>
                                <m:t>2</m:t>
                              </m:r>
                            </m:sup>
                          </m:sSup>
                        </m:num>
                        <m:den>
                          <m:r>
                            <a:rPr lang="en-US" sz="2800" b="0" i="1" smtClean="0">
                              <a:solidFill>
                                <a:schemeClr val="tx2"/>
                              </a:solidFill>
                              <a:latin typeface="Cambria Math" panose="02040503050406030204" pitchFamily="18" charset="0"/>
                            </a:rPr>
                            <m:t>12</m:t>
                          </m:r>
                        </m:den>
                      </m:f>
                    </m:oMath>
                  </m:oMathPara>
                </a14:m>
                <a:endParaRPr lang="en-US" sz="2800" b="0" dirty="0">
                  <a:solidFill>
                    <a:schemeClr val="tx2"/>
                  </a:solidFill>
                </a:endParaRPr>
              </a:p>
            </p:txBody>
          </p:sp>
        </mc:Choice>
        <mc:Fallback xmlns="">
          <p:sp>
            <p:nvSpPr>
              <p:cNvPr id="6" name="TextBox 5">
                <a:extLst>
                  <a:ext uri="{FF2B5EF4-FFF2-40B4-BE49-F238E27FC236}">
                    <a16:creationId xmlns:a16="http://schemas.microsoft.com/office/drawing/2014/main" id="{509DBD71-D6A0-E654-3DA5-7F84D151297C}"/>
                  </a:ext>
                </a:extLst>
              </p:cNvPr>
              <p:cNvSpPr txBox="1">
                <a:spLocks noRot="1" noChangeAspect="1" noMove="1" noResize="1" noEditPoints="1" noAdjustHandles="1" noChangeArrowheads="1" noChangeShapeType="1" noTextEdit="1"/>
              </p:cNvSpPr>
              <p:nvPr/>
            </p:nvSpPr>
            <p:spPr>
              <a:xfrm>
                <a:off x="2600005" y="4542074"/>
                <a:ext cx="2973956" cy="861774"/>
              </a:xfrm>
              <a:prstGeom prst="rect">
                <a:avLst/>
              </a:prstGeom>
              <a:blipFill>
                <a:blip r:embed="rId3"/>
                <a:stretch>
                  <a:fillRect l="-1702" b="-11594"/>
                </a:stretch>
              </a:blipFill>
            </p:spPr>
            <p:txBody>
              <a:bodyPr/>
              <a:lstStyle/>
              <a:p>
                <a:r>
                  <a:rPr lang="en-US">
                    <a:noFill/>
                  </a:rPr>
                  <a:t> </a:t>
                </a:r>
              </a:p>
            </p:txBody>
          </p:sp>
        </mc:Fallback>
      </mc:AlternateContent>
    </p:spTree>
    <p:extLst>
      <p:ext uri="{BB962C8B-B14F-4D97-AF65-F5344CB8AC3E}">
        <p14:creationId xmlns:p14="http://schemas.microsoft.com/office/powerpoint/2010/main" val="3549414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74465F-B024-7112-1930-5E3DC9F439A8}"/>
              </a:ext>
            </a:extLst>
          </p:cNvPr>
          <p:cNvSpPr>
            <a:spLocks noGrp="1"/>
          </p:cNvSpPr>
          <p:nvPr>
            <p:ph idx="1"/>
          </p:nvPr>
        </p:nvSpPr>
        <p:spPr/>
        <p:txBody>
          <a:bodyPr/>
          <a:lstStyle/>
          <a:p>
            <a:r>
              <a:rPr lang="en-US" dirty="0"/>
              <a:t>Assume that sales calls that go into a company are uniformly distributed by the years of experience of the sales staff so that everyone has the same chance of getting a call.</a:t>
            </a:r>
          </a:p>
          <a:p>
            <a:r>
              <a:rPr lang="en-US" dirty="0">
                <a:solidFill>
                  <a:schemeClr val="accent2"/>
                </a:solidFill>
              </a:rPr>
              <a:t>What is the expected years of experience of a person answering a new sales call?</a:t>
            </a:r>
          </a:p>
        </p:txBody>
      </p:sp>
      <p:sp>
        <p:nvSpPr>
          <p:cNvPr id="3" name="Title 2">
            <a:extLst>
              <a:ext uri="{FF2B5EF4-FFF2-40B4-BE49-F238E27FC236}">
                <a16:creationId xmlns:a16="http://schemas.microsoft.com/office/drawing/2014/main" id="{32BCB604-AC09-876E-6F44-86FDEB31D575}"/>
              </a:ext>
            </a:extLst>
          </p:cNvPr>
          <p:cNvSpPr>
            <a:spLocks noGrp="1"/>
          </p:cNvSpPr>
          <p:nvPr>
            <p:ph type="title"/>
          </p:nvPr>
        </p:nvSpPr>
        <p:spPr/>
        <p:txBody>
          <a:bodyPr/>
          <a:lstStyle/>
          <a:p>
            <a:r>
              <a:rPr lang="en-US" dirty="0"/>
              <a:t>Example of Uniform Distribution</a:t>
            </a:r>
          </a:p>
        </p:txBody>
      </p:sp>
      <p:cxnSp>
        <p:nvCxnSpPr>
          <p:cNvPr id="5" name="Straight Connector 4">
            <a:extLst>
              <a:ext uri="{FF2B5EF4-FFF2-40B4-BE49-F238E27FC236}">
                <a16:creationId xmlns:a16="http://schemas.microsoft.com/office/drawing/2014/main" id="{93F4AF9E-C446-24B6-EE75-E0EC80699F07}"/>
              </a:ext>
            </a:extLst>
          </p:cNvPr>
          <p:cNvCxnSpPr/>
          <p:nvPr/>
        </p:nvCxnSpPr>
        <p:spPr>
          <a:xfrm>
            <a:off x="4151243" y="6321305"/>
            <a:ext cx="41148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D53A197-5415-9DD7-32B2-0E38F4E371C4}"/>
              </a:ext>
            </a:extLst>
          </p:cNvPr>
          <p:cNvCxnSpPr/>
          <p:nvPr/>
        </p:nvCxnSpPr>
        <p:spPr>
          <a:xfrm flipV="1">
            <a:off x="4151243" y="4416305"/>
            <a:ext cx="0" cy="19050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8B5104D-6418-A6D0-8C16-9B64C3CB7E9B}"/>
              </a:ext>
            </a:extLst>
          </p:cNvPr>
          <p:cNvSpPr/>
          <p:nvPr/>
        </p:nvSpPr>
        <p:spPr>
          <a:xfrm>
            <a:off x="4760843" y="5178305"/>
            <a:ext cx="2971800" cy="1143000"/>
          </a:xfrm>
          <a:prstGeom prst="rect">
            <a:avLst/>
          </a:prstGeom>
          <a:solidFill>
            <a:schemeClr val="bg1">
              <a:lumMod val="6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72066DF-DB5B-CC97-67ED-82F08DD46176}"/>
                  </a:ext>
                </a:extLst>
              </p:cNvPr>
              <p:cNvSpPr txBox="1"/>
              <p:nvPr/>
            </p:nvSpPr>
            <p:spPr>
              <a:xfrm>
                <a:off x="3804641" y="3975086"/>
                <a:ext cx="69320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oMath>
                  </m:oMathPara>
                </a14:m>
                <a:endParaRPr lang="en-US" sz="2400" dirty="0"/>
              </a:p>
            </p:txBody>
          </p:sp>
        </mc:Choice>
        <mc:Fallback xmlns="">
          <p:sp>
            <p:nvSpPr>
              <p:cNvPr id="8" name="TextBox 7">
                <a:extLst>
                  <a:ext uri="{FF2B5EF4-FFF2-40B4-BE49-F238E27FC236}">
                    <a16:creationId xmlns:a16="http://schemas.microsoft.com/office/drawing/2014/main" id="{272066DF-DB5B-CC97-67ED-82F08DD46176}"/>
                  </a:ext>
                </a:extLst>
              </p:cNvPr>
              <p:cNvSpPr txBox="1">
                <a:spLocks noRot="1" noChangeAspect="1" noMove="1" noResize="1" noEditPoints="1" noAdjustHandles="1" noChangeArrowheads="1" noChangeShapeType="1" noTextEdit="1"/>
              </p:cNvSpPr>
              <p:nvPr/>
            </p:nvSpPr>
            <p:spPr>
              <a:xfrm>
                <a:off x="3804641" y="3975086"/>
                <a:ext cx="693203" cy="369332"/>
              </a:xfrm>
              <a:prstGeom prst="rect">
                <a:avLst/>
              </a:prstGeom>
              <a:blipFill>
                <a:blip r:embed="rId2"/>
                <a:stretch>
                  <a:fillRect l="-14286" r="-12500" b="-322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3ADD074-051A-FFB0-1EF8-390E5E573526}"/>
                  </a:ext>
                </a:extLst>
              </p:cNvPr>
              <p:cNvSpPr txBox="1"/>
              <p:nvPr/>
            </p:nvSpPr>
            <p:spPr>
              <a:xfrm>
                <a:off x="8359601" y="6136639"/>
                <a:ext cx="25776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oMath>
                  </m:oMathPara>
                </a14:m>
                <a:endParaRPr lang="en-US" sz="2400" dirty="0"/>
              </a:p>
            </p:txBody>
          </p:sp>
        </mc:Choice>
        <mc:Fallback xmlns="">
          <p:sp>
            <p:nvSpPr>
              <p:cNvPr id="9" name="TextBox 8">
                <a:extLst>
                  <a:ext uri="{FF2B5EF4-FFF2-40B4-BE49-F238E27FC236}">
                    <a16:creationId xmlns:a16="http://schemas.microsoft.com/office/drawing/2014/main" id="{63ADD074-051A-FFB0-1EF8-390E5E573526}"/>
                  </a:ext>
                </a:extLst>
              </p:cNvPr>
              <p:cNvSpPr txBox="1">
                <a:spLocks noRot="1" noChangeAspect="1" noMove="1" noResize="1" noEditPoints="1" noAdjustHandles="1" noChangeArrowheads="1" noChangeShapeType="1" noTextEdit="1"/>
              </p:cNvSpPr>
              <p:nvPr/>
            </p:nvSpPr>
            <p:spPr>
              <a:xfrm>
                <a:off x="8359601" y="6136639"/>
                <a:ext cx="257763" cy="369332"/>
              </a:xfrm>
              <a:prstGeom prst="rect">
                <a:avLst/>
              </a:prstGeom>
              <a:blipFill>
                <a:blip r:embed="rId3"/>
                <a:stretch>
                  <a:fillRect l="-14286" r="-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4384420-E03E-CDE1-7AFE-27C8E90E5E2C}"/>
                  </a:ext>
                </a:extLst>
              </p:cNvPr>
              <p:cNvSpPr txBox="1"/>
              <p:nvPr/>
            </p:nvSpPr>
            <p:spPr>
              <a:xfrm>
                <a:off x="4646232" y="6310923"/>
                <a:ext cx="25776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2</m:t>
                      </m:r>
                    </m:oMath>
                  </m:oMathPara>
                </a14:m>
                <a:endParaRPr lang="en-US" sz="2400" dirty="0"/>
              </a:p>
            </p:txBody>
          </p:sp>
        </mc:Choice>
        <mc:Fallback xmlns="">
          <p:sp>
            <p:nvSpPr>
              <p:cNvPr id="10" name="TextBox 9">
                <a:extLst>
                  <a:ext uri="{FF2B5EF4-FFF2-40B4-BE49-F238E27FC236}">
                    <a16:creationId xmlns:a16="http://schemas.microsoft.com/office/drawing/2014/main" id="{94384420-E03E-CDE1-7AFE-27C8E90E5E2C}"/>
                  </a:ext>
                </a:extLst>
              </p:cNvPr>
              <p:cNvSpPr txBox="1">
                <a:spLocks noRot="1" noChangeAspect="1" noMove="1" noResize="1" noEditPoints="1" noAdjustHandles="1" noChangeArrowheads="1" noChangeShapeType="1" noTextEdit="1"/>
              </p:cNvSpPr>
              <p:nvPr/>
            </p:nvSpPr>
            <p:spPr>
              <a:xfrm>
                <a:off x="4646232" y="6310923"/>
                <a:ext cx="257763" cy="369332"/>
              </a:xfrm>
              <a:prstGeom prst="rect">
                <a:avLst/>
              </a:prstGeom>
              <a:blipFill>
                <a:blip r:embed="rId4"/>
                <a:stretch>
                  <a:fillRect l="-23810" r="-23810" b="-32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5ADA5AE-B374-40A2-79ED-318A6CC73824}"/>
                  </a:ext>
                </a:extLst>
              </p:cNvPr>
              <p:cNvSpPr txBox="1"/>
              <p:nvPr/>
            </p:nvSpPr>
            <p:spPr>
              <a:xfrm>
                <a:off x="7504043" y="6310923"/>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12</m:t>
                      </m:r>
                    </m:oMath>
                  </m:oMathPara>
                </a14:m>
                <a:endParaRPr lang="en-US" sz="2400" dirty="0"/>
              </a:p>
            </p:txBody>
          </p:sp>
        </mc:Choice>
        <mc:Fallback xmlns="">
          <p:sp>
            <p:nvSpPr>
              <p:cNvPr id="11" name="TextBox 10">
                <a:extLst>
                  <a:ext uri="{FF2B5EF4-FFF2-40B4-BE49-F238E27FC236}">
                    <a16:creationId xmlns:a16="http://schemas.microsoft.com/office/drawing/2014/main" id="{C5ADA5AE-B374-40A2-79ED-318A6CC73824}"/>
                  </a:ext>
                </a:extLst>
              </p:cNvPr>
              <p:cNvSpPr txBox="1">
                <a:spLocks noRot="1" noChangeAspect="1" noMove="1" noResize="1" noEditPoints="1" noAdjustHandles="1" noChangeArrowheads="1" noChangeShapeType="1" noTextEdit="1"/>
              </p:cNvSpPr>
              <p:nvPr/>
            </p:nvSpPr>
            <p:spPr>
              <a:xfrm>
                <a:off x="7504043" y="6310923"/>
                <a:ext cx="424796" cy="369332"/>
              </a:xfrm>
              <a:prstGeom prst="rect">
                <a:avLst/>
              </a:prstGeom>
              <a:blipFill>
                <a:blip r:embed="rId5"/>
                <a:stretch>
                  <a:fillRect l="-11429" r="-14286" b="-32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73486CD-CADE-A5DF-A07E-89D11E8E0A65}"/>
                  </a:ext>
                </a:extLst>
              </p:cNvPr>
              <p:cNvSpPr txBox="1"/>
              <p:nvPr/>
            </p:nvSpPr>
            <p:spPr>
              <a:xfrm>
                <a:off x="3313043" y="4800929"/>
                <a:ext cx="630750" cy="10631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10</m:t>
                          </m:r>
                        </m:den>
                      </m:f>
                    </m:oMath>
                  </m:oMathPara>
                </a14:m>
                <a:endParaRPr lang="en-US" sz="2400" b="0" dirty="0"/>
              </a:p>
              <a:p>
                <a:endParaRPr lang="en-US" sz="2400" dirty="0"/>
              </a:p>
            </p:txBody>
          </p:sp>
        </mc:Choice>
        <mc:Fallback xmlns="">
          <p:sp>
            <p:nvSpPr>
              <p:cNvPr id="12" name="TextBox 11">
                <a:extLst>
                  <a:ext uri="{FF2B5EF4-FFF2-40B4-BE49-F238E27FC236}">
                    <a16:creationId xmlns:a16="http://schemas.microsoft.com/office/drawing/2014/main" id="{673486CD-CADE-A5DF-A07E-89D11E8E0A65}"/>
                  </a:ext>
                </a:extLst>
              </p:cNvPr>
              <p:cNvSpPr txBox="1">
                <a:spLocks noRot="1" noChangeAspect="1" noMove="1" noResize="1" noEditPoints="1" noAdjustHandles="1" noChangeArrowheads="1" noChangeShapeType="1" noTextEdit="1"/>
              </p:cNvSpPr>
              <p:nvPr/>
            </p:nvSpPr>
            <p:spPr>
              <a:xfrm>
                <a:off x="3313043" y="4800929"/>
                <a:ext cx="630750" cy="1063176"/>
              </a:xfrm>
              <a:prstGeom prst="rect">
                <a:avLst/>
              </a:prstGeom>
              <a:blipFill>
                <a:blip r:embed="rId6"/>
                <a:stretch>
                  <a:fillRect t="-1190"/>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40E0B7EA-D72B-8B32-9121-D7E84000CB69}"/>
              </a:ext>
            </a:extLst>
          </p:cNvPr>
          <p:cNvCxnSpPr/>
          <p:nvPr/>
        </p:nvCxnSpPr>
        <p:spPr>
          <a:xfrm flipH="1">
            <a:off x="3998843" y="5178305"/>
            <a:ext cx="31537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86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74465F-B024-7112-1930-5E3DC9F439A8}"/>
              </a:ext>
            </a:extLst>
          </p:cNvPr>
          <p:cNvSpPr>
            <a:spLocks noGrp="1"/>
          </p:cNvSpPr>
          <p:nvPr>
            <p:ph idx="1"/>
          </p:nvPr>
        </p:nvSpPr>
        <p:spPr/>
        <p:txBody>
          <a:bodyPr/>
          <a:lstStyle/>
          <a:p>
            <a:r>
              <a:rPr lang="en-US" dirty="0"/>
              <a:t>Assume that sales calls that go into a company are uniformly distributed by the years of experience of the sales staff so that everyone has the same chance of getting a call.</a:t>
            </a:r>
          </a:p>
          <a:p>
            <a:r>
              <a:rPr lang="en-US" dirty="0">
                <a:solidFill>
                  <a:schemeClr val="accent2"/>
                </a:solidFill>
              </a:rPr>
              <a:t>What is the expected years of experience of a person answering a new sales call?</a:t>
            </a:r>
          </a:p>
        </p:txBody>
      </p:sp>
      <p:sp>
        <p:nvSpPr>
          <p:cNvPr id="3" name="Title 2">
            <a:extLst>
              <a:ext uri="{FF2B5EF4-FFF2-40B4-BE49-F238E27FC236}">
                <a16:creationId xmlns:a16="http://schemas.microsoft.com/office/drawing/2014/main" id="{32BCB604-AC09-876E-6F44-86FDEB31D575}"/>
              </a:ext>
            </a:extLst>
          </p:cNvPr>
          <p:cNvSpPr>
            <a:spLocks noGrp="1"/>
          </p:cNvSpPr>
          <p:nvPr>
            <p:ph type="title"/>
          </p:nvPr>
        </p:nvSpPr>
        <p:spPr/>
        <p:txBody>
          <a:bodyPr/>
          <a:lstStyle/>
          <a:p>
            <a:r>
              <a:rPr lang="en-US" dirty="0"/>
              <a:t>Example of Uniform Distribution</a:t>
            </a:r>
          </a:p>
        </p:txBody>
      </p:sp>
      <p:cxnSp>
        <p:nvCxnSpPr>
          <p:cNvPr id="5" name="Straight Connector 4">
            <a:extLst>
              <a:ext uri="{FF2B5EF4-FFF2-40B4-BE49-F238E27FC236}">
                <a16:creationId xmlns:a16="http://schemas.microsoft.com/office/drawing/2014/main" id="{93F4AF9E-C446-24B6-EE75-E0EC80699F07}"/>
              </a:ext>
            </a:extLst>
          </p:cNvPr>
          <p:cNvCxnSpPr/>
          <p:nvPr/>
        </p:nvCxnSpPr>
        <p:spPr>
          <a:xfrm>
            <a:off x="1419392" y="6321305"/>
            <a:ext cx="41148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D53A197-5415-9DD7-32B2-0E38F4E371C4}"/>
              </a:ext>
            </a:extLst>
          </p:cNvPr>
          <p:cNvCxnSpPr/>
          <p:nvPr/>
        </p:nvCxnSpPr>
        <p:spPr>
          <a:xfrm flipV="1">
            <a:off x="1419392" y="4416305"/>
            <a:ext cx="0" cy="19050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8B5104D-6418-A6D0-8C16-9B64C3CB7E9B}"/>
              </a:ext>
            </a:extLst>
          </p:cNvPr>
          <p:cNvSpPr/>
          <p:nvPr/>
        </p:nvSpPr>
        <p:spPr>
          <a:xfrm>
            <a:off x="2028992" y="5178305"/>
            <a:ext cx="2971800" cy="1143000"/>
          </a:xfrm>
          <a:prstGeom prst="rect">
            <a:avLst/>
          </a:prstGeom>
          <a:solidFill>
            <a:schemeClr val="bg1">
              <a:lumMod val="6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72066DF-DB5B-CC97-67ED-82F08DD46176}"/>
                  </a:ext>
                </a:extLst>
              </p:cNvPr>
              <p:cNvSpPr txBox="1"/>
              <p:nvPr/>
            </p:nvSpPr>
            <p:spPr>
              <a:xfrm>
                <a:off x="1072790" y="3975086"/>
                <a:ext cx="69320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oMath>
                  </m:oMathPara>
                </a14:m>
                <a:endParaRPr lang="en-US" sz="2400" dirty="0"/>
              </a:p>
            </p:txBody>
          </p:sp>
        </mc:Choice>
        <mc:Fallback xmlns="">
          <p:sp>
            <p:nvSpPr>
              <p:cNvPr id="8" name="TextBox 7">
                <a:extLst>
                  <a:ext uri="{FF2B5EF4-FFF2-40B4-BE49-F238E27FC236}">
                    <a16:creationId xmlns:a16="http://schemas.microsoft.com/office/drawing/2014/main" id="{272066DF-DB5B-CC97-67ED-82F08DD46176}"/>
                  </a:ext>
                </a:extLst>
              </p:cNvPr>
              <p:cNvSpPr txBox="1">
                <a:spLocks noRot="1" noChangeAspect="1" noMove="1" noResize="1" noEditPoints="1" noAdjustHandles="1" noChangeArrowheads="1" noChangeShapeType="1" noTextEdit="1"/>
              </p:cNvSpPr>
              <p:nvPr/>
            </p:nvSpPr>
            <p:spPr>
              <a:xfrm>
                <a:off x="1072790" y="3975086"/>
                <a:ext cx="693203" cy="369332"/>
              </a:xfrm>
              <a:prstGeom prst="rect">
                <a:avLst/>
              </a:prstGeom>
              <a:blipFill>
                <a:blip r:embed="rId2"/>
                <a:stretch>
                  <a:fillRect l="-14286" r="-12500" b="-322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3ADD074-051A-FFB0-1EF8-390E5E573526}"/>
                  </a:ext>
                </a:extLst>
              </p:cNvPr>
              <p:cNvSpPr txBox="1"/>
              <p:nvPr/>
            </p:nvSpPr>
            <p:spPr>
              <a:xfrm>
                <a:off x="5627750" y="6136639"/>
                <a:ext cx="25776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oMath>
                  </m:oMathPara>
                </a14:m>
                <a:endParaRPr lang="en-US" sz="2400" dirty="0"/>
              </a:p>
            </p:txBody>
          </p:sp>
        </mc:Choice>
        <mc:Fallback xmlns="">
          <p:sp>
            <p:nvSpPr>
              <p:cNvPr id="9" name="TextBox 8">
                <a:extLst>
                  <a:ext uri="{FF2B5EF4-FFF2-40B4-BE49-F238E27FC236}">
                    <a16:creationId xmlns:a16="http://schemas.microsoft.com/office/drawing/2014/main" id="{63ADD074-051A-FFB0-1EF8-390E5E573526}"/>
                  </a:ext>
                </a:extLst>
              </p:cNvPr>
              <p:cNvSpPr txBox="1">
                <a:spLocks noRot="1" noChangeAspect="1" noMove="1" noResize="1" noEditPoints="1" noAdjustHandles="1" noChangeArrowheads="1" noChangeShapeType="1" noTextEdit="1"/>
              </p:cNvSpPr>
              <p:nvPr/>
            </p:nvSpPr>
            <p:spPr>
              <a:xfrm>
                <a:off x="5627750" y="6136639"/>
                <a:ext cx="257763" cy="369332"/>
              </a:xfrm>
              <a:prstGeom prst="rect">
                <a:avLst/>
              </a:prstGeom>
              <a:blipFill>
                <a:blip r:embed="rId3"/>
                <a:stretch>
                  <a:fillRect l="-14286" r="-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4384420-E03E-CDE1-7AFE-27C8E90E5E2C}"/>
                  </a:ext>
                </a:extLst>
              </p:cNvPr>
              <p:cNvSpPr txBox="1"/>
              <p:nvPr/>
            </p:nvSpPr>
            <p:spPr>
              <a:xfrm>
                <a:off x="1914381" y="6310923"/>
                <a:ext cx="25776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2</m:t>
                      </m:r>
                    </m:oMath>
                  </m:oMathPara>
                </a14:m>
                <a:endParaRPr lang="en-US" sz="2400" dirty="0"/>
              </a:p>
            </p:txBody>
          </p:sp>
        </mc:Choice>
        <mc:Fallback xmlns="">
          <p:sp>
            <p:nvSpPr>
              <p:cNvPr id="10" name="TextBox 9">
                <a:extLst>
                  <a:ext uri="{FF2B5EF4-FFF2-40B4-BE49-F238E27FC236}">
                    <a16:creationId xmlns:a16="http://schemas.microsoft.com/office/drawing/2014/main" id="{94384420-E03E-CDE1-7AFE-27C8E90E5E2C}"/>
                  </a:ext>
                </a:extLst>
              </p:cNvPr>
              <p:cNvSpPr txBox="1">
                <a:spLocks noRot="1" noChangeAspect="1" noMove="1" noResize="1" noEditPoints="1" noAdjustHandles="1" noChangeArrowheads="1" noChangeShapeType="1" noTextEdit="1"/>
              </p:cNvSpPr>
              <p:nvPr/>
            </p:nvSpPr>
            <p:spPr>
              <a:xfrm>
                <a:off x="1914381" y="6310923"/>
                <a:ext cx="257763" cy="369332"/>
              </a:xfrm>
              <a:prstGeom prst="rect">
                <a:avLst/>
              </a:prstGeom>
              <a:blipFill>
                <a:blip r:embed="rId4"/>
                <a:stretch>
                  <a:fillRect l="-23810" r="-23810" b="-32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5ADA5AE-B374-40A2-79ED-318A6CC73824}"/>
                  </a:ext>
                </a:extLst>
              </p:cNvPr>
              <p:cNvSpPr txBox="1"/>
              <p:nvPr/>
            </p:nvSpPr>
            <p:spPr>
              <a:xfrm>
                <a:off x="4772192" y="6310923"/>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12</m:t>
                      </m:r>
                    </m:oMath>
                  </m:oMathPara>
                </a14:m>
                <a:endParaRPr lang="en-US" sz="2400" dirty="0"/>
              </a:p>
            </p:txBody>
          </p:sp>
        </mc:Choice>
        <mc:Fallback xmlns="">
          <p:sp>
            <p:nvSpPr>
              <p:cNvPr id="11" name="TextBox 10">
                <a:extLst>
                  <a:ext uri="{FF2B5EF4-FFF2-40B4-BE49-F238E27FC236}">
                    <a16:creationId xmlns:a16="http://schemas.microsoft.com/office/drawing/2014/main" id="{C5ADA5AE-B374-40A2-79ED-318A6CC73824}"/>
                  </a:ext>
                </a:extLst>
              </p:cNvPr>
              <p:cNvSpPr txBox="1">
                <a:spLocks noRot="1" noChangeAspect="1" noMove="1" noResize="1" noEditPoints="1" noAdjustHandles="1" noChangeArrowheads="1" noChangeShapeType="1" noTextEdit="1"/>
              </p:cNvSpPr>
              <p:nvPr/>
            </p:nvSpPr>
            <p:spPr>
              <a:xfrm>
                <a:off x="4772192" y="6310923"/>
                <a:ext cx="424796" cy="369332"/>
              </a:xfrm>
              <a:prstGeom prst="rect">
                <a:avLst/>
              </a:prstGeom>
              <a:blipFill>
                <a:blip r:embed="rId5"/>
                <a:stretch>
                  <a:fillRect l="-11429" r="-11429" b="-32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73486CD-CADE-A5DF-A07E-89D11E8E0A65}"/>
                  </a:ext>
                </a:extLst>
              </p:cNvPr>
              <p:cNvSpPr txBox="1"/>
              <p:nvPr/>
            </p:nvSpPr>
            <p:spPr>
              <a:xfrm>
                <a:off x="581192" y="4800929"/>
                <a:ext cx="630750" cy="10631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10</m:t>
                          </m:r>
                        </m:den>
                      </m:f>
                    </m:oMath>
                  </m:oMathPara>
                </a14:m>
                <a:endParaRPr lang="en-US" sz="2400" b="0" dirty="0"/>
              </a:p>
              <a:p>
                <a:endParaRPr lang="en-US" sz="2400" dirty="0"/>
              </a:p>
            </p:txBody>
          </p:sp>
        </mc:Choice>
        <mc:Fallback xmlns="">
          <p:sp>
            <p:nvSpPr>
              <p:cNvPr id="12" name="TextBox 11">
                <a:extLst>
                  <a:ext uri="{FF2B5EF4-FFF2-40B4-BE49-F238E27FC236}">
                    <a16:creationId xmlns:a16="http://schemas.microsoft.com/office/drawing/2014/main" id="{673486CD-CADE-A5DF-A07E-89D11E8E0A65}"/>
                  </a:ext>
                </a:extLst>
              </p:cNvPr>
              <p:cNvSpPr txBox="1">
                <a:spLocks noRot="1" noChangeAspect="1" noMove="1" noResize="1" noEditPoints="1" noAdjustHandles="1" noChangeArrowheads="1" noChangeShapeType="1" noTextEdit="1"/>
              </p:cNvSpPr>
              <p:nvPr/>
            </p:nvSpPr>
            <p:spPr>
              <a:xfrm>
                <a:off x="581192" y="4800929"/>
                <a:ext cx="630750" cy="1063176"/>
              </a:xfrm>
              <a:prstGeom prst="rect">
                <a:avLst/>
              </a:prstGeom>
              <a:blipFill>
                <a:blip r:embed="rId6"/>
                <a:stretch>
                  <a:fillRect t="-1190"/>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40E0B7EA-D72B-8B32-9121-D7E84000CB69}"/>
              </a:ext>
            </a:extLst>
          </p:cNvPr>
          <p:cNvCxnSpPr/>
          <p:nvPr/>
        </p:nvCxnSpPr>
        <p:spPr>
          <a:xfrm flipH="1">
            <a:off x="1266992" y="5178305"/>
            <a:ext cx="31537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7F73C4B-0CAC-1BFA-42DC-78590744BEB1}"/>
                  </a:ext>
                </a:extLst>
              </p:cNvPr>
              <p:cNvSpPr txBox="1"/>
              <p:nvPr/>
            </p:nvSpPr>
            <p:spPr>
              <a:xfrm>
                <a:off x="6626543" y="4012989"/>
                <a:ext cx="2994346" cy="8066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2"/>
                          </a:solidFill>
                          <a:latin typeface="Cambria Math" panose="02040503050406030204" pitchFamily="18" charset="0"/>
                        </a:rPr>
                        <m:t>𝐸</m:t>
                      </m:r>
                      <m:d>
                        <m:dPr>
                          <m:ctrlPr>
                            <a:rPr lang="en-US" sz="2800" b="0" i="1" smtClean="0">
                              <a:solidFill>
                                <a:schemeClr val="accent2"/>
                              </a:solidFill>
                              <a:latin typeface="Cambria Math" panose="02040503050406030204" pitchFamily="18" charset="0"/>
                            </a:rPr>
                          </m:ctrlPr>
                        </m:dPr>
                        <m:e>
                          <m:r>
                            <a:rPr lang="en-US" sz="2800" b="0" i="1" smtClean="0">
                              <a:solidFill>
                                <a:schemeClr val="accent2"/>
                              </a:solidFill>
                              <a:latin typeface="Cambria Math" panose="02040503050406030204" pitchFamily="18" charset="0"/>
                            </a:rPr>
                            <m:t>𝑥</m:t>
                          </m:r>
                        </m:e>
                      </m:d>
                      <m:r>
                        <a:rPr lang="en-US" sz="2800" b="0" i="1" smtClean="0">
                          <a:solidFill>
                            <a:schemeClr val="accent2"/>
                          </a:solidFill>
                          <a:latin typeface="Cambria Math" panose="02040503050406030204" pitchFamily="18" charset="0"/>
                        </a:rPr>
                        <m:t>=</m:t>
                      </m:r>
                      <m:f>
                        <m:fPr>
                          <m:ctrlPr>
                            <a:rPr lang="en-US" sz="2800" b="0" i="1" smtClean="0">
                              <a:solidFill>
                                <a:schemeClr val="accent2"/>
                              </a:solidFill>
                              <a:latin typeface="Cambria Math" panose="02040503050406030204" pitchFamily="18" charset="0"/>
                            </a:rPr>
                          </m:ctrlPr>
                        </m:fPr>
                        <m:num>
                          <m:r>
                            <a:rPr lang="en-US" sz="2800" b="0" i="1" smtClean="0">
                              <a:solidFill>
                                <a:schemeClr val="accent2"/>
                              </a:solidFill>
                              <a:latin typeface="Cambria Math" panose="02040503050406030204" pitchFamily="18" charset="0"/>
                            </a:rPr>
                            <m:t>2+12</m:t>
                          </m:r>
                        </m:num>
                        <m:den>
                          <m:r>
                            <a:rPr lang="en-US" sz="2800" b="0" i="1" smtClean="0">
                              <a:solidFill>
                                <a:schemeClr val="accent2"/>
                              </a:solidFill>
                              <a:latin typeface="Cambria Math" panose="02040503050406030204" pitchFamily="18" charset="0"/>
                            </a:rPr>
                            <m:t>2</m:t>
                          </m:r>
                        </m:den>
                      </m:f>
                      <m:r>
                        <a:rPr lang="en-US" sz="2800" b="0" i="1" smtClean="0">
                          <a:solidFill>
                            <a:schemeClr val="accent2"/>
                          </a:solidFill>
                          <a:latin typeface="Cambria Math" panose="02040503050406030204" pitchFamily="18" charset="0"/>
                        </a:rPr>
                        <m:t>=7</m:t>
                      </m:r>
                    </m:oMath>
                  </m:oMathPara>
                </a14:m>
                <a:endParaRPr lang="en-US" sz="2800" b="0" dirty="0">
                  <a:solidFill>
                    <a:schemeClr val="accent2"/>
                  </a:solidFill>
                </a:endParaRPr>
              </a:p>
            </p:txBody>
          </p:sp>
        </mc:Choice>
        <mc:Fallback xmlns="">
          <p:sp>
            <p:nvSpPr>
              <p:cNvPr id="14" name="TextBox 13">
                <a:extLst>
                  <a:ext uri="{FF2B5EF4-FFF2-40B4-BE49-F238E27FC236}">
                    <a16:creationId xmlns:a16="http://schemas.microsoft.com/office/drawing/2014/main" id="{57F73C4B-0CAC-1BFA-42DC-78590744BEB1}"/>
                  </a:ext>
                </a:extLst>
              </p:cNvPr>
              <p:cNvSpPr txBox="1">
                <a:spLocks noRot="1" noChangeAspect="1" noMove="1" noResize="1" noEditPoints="1" noAdjustHandles="1" noChangeArrowheads="1" noChangeShapeType="1" noTextEdit="1"/>
              </p:cNvSpPr>
              <p:nvPr/>
            </p:nvSpPr>
            <p:spPr>
              <a:xfrm>
                <a:off x="6626543" y="4012989"/>
                <a:ext cx="2994346" cy="806631"/>
              </a:xfrm>
              <a:prstGeom prst="rect">
                <a:avLst/>
              </a:prstGeom>
              <a:blipFill>
                <a:blip r:embed="rId7"/>
                <a:stretch>
                  <a:fillRect l="-2110" t="-1538" r="-2110" b="-13846"/>
                </a:stretch>
              </a:blipFill>
            </p:spPr>
            <p:txBody>
              <a:bodyPr/>
              <a:lstStyle/>
              <a:p>
                <a:r>
                  <a:rPr lang="en-US">
                    <a:noFill/>
                  </a:rPr>
                  <a:t> </a:t>
                </a:r>
              </a:p>
            </p:txBody>
          </p:sp>
        </mc:Fallback>
      </mc:AlternateContent>
    </p:spTree>
    <p:extLst>
      <p:ext uri="{BB962C8B-B14F-4D97-AF65-F5344CB8AC3E}">
        <p14:creationId xmlns:p14="http://schemas.microsoft.com/office/powerpoint/2010/main" val="509587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74465F-B024-7112-1930-5E3DC9F439A8}"/>
              </a:ext>
            </a:extLst>
          </p:cNvPr>
          <p:cNvSpPr>
            <a:spLocks noGrp="1"/>
          </p:cNvSpPr>
          <p:nvPr>
            <p:ph idx="1"/>
          </p:nvPr>
        </p:nvSpPr>
        <p:spPr/>
        <p:txBody>
          <a:bodyPr/>
          <a:lstStyle/>
          <a:p>
            <a:r>
              <a:rPr lang="en-US" dirty="0"/>
              <a:t>Assume that sales calls that go into a company are uniformly distributed by the years of experience of the sales staff so that everyone has the same chance of getting a call.</a:t>
            </a:r>
          </a:p>
          <a:p>
            <a:r>
              <a:rPr lang="en-US" dirty="0">
                <a:solidFill>
                  <a:schemeClr val="accent2"/>
                </a:solidFill>
              </a:rPr>
              <a:t>What is the expected years of experience of a person answering a new sales call?</a:t>
            </a:r>
          </a:p>
        </p:txBody>
      </p:sp>
      <p:sp>
        <p:nvSpPr>
          <p:cNvPr id="3" name="Title 2">
            <a:extLst>
              <a:ext uri="{FF2B5EF4-FFF2-40B4-BE49-F238E27FC236}">
                <a16:creationId xmlns:a16="http://schemas.microsoft.com/office/drawing/2014/main" id="{32BCB604-AC09-876E-6F44-86FDEB31D575}"/>
              </a:ext>
            </a:extLst>
          </p:cNvPr>
          <p:cNvSpPr>
            <a:spLocks noGrp="1"/>
          </p:cNvSpPr>
          <p:nvPr>
            <p:ph type="title"/>
          </p:nvPr>
        </p:nvSpPr>
        <p:spPr/>
        <p:txBody>
          <a:bodyPr/>
          <a:lstStyle/>
          <a:p>
            <a:r>
              <a:rPr lang="en-US" dirty="0"/>
              <a:t>Example of Uniform Distribution</a:t>
            </a:r>
          </a:p>
        </p:txBody>
      </p:sp>
      <p:cxnSp>
        <p:nvCxnSpPr>
          <p:cNvPr id="5" name="Straight Connector 4">
            <a:extLst>
              <a:ext uri="{FF2B5EF4-FFF2-40B4-BE49-F238E27FC236}">
                <a16:creationId xmlns:a16="http://schemas.microsoft.com/office/drawing/2014/main" id="{93F4AF9E-C446-24B6-EE75-E0EC80699F07}"/>
              </a:ext>
            </a:extLst>
          </p:cNvPr>
          <p:cNvCxnSpPr/>
          <p:nvPr/>
        </p:nvCxnSpPr>
        <p:spPr>
          <a:xfrm>
            <a:off x="1419392" y="6321305"/>
            <a:ext cx="41148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D53A197-5415-9DD7-32B2-0E38F4E371C4}"/>
              </a:ext>
            </a:extLst>
          </p:cNvPr>
          <p:cNvCxnSpPr/>
          <p:nvPr/>
        </p:nvCxnSpPr>
        <p:spPr>
          <a:xfrm flipV="1">
            <a:off x="1419392" y="4416305"/>
            <a:ext cx="0" cy="19050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8B5104D-6418-A6D0-8C16-9B64C3CB7E9B}"/>
              </a:ext>
            </a:extLst>
          </p:cNvPr>
          <p:cNvSpPr/>
          <p:nvPr/>
        </p:nvSpPr>
        <p:spPr>
          <a:xfrm>
            <a:off x="2028992" y="5178305"/>
            <a:ext cx="2971800" cy="1143000"/>
          </a:xfrm>
          <a:prstGeom prst="rect">
            <a:avLst/>
          </a:prstGeom>
          <a:solidFill>
            <a:schemeClr val="bg1">
              <a:lumMod val="6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72066DF-DB5B-CC97-67ED-82F08DD46176}"/>
                  </a:ext>
                </a:extLst>
              </p:cNvPr>
              <p:cNvSpPr txBox="1"/>
              <p:nvPr/>
            </p:nvSpPr>
            <p:spPr>
              <a:xfrm>
                <a:off x="1072790" y="3975086"/>
                <a:ext cx="69320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oMath>
                  </m:oMathPara>
                </a14:m>
                <a:endParaRPr lang="en-US" sz="2400" dirty="0"/>
              </a:p>
            </p:txBody>
          </p:sp>
        </mc:Choice>
        <mc:Fallback xmlns="">
          <p:sp>
            <p:nvSpPr>
              <p:cNvPr id="8" name="TextBox 7">
                <a:extLst>
                  <a:ext uri="{FF2B5EF4-FFF2-40B4-BE49-F238E27FC236}">
                    <a16:creationId xmlns:a16="http://schemas.microsoft.com/office/drawing/2014/main" id="{272066DF-DB5B-CC97-67ED-82F08DD46176}"/>
                  </a:ext>
                </a:extLst>
              </p:cNvPr>
              <p:cNvSpPr txBox="1">
                <a:spLocks noRot="1" noChangeAspect="1" noMove="1" noResize="1" noEditPoints="1" noAdjustHandles="1" noChangeArrowheads="1" noChangeShapeType="1" noTextEdit="1"/>
              </p:cNvSpPr>
              <p:nvPr/>
            </p:nvSpPr>
            <p:spPr>
              <a:xfrm>
                <a:off x="1072790" y="3975086"/>
                <a:ext cx="693203" cy="369332"/>
              </a:xfrm>
              <a:prstGeom prst="rect">
                <a:avLst/>
              </a:prstGeom>
              <a:blipFill>
                <a:blip r:embed="rId2"/>
                <a:stretch>
                  <a:fillRect l="-14286" r="-12500" b="-322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3ADD074-051A-FFB0-1EF8-390E5E573526}"/>
                  </a:ext>
                </a:extLst>
              </p:cNvPr>
              <p:cNvSpPr txBox="1"/>
              <p:nvPr/>
            </p:nvSpPr>
            <p:spPr>
              <a:xfrm>
                <a:off x="5627750" y="6136639"/>
                <a:ext cx="25776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oMath>
                  </m:oMathPara>
                </a14:m>
                <a:endParaRPr lang="en-US" sz="2400" dirty="0"/>
              </a:p>
            </p:txBody>
          </p:sp>
        </mc:Choice>
        <mc:Fallback xmlns="">
          <p:sp>
            <p:nvSpPr>
              <p:cNvPr id="9" name="TextBox 8">
                <a:extLst>
                  <a:ext uri="{FF2B5EF4-FFF2-40B4-BE49-F238E27FC236}">
                    <a16:creationId xmlns:a16="http://schemas.microsoft.com/office/drawing/2014/main" id="{63ADD074-051A-FFB0-1EF8-390E5E573526}"/>
                  </a:ext>
                </a:extLst>
              </p:cNvPr>
              <p:cNvSpPr txBox="1">
                <a:spLocks noRot="1" noChangeAspect="1" noMove="1" noResize="1" noEditPoints="1" noAdjustHandles="1" noChangeArrowheads="1" noChangeShapeType="1" noTextEdit="1"/>
              </p:cNvSpPr>
              <p:nvPr/>
            </p:nvSpPr>
            <p:spPr>
              <a:xfrm>
                <a:off x="5627750" y="6136639"/>
                <a:ext cx="257763" cy="369332"/>
              </a:xfrm>
              <a:prstGeom prst="rect">
                <a:avLst/>
              </a:prstGeom>
              <a:blipFill>
                <a:blip r:embed="rId3"/>
                <a:stretch>
                  <a:fillRect l="-14286" r="-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4384420-E03E-CDE1-7AFE-27C8E90E5E2C}"/>
                  </a:ext>
                </a:extLst>
              </p:cNvPr>
              <p:cNvSpPr txBox="1"/>
              <p:nvPr/>
            </p:nvSpPr>
            <p:spPr>
              <a:xfrm>
                <a:off x="1914381" y="6310923"/>
                <a:ext cx="25776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2</m:t>
                      </m:r>
                    </m:oMath>
                  </m:oMathPara>
                </a14:m>
                <a:endParaRPr lang="en-US" sz="2400" dirty="0"/>
              </a:p>
            </p:txBody>
          </p:sp>
        </mc:Choice>
        <mc:Fallback xmlns="">
          <p:sp>
            <p:nvSpPr>
              <p:cNvPr id="10" name="TextBox 9">
                <a:extLst>
                  <a:ext uri="{FF2B5EF4-FFF2-40B4-BE49-F238E27FC236}">
                    <a16:creationId xmlns:a16="http://schemas.microsoft.com/office/drawing/2014/main" id="{94384420-E03E-CDE1-7AFE-27C8E90E5E2C}"/>
                  </a:ext>
                </a:extLst>
              </p:cNvPr>
              <p:cNvSpPr txBox="1">
                <a:spLocks noRot="1" noChangeAspect="1" noMove="1" noResize="1" noEditPoints="1" noAdjustHandles="1" noChangeArrowheads="1" noChangeShapeType="1" noTextEdit="1"/>
              </p:cNvSpPr>
              <p:nvPr/>
            </p:nvSpPr>
            <p:spPr>
              <a:xfrm>
                <a:off x="1914381" y="6310923"/>
                <a:ext cx="257763" cy="369332"/>
              </a:xfrm>
              <a:prstGeom prst="rect">
                <a:avLst/>
              </a:prstGeom>
              <a:blipFill>
                <a:blip r:embed="rId4"/>
                <a:stretch>
                  <a:fillRect l="-23810" r="-23810" b="-32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5ADA5AE-B374-40A2-79ED-318A6CC73824}"/>
                  </a:ext>
                </a:extLst>
              </p:cNvPr>
              <p:cNvSpPr txBox="1"/>
              <p:nvPr/>
            </p:nvSpPr>
            <p:spPr>
              <a:xfrm>
                <a:off x="4772192" y="6310923"/>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12</m:t>
                      </m:r>
                    </m:oMath>
                  </m:oMathPara>
                </a14:m>
                <a:endParaRPr lang="en-US" sz="2400" dirty="0"/>
              </a:p>
            </p:txBody>
          </p:sp>
        </mc:Choice>
        <mc:Fallback xmlns="">
          <p:sp>
            <p:nvSpPr>
              <p:cNvPr id="11" name="TextBox 10">
                <a:extLst>
                  <a:ext uri="{FF2B5EF4-FFF2-40B4-BE49-F238E27FC236}">
                    <a16:creationId xmlns:a16="http://schemas.microsoft.com/office/drawing/2014/main" id="{C5ADA5AE-B374-40A2-79ED-318A6CC73824}"/>
                  </a:ext>
                </a:extLst>
              </p:cNvPr>
              <p:cNvSpPr txBox="1">
                <a:spLocks noRot="1" noChangeAspect="1" noMove="1" noResize="1" noEditPoints="1" noAdjustHandles="1" noChangeArrowheads="1" noChangeShapeType="1" noTextEdit="1"/>
              </p:cNvSpPr>
              <p:nvPr/>
            </p:nvSpPr>
            <p:spPr>
              <a:xfrm>
                <a:off x="4772192" y="6310923"/>
                <a:ext cx="424796" cy="369332"/>
              </a:xfrm>
              <a:prstGeom prst="rect">
                <a:avLst/>
              </a:prstGeom>
              <a:blipFill>
                <a:blip r:embed="rId5"/>
                <a:stretch>
                  <a:fillRect l="-11429" r="-11429" b="-32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73486CD-CADE-A5DF-A07E-89D11E8E0A65}"/>
                  </a:ext>
                </a:extLst>
              </p:cNvPr>
              <p:cNvSpPr txBox="1"/>
              <p:nvPr/>
            </p:nvSpPr>
            <p:spPr>
              <a:xfrm>
                <a:off x="581192" y="4800929"/>
                <a:ext cx="630750" cy="10631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10</m:t>
                          </m:r>
                        </m:den>
                      </m:f>
                    </m:oMath>
                  </m:oMathPara>
                </a14:m>
                <a:endParaRPr lang="en-US" sz="2400" b="0" dirty="0"/>
              </a:p>
              <a:p>
                <a:endParaRPr lang="en-US" sz="2400" dirty="0"/>
              </a:p>
            </p:txBody>
          </p:sp>
        </mc:Choice>
        <mc:Fallback xmlns="">
          <p:sp>
            <p:nvSpPr>
              <p:cNvPr id="12" name="TextBox 11">
                <a:extLst>
                  <a:ext uri="{FF2B5EF4-FFF2-40B4-BE49-F238E27FC236}">
                    <a16:creationId xmlns:a16="http://schemas.microsoft.com/office/drawing/2014/main" id="{673486CD-CADE-A5DF-A07E-89D11E8E0A65}"/>
                  </a:ext>
                </a:extLst>
              </p:cNvPr>
              <p:cNvSpPr txBox="1">
                <a:spLocks noRot="1" noChangeAspect="1" noMove="1" noResize="1" noEditPoints="1" noAdjustHandles="1" noChangeArrowheads="1" noChangeShapeType="1" noTextEdit="1"/>
              </p:cNvSpPr>
              <p:nvPr/>
            </p:nvSpPr>
            <p:spPr>
              <a:xfrm>
                <a:off x="581192" y="4800929"/>
                <a:ext cx="630750" cy="1063176"/>
              </a:xfrm>
              <a:prstGeom prst="rect">
                <a:avLst/>
              </a:prstGeom>
              <a:blipFill>
                <a:blip r:embed="rId6"/>
                <a:stretch>
                  <a:fillRect t="-1190"/>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40E0B7EA-D72B-8B32-9121-D7E84000CB69}"/>
              </a:ext>
            </a:extLst>
          </p:cNvPr>
          <p:cNvCxnSpPr/>
          <p:nvPr/>
        </p:nvCxnSpPr>
        <p:spPr>
          <a:xfrm flipH="1">
            <a:off x="1266992" y="5178305"/>
            <a:ext cx="31537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7F73C4B-0CAC-1BFA-42DC-78590744BEB1}"/>
                  </a:ext>
                </a:extLst>
              </p:cNvPr>
              <p:cNvSpPr txBox="1"/>
              <p:nvPr/>
            </p:nvSpPr>
            <p:spPr>
              <a:xfrm>
                <a:off x="6626543" y="4012989"/>
                <a:ext cx="2994346" cy="8066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2"/>
                          </a:solidFill>
                          <a:latin typeface="Cambria Math" panose="02040503050406030204" pitchFamily="18" charset="0"/>
                        </a:rPr>
                        <m:t>𝐸</m:t>
                      </m:r>
                      <m:d>
                        <m:dPr>
                          <m:ctrlPr>
                            <a:rPr lang="en-US" sz="2800" b="0" i="1" smtClean="0">
                              <a:solidFill>
                                <a:schemeClr val="accent2"/>
                              </a:solidFill>
                              <a:latin typeface="Cambria Math" panose="02040503050406030204" pitchFamily="18" charset="0"/>
                            </a:rPr>
                          </m:ctrlPr>
                        </m:dPr>
                        <m:e>
                          <m:r>
                            <a:rPr lang="en-US" sz="2800" b="0" i="1" smtClean="0">
                              <a:solidFill>
                                <a:schemeClr val="accent2"/>
                              </a:solidFill>
                              <a:latin typeface="Cambria Math" panose="02040503050406030204" pitchFamily="18" charset="0"/>
                            </a:rPr>
                            <m:t>𝑥</m:t>
                          </m:r>
                        </m:e>
                      </m:d>
                      <m:r>
                        <a:rPr lang="en-US" sz="2800" b="0" i="1" smtClean="0">
                          <a:solidFill>
                            <a:schemeClr val="accent2"/>
                          </a:solidFill>
                          <a:latin typeface="Cambria Math" panose="02040503050406030204" pitchFamily="18" charset="0"/>
                        </a:rPr>
                        <m:t>=</m:t>
                      </m:r>
                      <m:f>
                        <m:fPr>
                          <m:ctrlPr>
                            <a:rPr lang="en-US" sz="2800" b="0" i="1" smtClean="0">
                              <a:solidFill>
                                <a:schemeClr val="accent2"/>
                              </a:solidFill>
                              <a:latin typeface="Cambria Math" panose="02040503050406030204" pitchFamily="18" charset="0"/>
                            </a:rPr>
                          </m:ctrlPr>
                        </m:fPr>
                        <m:num>
                          <m:r>
                            <a:rPr lang="en-US" sz="2800" b="0" i="1" smtClean="0">
                              <a:solidFill>
                                <a:schemeClr val="accent2"/>
                              </a:solidFill>
                              <a:latin typeface="Cambria Math" panose="02040503050406030204" pitchFamily="18" charset="0"/>
                            </a:rPr>
                            <m:t>2+12</m:t>
                          </m:r>
                        </m:num>
                        <m:den>
                          <m:r>
                            <a:rPr lang="en-US" sz="2800" b="0" i="1" smtClean="0">
                              <a:solidFill>
                                <a:schemeClr val="accent2"/>
                              </a:solidFill>
                              <a:latin typeface="Cambria Math" panose="02040503050406030204" pitchFamily="18" charset="0"/>
                            </a:rPr>
                            <m:t>2</m:t>
                          </m:r>
                        </m:den>
                      </m:f>
                      <m:r>
                        <a:rPr lang="en-US" sz="2800" b="0" i="1" smtClean="0">
                          <a:solidFill>
                            <a:schemeClr val="accent2"/>
                          </a:solidFill>
                          <a:latin typeface="Cambria Math" panose="02040503050406030204" pitchFamily="18" charset="0"/>
                        </a:rPr>
                        <m:t>=7</m:t>
                      </m:r>
                    </m:oMath>
                  </m:oMathPara>
                </a14:m>
                <a:endParaRPr lang="en-US" sz="2800" b="0" dirty="0">
                  <a:solidFill>
                    <a:schemeClr val="accent2"/>
                  </a:solidFill>
                </a:endParaRPr>
              </a:p>
            </p:txBody>
          </p:sp>
        </mc:Choice>
        <mc:Fallback xmlns="">
          <p:sp>
            <p:nvSpPr>
              <p:cNvPr id="14" name="TextBox 13">
                <a:extLst>
                  <a:ext uri="{FF2B5EF4-FFF2-40B4-BE49-F238E27FC236}">
                    <a16:creationId xmlns:a16="http://schemas.microsoft.com/office/drawing/2014/main" id="{57F73C4B-0CAC-1BFA-42DC-78590744BEB1}"/>
                  </a:ext>
                </a:extLst>
              </p:cNvPr>
              <p:cNvSpPr txBox="1">
                <a:spLocks noRot="1" noChangeAspect="1" noMove="1" noResize="1" noEditPoints="1" noAdjustHandles="1" noChangeArrowheads="1" noChangeShapeType="1" noTextEdit="1"/>
              </p:cNvSpPr>
              <p:nvPr/>
            </p:nvSpPr>
            <p:spPr>
              <a:xfrm>
                <a:off x="6626543" y="4012989"/>
                <a:ext cx="2994346" cy="806631"/>
              </a:xfrm>
              <a:prstGeom prst="rect">
                <a:avLst/>
              </a:prstGeom>
              <a:blipFill>
                <a:blip r:embed="rId7"/>
                <a:stretch>
                  <a:fillRect l="-2110" t="-1538" r="-2110" b="-1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835E27E-B04E-FF1F-B2A0-38065D533371}"/>
                  </a:ext>
                </a:extLst>
              </p:cNvPr>
              <p:cNvSpPr txBox="1"/>
              <p:nvPr/>
            </p:nvSpPr>
            <p:spPr>
              <a:xfrm>
                <a:off x="6626543" y="5276820"/>
                <a:ext cx="4296561" cy="8617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2"/>
                          </a:solidFill>
                          <a:latin typeface="Cambria Math" panose="02040503050406030204" pitchFamily="18" charset="0"/>
                        </a:rPr>
                        <m:t>𝑉𝑎𝑟</m:t>
                      </m:r>
                      <m:d>
                        <m:dPr>
                          <m:ctrlPr>
                            <a:rPr lang="en-US" sz="2800" b="0" i="1" smtClean="0">
                              <a:solidFill>
                                <a:schemeClr val="accent2"/>
                              </a:solidFill>
                              <a:latin typeface="Cambria Math" panose="02040503050406030204" pitchFamily="18" charset="0"/>
                            </a:rPr>
                          </m:ctrlPr>
                        </m:dPr>
                        <m:e>
                          <m:r>
                            <a:rPr lang="en-US" sz="2800" b="0" i="1" smtClean="0">
                              <a:solidFill>
                                <a:schemeClr val="accent2"/>
                              </a:solidFill>
                              <a:latin typeface="Cambria Math" panose="02040503050406030204" pitchFamily="18" charset="0"/>
                            </a:rPr>
                            <m:t>𝑥</m:t>
                          </m:r>
                        </m:e>
                      </m:d>
                      <m:r>
                        <a:rPr lang="en-US" sz="2800" b="0" i="1" smtClean="0">
                          <a:solidFill>
                            <a:schemeClr val="accent2"/>
                          </a:solidFill>
                          <a:latin typeface="Cambria Math" panose="02040503050406030204" pitchFamily="18" charset="0"/>
                        </a:rPr>
                        <m:t>=</m:t>
                      </m:r>
                      <m:f>
                        <m:fPr>
                          <m:ctrlPr>
                            <a:rPr lang="en-US" sz="2800" b="0" i="1" smtClean="0">
                              <a:solidFill>
                                <a:schemeClr val="accent2"/>
                              </a:solidFill>
                              <a:latin typeface="Cambria Math" panose="02040503050406030204" pitchFamily="18" charset="0"/>
                            </a:rPr>
                          </m:ctrlPr>
                        </m:fPr>
                        <m:num>
                          <m:sSup>
                            <m:sSupPr>
                              <m:ctrlPr>
                                <a:rPr lang="en-US" sz="2800" b="0" i="1" smtClean="0">
                                  <a:solidFill>
                                    <a:schemeClr val="accent2"/>
                                  </a:solidFill>
                                  <a:latin typeface="Cambria Math" panose="02040503050406030204" pitchFamily="18" charset="0"/>
                                </a:rPr>
                              </m:ctrlPr>
                            </m:sSupPr>
                            <m:e>
                              <m:d>
                                <m:dPr>
                                  <m:ctrlPr>
                                    <a:rPr lang="en-US" sz="2800" b="0" i="1" smtClean="0">
                                      <a:solidFill>
                                        <a:schemeClr val="accent2"/>
                                      </a:solidFill>
                                      <a:latin typeface="Cambria Math" panose="02040503050406030204" pitchFamily="18" charset="0"/>
                                    </a:rPr>
                                  </m:ctrlPr>
                                </m:dPr>
                                <m:e>
                                  <m:r>
                                    <a:rPr lang="en-US" sz="2800" b="0" i="1" smtClean="0">
                                      <a:solidFill>
                                        <a:schemeClr val="accent2"/>
                                      </a:solidFill>
                                      <a:latin typeface="Cambria Math" panose="02040503050406030204" pitchFamily="18" charset="0"/>
                                    </a:rPr>
                                    <m:t>12−2</m:t>
                                  </m:r>
                                </m:e>
                              </m:d>
                            </m:e>
                            <m:sup>
                              <m:r>
                                <a:rPr lang="en-US" sz="2800" b="0" i="1" smtClean="0">
                                  <a:solidFill>
                                    <a:schemeClr val="accent2"/>
                                  </a:solidFill>
                                  <a:latin typeface="Cambria Math" panose="02040503050406030204" pitchFamily="18" charset="0"/>
                                </a:rPr>
                                <m:t>2</m:t>
                              </m:r>
                            </m:sup>
                          </m:sSup>
                        </m:num>
                        <m:den>
                          <m:r>
                            <a:rPr lang="en-US" sz="2800" b="0" i="1" smtClean="0">
                              <a:solidFill>
                                <a:schemeClr val="accent2"/>
                              </a:solidFill>
                              <a:latin typeface="Cambria Math" panose="02040503050406030204" pitchFamily="18" charset="0"/>
                            </a:rPr>
                            <m:t>12</m:t>
                          </m:r>
                        </m:den>
                      </m:f>
                      <m:r>
                        <a:rPr lang="en-US" sz="2800" b="0" i="1" smtClean="0">
                          <a:solidFill>
                            <a:schemeClr val="accent2"/>
                          </a:solidFill>
                          <a:latin typeface="Cambria Math" panose="02040503050406030204" pitchFamily="18" charset="0"/>
                        </a:rPr>
                        <m:t>=8.33</m:t>
                      </m:r>
                    </m:oMath>
                  </m:oMathPara>
                </a14:m>
                <a:endParaRPr lang="en-US" sz="2800" b="0" dirty="0">
                  <a:solidFill>
                    <a:schemeClr val="accent2"/>
                  </a:solidFill>
                </a:endParaRPr>
              </a:p>
            </p:txBody>
          </p:sp>
        </mc:Choice>
        <mc:Fallback xmlns="">
          <p:sp>
            <p:nvSpPr>
              <p:cNvPr id="15" name="TextBox 14">
                <a:extLst>
                  <a:ext uri="{FF2B5EF4-FFF2-40B4-BE49-F238E27FC236}">
                    <a16:creationId xmlns:a16="http://schemas.microsoft.com/office/drawing/2014/main" id="{2835E27E-B04E-FF1F-B2A0-38065D533371}"/>
                  </a:ext>
                </a:extLst>
              </p:cNvPr>
              <p:cNvSpPr txBox="1">
                <a:spLocks noRot="1" noChangeAspect="1" noMove="1" noResize="1" noEditPoints="1" noAdjustHandles="1" noChangeArrowheads="1" noChangeShapeType="1" noTextEdit="1"/>
              </p:cNvSpPr>
              <p:nvPr/>
            </p:nvSpPr>
            <p:spPr>
              <a:xfrm>
                <a:off x="6626543" y="5276820"/>
                <a:ext cx="4296561" cy="861774"/>
              </a:xfrm>
              <a:prstGeom prst="rect">
                <a:avLst/>
              </a:prstGeom>
              <a:blipFill>
                <a:blip r:embed="rId8"/>
                <a:stretch>
                  <a:fillRect l="-1176" r="-1176" b="-13043"/>
                </a:stretch>
              </a:blipFill>
            </p:spPr>
            <p:txBody>
              <a:bodyPr/>
              <a:lstStyle/>
              <a:p>
                <a:r>
                  <a:rPr lang="en-US">
                    <a:noFill/>
                  </a:rPr>
                  <a:t> </a:t>
                </a:r>
              </a:p>
            </p:txBody>
          </p:sp>
        </mc:Fallback>
      </mc:AlternateContent>
    </p:spTree>
    <p:extLst>
      <p:ext uri="{BB962C8B-B14F-4D97-AF65-F5344CB8AC3E}">
        <p14:creationId xmlns:p14="http://schemas.microsoft.com/office/powerpoint/2010/main" val="693692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9FE529-5FD1-80F9-11A8-BC8377E14450}"/>
              </a:ext>
            </a:extLst>
          </p:cNvPr>
          <p:cNvSpPr>
            <a:spLocks noGrp="1"/>
          </p:cNvSpPr>
          <p:nvPr>
            <p:ph idx="1"/>
          </p:nvPr>
        </p:nvSpPr>
        <p:spPr/>
        <p:txBody>
          <a:bodyPr/>
          <a:lstStyle/>
          <a:p>
            <a:r>
              <a:rPr lang="en-US" dirty="0"/>
              <a:t>A random variable follows a uniform distribution whenever the probability is proportional to the interval’s length.</a:t>
            </a:r>
          </a:p>
          <a:p>
            <a:r>
              <a:rPr lang="en-US" dirty="0"/>
              <a:t>The probability density function for the uniform distribution is:</a:t>
            </a:r>
          </a:p>
          <a:p>
            <a:endParaRPr lang="en-US" dirty="0"/>
          </a:p>
        </p:txBody>
      </p:sp>
      <p:sp>
        <p:nvSpPr>
          <p:cNvPr id="3" name="Title 2">
            <a:extLst>
              <a:ext uri="{FF2B5EF4-FFF2-40B4-BE49-F238E27FC236}">
                <a16:creationId xmlns:a16="http://schemas.microsoft.com/office/drawing/2014/main" id="{2315D50C-26C3-1AF5-14F2-FC735EFEF4B5}"/>
              </a:ext>
            </a:extLst>
          </p:cNvPr>
          <p:cNvSpPr>
            <a:spLocks noGrp="1"/>
          </p:cNvSpPr>
          <p:nvPr>
            <p:ph type="title"/>
          </p:nvPr>
        </p:nvSpPr>
        <p:spPr/>
        <p:txBody>
          <a:bodyPr/>
          <a:lstStyle/>
          <a:p>
            <a:r>
              <a:rPr lang="en-US" dirty="0"/>
              <a:t>Summary</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0FB3381-AD16-F262-041B-462C95A18E55}"/>
                  </a:ext>
                </a:extLst>
              </p:cNvPr>
              <p:cNvSpPr txBox="1"/>
              <p:nvPr/>
            </p:nvSpPr>
            <p:spPr>
              <a:xfrm>
                <a:off x="3732082" y="3647661"/>
                <a:ext cx="4727833" cy="13756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2"/>
                          </a:solidFill>
                          <a:latin typeface="Cambria Math" panose="02040503050406030204" pitchFamily="18" charset="0"/>
                        </a:rPr>
                        <m:t>𝑓</m:t>
                      </m:r>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𝑥</m:t>
                          </m:r>
                        </m:e>
                      </m:d>
                      <m:r>
                        <a:rPr lang="en-US" sz="2800" b="0" i="1" smtClean="0">
                          <a:solidFill>
                            <a:schemeClr val="tx2"/>
                          </a:solidFill>
                          <a:latin typeface="Cambria Math" panose="02040503050406030204" pitchFamily="18" charset="0"/>
                        </a:rPr>
                        <m:t>=</m:t>
                      </m:r>
                      <m:d>
                        <m:dPr>
                          <m:begChr m:val="{"/>
                          <m:endChr m:val=""/>
                          <m:ctrlPr>
                            <a:rPr lang="en-US" sz="2800" b="0" i="1" smtClean="0">
                              <a:solidFill>
                                <a:schemeClr val="tx2"/>
                              </a:solidFill>
                              <a:latin typeface="Cambria Math" panose="02040503050406030204" pitchFamily="18" charset="0"/>
                            </a:rPr>
                          </m:ctrlPr>
                        </m:dPr>
                        <m:e>
                          <m:eqArr>
                            <m:eqArrPr>
                              <m:ctrlPr>
                                <a:rPr lang="en-US" sz="2800" b="0" i="1" smtClean="0">
                                  <a:solidFill>
                                    <a:schemeClr val="tx2"/>
                                  </a:solidFill>
                                  <a:latin typeface="Cambria Math" panose="02040503050406030204" pitchFamily="18" charset="0"/>
                                </a:rPr>
                              </m:ctrlPr>
                            </m:eqArrPr>
                            <m:e>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1</m:t>
                                  </m:r>
                                </m:num>
                                <m:den>
                                  <m:r>
                                    <a:rPr lang="en-US" sz="2800" b="0" i="1" smtClean="0">
                                      <a:solidFill>
                                        <a:schemeClr val="tx2"/>
                                      </a:solidFill>
                                      <a:latin typeface="Cambria Math" panose="02040503050406030204" pitchFamily="18" charset="0"/>
                                    </a:rPr>
                                    <m:t>𝑏</m:t>
                                  </m:r>
                                  <m:r>
                                    <a:rPr lang="en-US" sz="2800" b="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𝑎</m:t>
                                  </m:r>
                                </m:den>
                              </m:f>
                              <m:r>
                                <a:rPr lang="en-US" sz="2800" b="0" i="1" smtClean="0">
                                  <a:solidFill>
                                    <a:schemeClr val="tx2"/>
                                  </a:solidFill>
                                  <a:latin typeface="Cambria Math" panose="02040503050406030204" pitchFamily="18" charset="0"/>
                                </a:rPr>
                                <m:t>,  </m:t>
                              </m:r>
                              <m:r>
                                <a:rPr lang="en-US" sz="2800" b="0" i="1" smtClean="0">
                                  <a:solidFill>
                                    <a:schemeClr val="tx2"/>
                                  </a:solidFill>
                                  <a:latin typeface="Cambria Math" panose="02040503050406030204" pitchFamily="18" charset="0"/>
                                </a:rPr>
                                <m:t>𝑎</m:t>
                              </m:r>
                              <m:r>
                                <a:rPr lang="en-US" sz="2800" b="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𝑥</m:t>
                              </m:r>
                              <m:r>
                                <a:rPr lang="en-US" sz="2800" b="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𝑏</m:t>
                              </m:r>
                            </m:e>
                            <m:e>
                              <m:r>
                                <a:rPr lang="en-US" sz="2800" b="0" i="1" smtClean="0">
                                  <a:solidFill>
                                    <a:schemeClr val="tx2"/>
                                  </a:solidFill>
                                  <a:latin typeface="Cambria Math" panose="02040503050406030204" pitchFamily="18" charset="0"/>
                                </a:rPr>
                                <m:t>&amp;0,  </m:t>
                              </m:r>
                              <m:r>
                                <m:rPr>
                                  <m:sty m:val="p"/>
                                </m:rPr>
                                <a:rPr lang="en-US" sz="2800" b="0" i="0" smtClean="0">
                                  <a:solidFill>
                                    <a:schemeClr val="tx2"/>
                                  </a:solidFill>
                                  <a:latin typeface="Cambria Math" panose="02040503050406030204" pitchFamily="18" charset="0"/>
                                </a:rPr>
                                <m:t>elsewhere</m:t>
                              </m:r>
                            </m:e>
                          </m:eqArr>
                        </m:e>
                      </m:d>
                    </m:oMath>
                  </m:oMathPara>
                </a14:m>
                <a:endParaRPr lang="en-US" sz="2800" dirty="0">
                  <a:solidFill>
                    <a:schemeClr val="tx2"/>
                  </a:solidFill>
                </a:endParaRPr>
              </a:p>
            </p:txBody>
          </p:sp>
        </mc:Choice>
        <mc:Fallback xmlns="">
          <p:sp>
            <p:nvSpPr>
              <p:cNvPr id="4" name="TextBox 3">
                <a:extLst>
                  <a:ext uri="{FF2B5EF4-FFF2-40B4-BE49-F238E27FC236}">
                    <a16:creationId xmlns:a16="http://schemas.microsoft.com/office/drawing/2014/main" id="{10FB3381-AD16-F262-041B-462C95A18E55}"/>
                  </a:ext>
                </a:extLst>
              </p:cNvPr>
              <p:cNvSpPr txBox="1">
                <a:spLocks noRot="1" noChangeAspect="1" noMove="1" noResize="1" noEditPoints="1" noAdjustHandles="1" noChangeArrowheads="1" noChangeShapeType="1" noTextEdit="1"/>
              </p:cNvSpPr>
              <p:nvPr/>
            </p:nvSpPr>
            <p:spPr>
              <a:xfrm>
                <a:off x="3732082" y="3647661"/>
                <a:ext cx="4727833" cy="1375633"/>
              </a:xfrm>
              <a:prstGeom prst="rect">
                <a:avLst/>
              </a:prstGeom>
              <a:blipFill>
                <a:blip r:embed="rId2"/>
                <a:stretch>
                  <a:fillRect l="-29144" t="-232110" r="-1070" b="-330275"/>
                </a:stretch>
              </a:blipFill>
            </p:spPr>
            <p:txBody>
              <a:bodyPr/>
              <a:lstStyle/>
              <a:p>
                <a:r>
                  <a:rPr lang="en-US">
                    <a:noFill/>
                  </a:rPr>
                  <a:t> </a:t>
                </a:r>
              </a:p>
            </p:txBody>
          </p:sp>
        </mc:Fallback>
      </mc:AlternateContent>
    </p:spTree>
    <p:extLst>
      <p:ext uri="{BB962C8B-B14F-4D97-AF65-F5344CB8AC3E}">
        <p14:creationId xmlns:p14="http://schemas.microsoft.com/office/powerpoint/2010/main" val="937788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484DC-FC55-B055-7DDE-AEAD84DB499C}"/>
              </a:ext>
            </a:extLst>
          </p:cNvPr>
          <p:cNvSpPr>
            <a:spLocks noGrp="1"/>
          </p:cNvSpPr>
          <p:nvPr>
            <p:ph type="title"/>
          </p:nvPr>
        </p:nvSpPr>
        <p:spPr/>
        <p:txBody>
          <a:bodyPr/>
          <a:lstStyle/>
          <a:p>
            <a:r>
              <a:rPr lang="en-US" dirty="0"/>
              <a:t>Normal Distribution</a:t>
            </a:r>
          </a:p>
        </p:txBody>
      </p:sp>
      <p:sp>
        <p:nvSpPr>
          <p:cNvPr id="3" name="Text Placeholder 2">
            <a:extLst>
              <a:ext uri="{FF2B5EF4-FFF2-40B4-BE49-F238E27FC236}">
                <a16:creationId xmlns:a16="http://schemas.microsoft.com/office/drawing/2014/main" id="{9C133364-BE36-41FD-C36B-A0016FFB9F65}"/>
              </a:ext>
            </a:extLst>
          </p:cNvPr>
          <p:cNvSpPr>
            <a:spLocks noGrp="1"/>
          </p:cNvSpPr>
          <p:nvPr>
            <p:ph type="body" idx="1"/>
          </p:nvPr>
        </p:nvSpPr>
        <p:spPr/>
        <p:txBody>
          <a:bodyPr/>
          <a:lstStyle/>
          <a:p>
            <a:r>
              <a:rPr lang="en-US" dirty="0"/>
              <a:t>Distributions of Continuous Data</a:t>
            </a:r>
          </a:p>
        </p:txBody>
      </p:sp>
    </p:spTree>
    <p:extLst>
      <p:ext uri="{BB962C8B-B14F-4D97-AF65-F5344CB8AC3E}">
        <p14:creationId xmlns:p14="http://schemas.microsoft.com/office/powerpoint/2010/main" val="1332333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2462DA-37BC-7992-F1DA-D35B0517B81D}"/>
              </a:ext>
            </a:extLst>
          </p:cNvPr>
          <p:cNvSpPr>
            <a:spLocks noGrp="1"/>
          </p:cNvSpPr>
          <p:nvPr>
            <p:ph idx="1"/>
          </p:nvPr>
        </p:nvSpPr>
        <p:spPr>
          <a:xfrm>
            <a:off x="581192" y="2180496"/>
            <a:ext cx="11029615" cy="3947846"/>
          </a:xfrm>
        </p:spPr>
        <p:txBody>
          <a:bodyPr/>
          <a:lstStyle/>
          <a:p>
            <a:r>
              <a:rPr lang="en-US" dirty="0"/>
              <a:t>The </a:t>
            </a:r>
            <a:r>
              <a:rPr lang="en-US" b="1" dirty="0"/>
              <a:t>Normal probability distribution</a:t>
            </a:r>
            <a:r>
              <a:rPr lang="en-US" dirty="0"/>
              <a:t> is one of the most common and important distributions for describing a continuous random variable.</a:t>
            </a:r>
          </a:p>
          <a:p>
            <a:r>
              <a:rPr lang="en-US" dirty="0"/>
              <a:t>The Normal distribution is the foundation of statistical inference:</a:t>
            </a:r>
          </a:p>
          <a:p>
            <a:pPr lvl="1"/>
            <a:r>
              <a:rPr lang="en-US" dirty="0"/>
              <a:t>Hypothesis Testing</a:t>
            </a:r>
          </a:p>
          <a:p>
            <a:pPr lvl="1"/>
            <a:r>
              <a:rPr lang="en-US" dirty="0"/>
              <a:t>Confidence Intervals</a:t>
            </a:r>
          </a:p>
          <a:p>
            <a:pPr lvl="1"/>
            <a:r>
              <a:rPr lang="en-US" dirty="0"/>
              <a:t>Regression Analysis</a:t>
            </a:r>
          </a:p>
          <a:p>
            <a:r>
              <a:rPr lang="en-US" dirty="0"/>
              <a:t>Appears in nature and real-world data.</a:t>
            </a:r>
          </a:p>
          <a:p>
            <a:endParaRPr lang="en-US" dirty="0"/>
          </a:p>
        </p:txBody>
      </p:sp>
      <p:sp>
        <p:nvSpPr>
          <p:cNvPr id="3" name="Title 2">
            <a:extLst>
              <a:ext uri="{FF2B5EF4-FFF2-40B4-BE49-F238E27FC236}">
                <a16:creationId xmlns:a16="http://schemas.microsoft.com/office/drawing/2014/main" id="{348F9223-C655-2998-B8A6-6620A73D7D98}"/>
              </a:ext>
            </a:extLst>
          </p:cNvPr>
          <p:cNvSpPr>
            <a:spLocks noGrp="1"/>
          </p:cNvSpPr>
          <p:nvPr>
            <p:ph type="title"/>
          </p:nvPr>
        </p:nvSpPr>
        <p:spPr/>
        <p:txBody>
          <a:bodyPr/>
          <a:lstStyle/>
          <a:p>
            <a:r>
              <a:rPr lang="en-US" dirty="0"/>
              <a:t>Importance</a:t>
            </a:r>
          </a:p>
        </p:txBody>
      </p:sp>
    </p:spTree>
    <p:extLst>
      <p:ext uri="{BB962C8B-B14F-4D97-AF65-F5344CB8AC3E}">
        <p14:creationId xmlns:p14="http://schemas.microsoft.com/office/powerpoint/2010/main" val="3876197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D9ABDB-ACE9-A7F1-5B7B-622C40791743}"/>
              </a:ext>
            </a:extLst>
          </p:cNvPr>
          <p:cNvSpPr>
            <a:spLocks noGrp="1"/>
          </p:cNvSpPr>
          <p:nvPr>
            <p:ph idx="1"/>
          </p:nvPr>
        </p:nvSpPr>
        <p:spPr/>
        <p:txBody>
          <a:bodyPr/>
          <a:lstStyle/>
          <a:p>
            <a:r>
              <a:rPr lang="en-US" dirty="0"/>
              <a:t>A </a:t>
            </a:r>
            <a:r>
              <a:rPr lang="en-US" b="1" dirty="0"/>
              <a:t>random variable</a:t>
            </a:r>
            <a:r>
              <a:rPr lang="en-US" dirty="0"/>
              <a:t> is a numerical description of the outcome of an experiment.</a:t>
            </a:r>
          </a:p>
          <a:p>
            <a:r>
              <a:rPr lang="en-US" dirty="0"/>
              <a:t>They can be either discrete or continuous.</a:t>
            </a:r>
          </a:p>
          <a:p>
            <a:r>
              <a:rPr lang="en-US" dirty="0"/>
              <a:t>A discrete random variable may assume either a finite number of values or an infinite sequence of values.</a:t>
            </a:r>
          </a:p>
          <a:p>
            <a:r>
              <a:rPr lang="en-US" dirty="0"/>
              <a:t>A </a:t>
            </a:r>
            <a:r>
              <a:rPr lang="en-US" b="1" dirty="0"/>
              <a:t>continuous random variable</a:t>
            </a:r>
            <a:r>
              <a:rPr lang="en-US" dirty="0"/>
              <a:t> may assume any numerical value in an interval or collection of intervals.</a:t>
            </a:r>
          </a:p>
          <a:p>
            <a:endParaRPr lang="en-US" dirty="0"/>
          </a:p>
        </p:txBody>
      </p:sp>
      <p:sp>
        <p:nvSpPr>
          <p:cNvPr id="3" name="Title 2">
            <a:extLst>
              <a:ext uri="{FF2B5EF4-FFF2-40B4-BE49-F238E27FC236}">
                <a16:creationId xmlns:a16="http://schemas.microsoft.com/office/drawing/2014/main" id="{838F1DDA-9D70-8655-515D-2676A6A6A7EC}"/>
              </a:ext>
            </a:extLst>
          </p:cNvPr>
          <p:cNvSpPr>
            <a:spLocks noGrp="1"/>
          </p:cNvSpPr>
          <p:nvPr>
            <p:ph type="title"/>
          </p:nvPr>
        </p:nvSpPr>
        <p:spPr/>
        <p:txBody>
          <a:bodyPr/>
          <a:lstStyle/>
          <a:p>
            <a:r>
              <a:rPr lang="en-US" dirty="0"/>
              <a:t>Random Variables</a:t>
            </a:r>
          </a:p>
        </p:txBody>
      </p:sp>
    </p:spTree>
    <p:extLst>
      <p:ext uri="{BB962C8B-B14F-4D97-AF65-F5344CB8AC3E}">
        <p14:creationId xmlns:p14="http://schemas.microsoft.com/office/powerpoint/2010/main" val="1457454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325937-3E31-A6E6-CA7B-F45C818794D0}"/>
              </a:ext>
            </a:extLst>
          </p:cNvPr>
          <p:cNvSpPr>
            <a:spLocks noGrp="1"/>
          </p:cNvSpPr>
          <p:nvPr>
            <p:ph idx="1"/>
          </p:nvPr>
        </p:nvSpPr>
        <p:spPr/>
        <p:txBody>
          <a:bodyPr/>
          <a:lstStyle/>
          <a:p>
            <a:r>
              <a:rPr lang="en-US" dirty="0"/>
              <a:t>The probability density function for the Normal distribution is defined as:</a:t>
            </a:r>
          </a:p>
          <a:p>
            <a:endParaRPr lang="en-US" dirty="0"/>
          </a:p>
        </p:txBody>
      </p:sp>
      <p:sp>
        <p:nvSpPr>
          <p:cNvPr id="3" name="Title 2">
            <a:extLst>
              <a:ext uri="{FF2B5EF4-FFF2-40B4-BE49-F238E27FC236}">
                <a16:creationId xmlns:a16="http://schemas.microsoft.com/office/drawing/2014/main" id="{568E094D-53A5-C775-D216-9255DF137DBB}"/>
              </a:ext>
            </a:extLst>
          </p:cNvPr>
          <p:cNvSpPr>
            <a:spLocks noGrp="1"/>
          </p:cNvSpPr>
          <p:nvPr>
            <p:ph type="title"/>
          </p:nvPr>
        </p:nvSpPr>
        <p:spPr/>
        <p:txBody>
          <a:bodyPr/>
          <a:lstStyle/>
          <a:p>
            <a:r>
              <a:rPr lang="en-US" dirty="0"/>
              <a:t>Probability Density Function</a:t>
            </a:r>
          </a:p>
        </p:txBody>
      </p:sp>
      <p:sp>
        <p:nvSpPr>
          <p:cNvPr id="4" name="Freeform 17">
            <a:extLst>
              <a:ext uri="{FF2B5EF4-FFF2-40B4-BE49-F238E27FC236}">
                <a16:creationId xmlns:a16="http://schemas.microsoft.com/office/drawing/2014/main" id="{B6A39F63-6D6E-23DA-57E6-D18A12560177}"/>
              </a:ext>
            </a:extLst>
          </p:cNvPr>
          <p:cNvSpPr>
            <a:spLocks/>
          </p:cNvSpPr>
          <p:nvPr/>
        </p:nvSpPr>
        <p:spPr bwMode="auto">
          <a:xfrm>
            <a:off x="1123185" y="3766942"/>
            <a:ext cx="5546300" cy="2783384"/>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cxnSp>
        <p:nvCxnSpPr>
          <p:cNvPr id="5" name="Straight Connector 4">
            <a:extLst>
              <a:ext uri="{FF2B5EF4-FFF2-40B4-BE49-F238E27FC236}">
                <a16:creationId xmlns:a16="http://schemas.microsoft.com/office/drawing/2014/main" id="{F0AC3917-BE62-CD97-5B3A-4806727D29E8}"/>
              </a:ext>
            </a:extLst>
          </p:cNvPr>
          <p:cNvCxnSpPr/>
          <p:nvPr/>
        </p:nvCxnSpPr>
        <p:spPr>
          <a:xfrm>
            <a:off x="647700" y="6550325"/>
            <a:ext cx="7848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EE276AB-8AC9-4B08-C468-3E70611E5607}"/>
                  </a:ext>
                </a:extLst>
              </p:cNvPr>
              <p:cNvSpPr txBox="1"/>
              <p:nvPr/>
            </p:nvSpPr>
            <p:spPr>
              <a:xfrm>
                <a:off x="5731565" y="3091058"/>
                <a:ext cx="3997633" cy="10967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tx2"/>
                          </a:solidFill>
                          <a:latin typeface="Cambria Math" panose="02040503050406030204" pitchFamily="18" charset="0"/>
                        </a:rPr>
                        <m:t>𝑓</m:t>
                      </m:r>
                      <m:d>
                        <m:dPr>
                          <m:ctrlPr>
                            <a:rPr lang="en-US" sz="3200" b="0" i="1" smtClean="0">
                              <a:solidFill>
                                <a:schemeClr val="tx2"/>
                              </a:solidFill>
                              <a:latin typeface="Cambria Math" panose="02040503050406030204" pitchFamily="18" charset="0"/>
                            </a:rPr>
                          </m:ctrlPr>
                        </m:dPr>
                        <m:e>
                          <m:r>
                            <a:rPr lang="en-US" sz="3200" b="0" i="1" smtClean="0">
                              <a:solidFill>
                                <a:schemeClr val="tx2"/>
                              </a:solidFill>
                              <a:latin typeface="Cambria Math" panose="02040503050406030204" pitchFamily="18" charset="0"/>
                            </a:rPr>
                            <m:t>𝑥</m:t>
                          </m:r>
                        </m:e>
                      </m:d>
                      <m:r>
                        <a:rPr lang="en-US" sz="3200" b="0" i="1" smtClean="0">
                          <a:solidFill>
                            <a:schemeClr val="tx2"/>
                          </a:solidFill>
                          <a:latin typeface="Cambria Math" panose="02040503050406030204" pitchFamily="18" charset="0"/>
                        </a:rPr>
                        <m:t>=</m:t>
                      </m:r>
                      <m:f>
                        <m:fPr>
                          <m:ctrlPr>
                            <a:rPr lang="en-US" sz="3200" b="0" i="1" smtClean="0">
                              <a:solidFill>
                                <a:schemeClr val="tx2"/>
                              </a:solidFill>
                              <a:latin typeface="Cambria Math" panose="02040503050406030204" pitchFamily="18" charset="0"/>
                            </a:rPr>
                          </m:ctrlPr>
                        </m:fPr>
                        <m:num>
                          <m:r>
                            <a:rPr lang="en-US" sz="3200" b="0" i="1" smtClean="0">
                              <a:solidFill>
                                <a:schemeClr val="tx2"/>
                              </a:solidFill>
                              <a:latin typeface="Cambria Math" panose="02040503050406030204" pitchFamily="18" charset="0"/>
                            </a:rPr>
                            <m:t>1</m:t>
                          </m:r>
                        </m:num>
                        <m:den>
                          <m:r>
                            <a:rPr lang="en-US" sz="3200" b="0" i="1" smtClean="0">
                              <a:solidFill>
                                <a:schemeClr val="tx2"/>
                              </a:solidFill>
                              <a:latin typeface="Cambria Math" panose="02040503050406030204" pitchFamily="18" charset="0"/>
                            </a:rPr>
                            <m:t>𝜎</m:t>
                          </m:r>
                          <m:rad>
                            <m:radPr>
                              <m:degHide m:val="on"/>
                              <m:ctrlPr>
                                <a:rPr lang="en-US" sz="3200" b="0" i="1" smtClean="0">
                                  <a:solidFill>
                                    <a:schemeClr val="tx2"/>
                                  </a:solidFill>
                                  <a:latin typeface="Cambria Math" panose="02040503050406030204" pitchFamily="18" charset="0"/>
                                </a:rPr>
                              </m:ctrlPr>
                            </m:radPr>
                            <m:deg/>
                            <m:e>
                              <m:r>
                                <a:rPr lang="en-US" sz="3200" b="0" i="1" smtClean="0">
                                  <a:solidFill>
                                    <a:schemeClr val="tx2"/>
                                  </a:solidFill>
                                  <a:latin typeface="Cambria Math" panose="02040503050406030204" pitchFamily="18" charset="0"/>
                                </a:rPr>
                                <m:t>2</m:t>
                              </m:r>
                              <m:r>
                                <a:rPr lang="en-US" sz="3200" b="0" i="1" smtClean="0">
                                  <a:solidFill>
                                    <a:schemeClr val="tx2"/>
                                  </a:solidFill>
                                  <a:latin typeface="Cambria Math" panose="02040503050406030204" pitchFamily="18" charset="0"/>
                                </a:rPr>
                                <m:t>𝜋</m:t>
                              </m:r>
                            </m:e>
                          </m:rad>
                        </m:den>
                      </m:f>
                      <m:sSup>
                        <m:sSupPr>
                          <m:ctrlPr>
                            <a:rPr lang="en-US" sz="3200" b="0" i="1" smtClean="0">
                              <a:solidFill>
                                <a:schemeClr val="tx2"/>
                              </a:solidFill>
                              <a:latin typeface="Cambria Math" panose="02040503050406030204" pitchFamily="18" charset="0"/>
                            </a:rPr>
                          </m:ctrlPr>
                        </m:sSupPr>
                        <m:e>
                          <m:r>
                            <a:rPr lang="en-US" sz="3200" b="0" i="1" smtClean="0">
                              <a:solidFill>
                                <a:schemeClr val="tx2"/>
                              </a:solidFill>
                              <a:latin typeface="Cambria Math" panose="02040503050406030204" pitchFamily="18" charset="0"/>
                            </a:rPr>
                            <m:t>𝑒</m:t>
                          </m:r>
                        </m:e>
                        <m:sup>
                          <m:f>
                            <m:fPr>
                              <m:ctrlPr>
                                <a:rPr lang="en-US" sz="3200" b="0" i="1" smtClean="0">
                                  <a:solidFill>
                                    <a:schemeClr val="tx2"/>
                                  </a:solidFill>
                                  <a:latin typeface="Cambria Math" panose="02040503050406030204" pitchFamily="18" charset="0"/>
                                </a:rPr>
                              </m:ctrlPr>
                            </m:fPr>
                            <m:num>
                              <m:sSup>
                                <m:sSupPr>
                                  <m:ctrlPr>
                                    <a:rPr lang="en-US" sz="3200" b="0" i="1" smtClean="0">
                                      <a:solidFill>
                                        <a:schemeClr val="tx2"/>
                                      </a:solidFill>
                                      <a:latin typeface="Cambria Math" panose="02040503050406030204" pitchFamily="18" charset="0"/>
                                    </a:rPr>
                                  </m:ctrlPr>
                                </m:sSupPr>
                                <m:e>
                                  <m:r>
                                    <a:rPr lang="en-US" sz="3200" b="0" i="1" smtClean="0">
                                      <a:solidFill>
                                        <a:schemeClr val="tx2"/>
                                      </a:solidFill>
                                      <a:latin typeface="Cambria Math" panose="02040503050406030204" pitchFamily="18" charset="0"/>
                                    </a:rPr>
                                    <m:t>−</m:t>
                                  </m:r>
                                  <m:d>
                                    <m:dPr>
                                      <m:ctrlPr>
                                        <a:rPr lang="en-US" sz="3200" b="0" i="1" smtClean="0">
                                          <a:solidFill>
                                            <a:schemeClr val="tx2"/>
                                          </a:solidFill>
                                          <a:latin typeface="Cambria Math" panose="02040503050406030204" pitchFamily="18" charset="0"/>
                                        </a:rPr>
                                      </m:ctrlPr>
                                    </m:dPr>
                                    <m:e>
                                      <m:r>
                                        <a:rPr lang="en-US" sz="3200" b="0" i="1" smtClean="0">
                                          <a:solidFill>
                                            <a:schemeClr val="tx2"/>
                                          </a:solidFill>
                                          <a:latin typeface="Cambria Math" panose="02040503050406030204" pitchFamily="18" charset="0"/>
                                        </a:rPr>
                                        <m:t>𝑥</m:t>
                                      </m:r>
                                      <m:r>
                                        <a:rPr lang="en-US" sz="3200" b="0" i="1" smtClean="0">
                                          <a:solidFill>
                                            <a:schemeClr val="tx2"/>
                                          </a:solidFill>
                                          <a:latin typeface="Cambria Math" panose="02040503050406030204" pitchFamily="18" charset="0"/>
                                        </a:rPr>
                                        <m:t>−</m:t>
                                      </m:r>
                                      <m:r>
                                        <a:rPr lang="en-US" sz="3200" b="0" i="1" smtClean="0">
                                          <a:solidFill>
                                            <a:schemeClr val="tx2"/>
                                          </a:solidFill>
                                          <a:latin typeface="Cambria Math" panose="02040503050406030204" pitchFamily="18" charset="0"/>
                                        </a:rPr>
                                        <m:t>𝜇</m:t>
                                      </m:r>
                                    </m:e>
                                  </m:d>
                                </m:e>
                                <m:sup>
                                  <m:r>
                                    <a:rPr lang="en-US" sz="3200" b="0" i="1" smtClean="0">
                                      <a:solidFill>
                                        <a:schemeClr val="tx2"/>
                                      </a:solidFill>
                                      <a:latin typeface="Cambria Math" panose="02040503050406030204" pitchFamily="18" charset="0"/>
                                    </a:rPr>
                                    <m:t>2</m:t>
                                  </m:r>
                                </m:sup>
                              </m:sSup>
                            </m:num>
                            <m:den>
                              <m:r>
                                <a:rPr lang="en-US" sz="3200" b="0" i="1" smtClean="0">
                                  <a:solidFill>
                                    <a:schemeClr val="tx2"/>
                                  </a:solidFill>
                                  <a:latin typeface="Cambria Math" panose="02040503050406030204" pitchFamily="18" charset="0"/>
                                </a:rPr>
                                <m:t>2</m:t>
                              </m:r>
                              <m:sSup>
                                <m:sSupPr>
                                  <m:ctrlPr>
                                    <a:rPr lang="en-US" sz="3200" b="0" i="1" smtClean="0">
                                      <a:solidFill>
                                        <a:schemeClr val="tx2"/>
                                      </a:solidFill>
                                      <a:latin typeface="Cambria Math" panose="02040503050406030204" pitchFamily="18" charset="0"/>
                                    </a:rPr>
                                  </m:ctrlPr>
                                </m:sSupPr>
                                <m:e>
                                  <m:r>
                                    <a:rPr lang="en-US" sz="3200" b="0" i="1" smtClean="0">
                                      <a:solidFill>
                                        <a:schemeClr val="tx2"/>
                                      </a:solidFill>
                                      <a:latin typeface="Cambria Math" panose="02040503050406030204" pitchFamily="18" charset="0"/>
                                    </a:rPr>
                                    <m:t>𝜎</m:t>
                                  </m:r>
                                </m:e>
                                <m:sup>
                                  <m:r>
                                    <a:rPr lang="en-US" sz="3200" b="0" i="1" smtClean="0">
                                      <a:solidFill>
                                        <a:schemeClr val="tx2"/>
                                      </a:solidFill>
                                      <a:latin typeface="Cambria Math" panose="02040503050406030204" pitchFamily="18" charset="0"/>
                                    </a:rPr>
                                    <m:t>2</m:t>
                                  </m:r>
                                </m:sup>
                              </m:sSup>
                            </m:den>
                          </m:f>
                        </m:sup>
                      </m:sSup>
                    </m:oMath>
                  </m:oMathPara>
                </a14:m>
                <a:endParaRPr lang="en-US" sz="3200" dirty="0">
                  <a:solidFill>
                    <a:schemeClr val="tx2"/>
                  </a:solidFill>
                </a:endParaRPr>
              </a:p>
            </p:txBody>
          </p:sp>
        </mc:Choice>
        <mc:Fallback xmlns="">
          <p:sp>
            <p:nvSpPr>
              <p:cNvPr id="6" name="TextBox 5">
                <a:extLst>
                  <a:ext uri="{FF2B5EF4-FFF2-40B4-BE49-F238E27FC236}">
                    <a16:creationId xmlns:a16="http://schemas.microsoft.com/office/drawing/2014/main" id="{4EE276AB-8AC9-4B08-C468-3E70611E5607}"/>
                  </a:ext>
                </a:extLst>
              </p:cNvPr>
              <p:cNvSpPr txBox="1">
                <a:spLocks noRot="1" noChangeAspect="1" noMove="1" noResize="1" noEditPoints="1" noAdjustHandles="1" noChangeArrowheads="1" noChangeShapeType="1" noTextEdit="1"/>
              </p:cNvSpPr>
              <p:nvPr/>
            </p:nvSpPr>
            <p:spPr>
              <a:xfrm>
                <a:off x="5731565" y="3091058"/>
                <a:ext cx="3997633" cy="1096775"/>
              </a:xfrm>
              <a:prstGeom prst="rect">
                <a:avLst/>
              </a:prstGeom>
              <a:blipFill>
                <a:blip r:embed="rId2"/>
                <a:stretch>
                  <a:fillRect l="-2848" b="-9195"/>
                </a:stretch>
              </a:blipFill>
            </p:spPr>
            <p:txBody>
              <a:bodyPr/>
              <a:lstStyle/>
              <a:p>
                <a:r>
                  <a:rPr lang="en-US">
                    <a:noFill/>
                  </a:rPr>
                  <a:t> </a:t>
                </a:r>
              </a:p>
            </p:txBody>
          </p:sp>
        </mc:Fallback>
      </mc:AlternateContent>
    </p:spTree>
    <p:extLst>
      <p:ext uri="{BB962C8B-B14F-4D97-AF65-F5344CB8AC3E}">
        <p14:creationId xmlns:p14="http://schemas.microsoft.com/office/powerpoint/2010/main" val="3967584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325937-3E31-A6E6-CA7B-F45C818794D0}"/>
              </a:ext>
            </a:extLst>
          </p:cNvPr>
          <p:cNvSpPr>
            <a:spLocks noGrp="1"/>
          </p:cNvSpPr>
          <p:nvPr>
            <p:ph idx="1"/>
          </p:nvPr>
        </p:nvSpPr>
        <p:spPr/>
        <p:txBody>
          <a:bodyPr/>
          <a:lstStyle/>
          <a:p>
            <a:r>
              <a:rPr lang="en-US" dirty="0"/>
              <a:t>The probability density function for the Normal distribution is defined as:</a:t>
            </a:r>
          </a:p>
          <a:p>
            <a:endParaRPr lang="en-US" dirty="0"/>
          </a:p>
        </p:txBody>
      </p:sp>
      <p:sp>
        <p:nvSpPr>
          <p:cNvPr id="3" name="Title 2">
            <a:extLst>
              <a:ext uri="{FF2B5EF4-FFF2-40B4-BE49-F238E27FC236}">
                <a16:creationId xmlns:a16="http://schemas.microsoft.com/office/drawing/2014/main" id="{568E094D-53A5-C775-D216-9255DF137DBB}"/>
              </a:ext>
            </a:extLst>
          </p:cNvPr>
          <p:cNvSpPr>
            <a:spLocks noGrp="1"/>
          </p:cNvSpPr>
          <p:nvPr>
            <p:ph type="title"/>
          </p:nvPr>
        </p:nvSpPr>
        <p:spPr/>
        <p:txBody>
          <a:bodyPr/>
          <a:lstStyle/>
          <a:p>
            <a:r>
              <a:rPr lang="en-US" dirty="0"/>
              <a:t>Probability Density Function</a:t>
            </a:r>
          </a:p>
        </p:txBody>
      </p:sp>
      <p:sp>
        <p:nvSpPr>
          <p:cNvPr id="4" name="Freeform 17">
            <a:extLst>
              <a:ext uri="{FF2B5EF4-FFF2-40B4-BE49-F238E27FC236}">
                <a16:creationId xmlns:a16="http://schemas.microsoft.com/office/drawing/2014/main" id="{B6A39F63-6D6E-23DA-57E6-D18A12560177}"/>
              </a:ext>
            </a:extLst>
          </p:cNvPr>
          <p:cNvSpPr>
            <a:spLocks/>
          </p:cNvSpPr>
          <p:nvPr/>
        </p:nvSpPr>
        <p:spPr bwMode="auto">
          <a:xfrm>
            <a:off x="1123185" y="3766942"/>
            <a:ext cx="5546300" cy="2783384"/>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cxnSp>
        <p:nvCxnSpPr>
          <p:cNvPr id="5" name="Straight Connector 4">
            <a:extLst>
              <a:ext uri="{FF2B5EF4-FFF2-40B4-BE49-F238E27FC236}">
                <a16:creationId xmlns:a16="http://schemas.microsoft.com/office/drawing/2014/main" id="{F0AC3917-BE62-CD97-5B3A-4806727D29E8}"/>
              </a:ext>
            </a:extLst>
          </p:cNvPr>
          <p:cNvCxnSpPr/>
          <p:nvPr/>
        </p:nvCxnSpPr>
        <p:spPr>
          <a:xfrm>
            <a:off x="647700" y="6550325"/>
            <a:ext cx="7848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EE276AB-8AC9-4B08-C468-3E70611E5607}"/>
                  </a:ext>
                </a:extLst>
              </p:cNvPr>
              <p:cNvSpPr txBox="1"/>
              <p:nvPr/>
            </p:nvSpPr>
            <p:spPr>
              <a:xfrm>
                <a:off x="5731565" y="3091058"/>
                <a:ext cx="3997633" cy="10967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tx2"/>
                          </a:solidFill>
                          <a:latin typeface="Cambria Math" panose="02040503050406030204" pitchFamily="18" charset="0"/>
                        </a:rPr>
                        <m:t>𝑓</m:t>
                      </m:r>
                      <m:d>
                        <m:dPr>
                          <m:ctrlPr>
                            <a:rPr lang="en-US" sz="3200" b="0" i="1" smtClean="0">
                              <a:solidFill>
                                <a:schemeClr val="tx2"/>
                              </a:solidFill>
                              <a:latin typeface="Cambria Math" panose="02040503050406030204" pitchFamily="18" charset="0"/>
                            </a:rPr>
                          </m:ctrlPr>
                        </m:dPr>
                        <m:e>
                          <m:r>
                            <a:rPr lang="en-US" sz="3200" b="0" i="1" smtClean="0">
                              <a:solidFill>
                                <a:schemeClr val="tx2"/>
                              </a:solidFill>
                              <a:latin typeface="Cambria Math" panose="02040503050406030204" pitchFamily="18" charset="0"/>
                            </a:rPr>
                            <m:t>𝑥</m:t>
                          </m:r>
                        </m:e>
                      </m:d>
                      <m:r>
                        <a:rPr lang="en-US" sz="3200" b="0" i="1" smtClean="0">
                          <a:solidFill>
                            <a:schemeClr val="tx2"/>
                          </a:solidFill>
                          <a:latin typeface="Cambria Math" panose="02040503050406030204" pitchFamily="18" charset="0"/>
                        </a:rPr>
                        <m:t>=</m:t>
                      </m:r>
                      <m:f>
                        <m:fPr>
                          <m:ctrlPr>
                            <a:rPr lang="en-US" sz="3200" b="0" i="1" smtClean="0">
                              <a:solidFill>
                                <a:schemeClr val="tx2"/>
                              </a:solidFill>
                              <a:latin typeface="Cambria Math" panose="02040503050406030204" pitchFamily="18" charset="0"/>
                            </a:rPr>
                          </m:ctrlPr>
                        </m:fPr>
                        <m:num>
                          <m:r>
                            <a:rPr lang="en-US" sz="3200" b="0" i="1" smtClean="0">
                              <a:solidFill>
                                <a:schemeClr val="tx2"/>
                              </a:solidFill>
                              <a:latin typeface="Cambria Math" panose="02040503050406030204" pitchFamily="18" charset="0"/>
                            </a:rPr>
                            <m:t>1</m:t>
                          </m:r>
                        </m:num>
                        <m:den>
                          <m:r>
                            <a:rPr lang="en-US" sz="3200" b="0" i="1" smtClean="0">
                              <a:solidFill>
                                <a:schemeClr val="tx2"/>
                              </a:solidFill>
                              <a:latin typeface="Cambria Math" panose="02040503050406030204" pitchFamily="18" charset="0"/>
                            </a:rPr>
                            <m:t>𝜎</m:t>
                          </m:r>
                          <m:rad>
                            <m:radPr>
                              <m:degHide m:val="on"/>
                              <m:ctrlPr>
                                <a:rPr lang="en-US" sz="3200" b="0" i="1" smtClean="0">
                                  <a:solidFill>
                                    <a:schemeClr val="tx2"/>
                                  </a:solidFill>
                                  <a:latin typeface="Cambria Math" panose="02040503050406030204" pitchFamily="18" charset="0"/>
                                </a:rPr>
                              </m:ctrlPr>
                            </m:radPr>
                            <m:deg/>
                            <m:e>
                              <m:r>
                                <a:rPr lang="en-US" sz="3200" b="0" i="1" smtClean="0">
                                  <a:solidFill>
                                    <a:schemeClr val="tx2"/>
                                  </a:solidFill>
                                  <a:latin typeface="Cambria Math" panose="02040503050406030204" pitchFamily="18" charset="0"/>
                                </a:rPr>
                                <m:t>2</m:t>
                              </m:r>
                              <m:r>
                                <a:rPr lang="en-US" sz="3200" b="0" i="1" smtClean="0">
                                  <a:solidFill>
                                    <a:schemeClr val="tx2"/>
                                  </a:solidFill>
                                  <a:latin typeface="Cambria Math" panose="02040503050406030204" pitchFamily="18" charset="0"/>
                                </a:rPr>
                                <m:t>𝜋</m:t>
                              </m:r>
                            </m:e>
                          </m:rad>
                        </m:den>
                      </m:f>
                      <m:sSup>
                        <m:sSupPr>
                          <m:ctrlPr>
                            <a:rPr lang="en-US" sz="3200" b="0" i="1" smtClean="0">
                              <a:solidFill>
                                <a:schemeClr val="tx2"/>
                              </a:solidFill>
                              <a:latin typeface="Cambria Math" panose="02040503050406030204" pitchFamily="18" charset="0"/>
                            </a:rPr>
                          </m:ctrlPr>
                        </m:sSupPr>
                        <m:e>
                          <m:r>
                            <a:rPr lang="en-US" sz="3200" b="0" i="1" smtClean="0">
                              <a:solidFill>
                                <a:schemeClr val="tx2"/>
                              </a:solidFill>
                              <a:latin typeface="Cambria Math" panose="02040503050406030204" pitchFamily="18" charset="0"/>
                            </a:rPr>
                            <m:t>𝑒</m:t>
                          </m:r>
                        </m:e>
                        <m:sup>
                          <m:f>
                            <m:fPr>
                              <m:ctrlPr>
                                <a:rPr lang="en-US" sz="3200" b="0" i="1" smtClean="0">
                                  <a:solidFill>
                                    <a:schemeClr val="tx2"/>
                                  </a:solidFill>
                                  <a:latin typeface="Cambria Math" panose="02040503050406030204" pitchFamily="18" charset="0"/>
                                </a:rPr>
                              </m:ctrlPr>
                            </m:fPr>
                            <m:num>
                              <m:sSup>
                                <m:sSupPr>
                                  <m:ctrlPr>
                                    <a:rPr lang="en-US" sz="3200" b="0" i="1" smtClean="0">
                                      <a:solidFill>
                                        <a:schemeClr val="tx2"/>
                                      </a:solidFill>
                                      <a:latin typeface="Cambria Math" panose="02040503050406030204" pitchFamily="18" charset="0"/>
                                    </a:rPr>
                                  </m:ctrlPr>
                                </m:sSupPr>
                                <m:e>
                                  <m:r>
                                    <a:rPr lang="en-US" sz="3200" b="0" i="1" smtClean="0">
                                      <a:solidFill>
                                        <a:schemeClr val="tx2"/>
                                      </a:solidFill>
                                      <a:latin typeface="Cambria Math" panose="02040503050406030204" pitchFamily="18" charset="0"/>
                                    </a:rPr>
                                    <m:t>−</m:t>
                                  </m:r>
                                  <m:d>
                                    <m:dPr>
                                      <m:ctrlPr>
                                        <a:rPr lang="en-US" sz="3200" b="0" i="1" smtClean="0">
                                          <a:solidFill>
                                            <a:schemeClr val="tx2"/>
                                          </a:solidFill>
                                          <a:latin typeface="Cambria Math" panose="02040503050406030204" pitchFamily="18" charset="0"/>
                                        </a:rPr>
                                      </m:ctrlPr>
                                    </m:dPr>
                                    <m:e>
                                      <m:r>
                                        <a:rPr lang="en-US" sz="3200" b="0" i="1" smtClean="0">
                                          <a:solidFill>
                                            <a:schemeClr val="tx2"/>
                                          </a:solidFill>
                                          <a:latin typeface="Cambria Math" panose="02040503050406030204" pitchFamily="18" charset="0"/>
                                        </a:rPr>
                                        <m:t>𝑥</m:t>
                                      </m:r>
                                      <m:r>
                                        <a:rPr lang="en-US" sz="3200" b="0" i="1" smtClean="0">
                                          <a:solidFill>
                                            <a:schemeClr val="tx2"/>
                                          </a:solidFill>
                                          <a:latin typeface="Cambria Math" panose="02040503050406030204" pitchFamily="18" charset="0"/>
                                        </a:rPr>
                                        <m:t>−</m:t>
                                      </m:r>
                                      <m:r>
                                        <a:rPr lang="en-US" sz="3200" b="0" i="1" smtClean="0">
                                          <a:solidFill>
                                            <a:schemeClr val="tx2"/>
                                          </a:solidFill>
                                          <a:latin typeface="Cambria Math" panose="02040503050406030204" pitchFamily="18" charset="0"/>
                                        </a:rPr>
                                        <m:t>𝜇</m:t>
                                      </m:r>
                                    </m:e>
                                  </m:d>
                                </m:e>
                                <m:sup>
                                  <m:r>
                                    <a:rPr lang="en-US" sz="3200" b="0" i="1" smtClean="0">
                                      <a:solidFill>
                                        <a:schemeClr val="tx2"/>
                                      </a:solidFill>
                                      <a:latin typeface="Cambria Math" panose="02040503050406030204" pitchFamily="18" charset="0"/>
                                    </a:rPr>
                                    <m:t>2</m:t>
                                  </m:r>
                                </m:sup>
                              </m:sSup>
                            </m:num>
                            <m:den>
                              <m:r>
                                <a:rPr lang="en-US" sz="3200" b="0" i="1" smtClean="0">
                                  <a:solidFill>
                                    <a:schemeClr val="tx2"/>
                                  </a:solidFill>
                                  <a:latin typeface="Cambria Math" panose="02040503050406030204" pitchFamily="18" charset="0"/>
                                </a:rPr>
                                <m:t>2</m:t>
                              </m:r>
                              <m:sSup>
                                <m:sSupPr>
                                  <m:ctrlPr>
                                    <a:rPr lang="en-US" sz="3200" b="0" i="1" smtClean="0">
                                      <a:solidFill>
                                        <a:schemeClr val="tx2"/>
                                      </a:solidFill>
                                      <a:latin typeface="Cambria Math" panose="02040503050406030204" pitchFamily="18" charset="0"/>
                                    </a:rPr>
                                  </m:ctrlPr>
                                </m:sSupPr>
                                <m:e>
                                  <m:r>
                                    <a:rPr lang="en-US" sz="3200" b="0" i="1" smtClean="0">
                                      <a:solidFill>
                                        <a:schemeClr val="tx2"/>
                                      </a:solidFill>
                                      <a:latin typeface="Cambria Math" panose="02040503050406030204" pitchFamily="18" charset="0"/>
                                    </a:rPr>
                                    <m:t>𝜎</m:t>
                                  </m:r>
                                </m:e>
                                <m:sup>
                                  <m:r>
                                    <a:rPr lang="en-US" sz="3200" b="0" i="1" smtClean="0">
                                      <a:solidFill>
                                        <a:schemeClr val="tx2"/>
                                      </a:solidFill>
                                      <a:latin typeface="Cambria Math" panose="02040503050406030204" pitchFamily="18" charset="0"/>
                                    </a:rPr>
                                    <m:t>2</m:t>
                                  </m:r>
                                </m:sup>
                              </m:sSup>
                            </m:den>
                          </m:f>
                        </m:sup>
                      </m:sSup>
                    </m:oMath>
                  </m:oMathPara>
                </a14:m>
                <a:endParaRPr lang="en-US" sz="3200" dirty="0">
                  <a:solidFill>
                    <a:schemeClr val="tx2"/>
                  </a:solidFill>
                </a:endParaRPr>
              </a:p>
            </p:txBody>
          </p:sp>
        </mc:Choice>
        <mc:Fallback xmlns="">
          <p:sp>
            <p:nvSpPr>
              <p:cNvPr id="6" name="TextBox 5">
                <a:extLst>
                  <a:ext uri="{FF2B5EF4-FFF2-40B4-BE49-F238E27FC236}">
                    <a16:creationId xmlns:a16="http://schemas.microsoft.com/office/drawing/2014/main" id="{4EE276AB-8AC9-4B08-C468-3E70611E5607}"/>
                  </a:ext>
                </a:extLst>
              </p:cNvPr>
              <p:cNvSpPr txBox="1">
                <a:spLocks noRot="1" noChangeAspect="1" noMove="1" noResize="1" noEditPoints="1" noAdjustHandles="1" noChangeArrowheads="1" noChangeShapeType="1" noTextEdit="1"/>
              </p:cNvSpPr>
              <p:nvPr/>
            </p:nvSpPr>
            <p:spPr>
              <a:xfrm>
                <a:off x="5731565" y="3091058"/>
                <a:ext cx="3997633" cy="1096775"/>
              </a:xfrm>
              <a:prstGeom prst="rect">
                <a:avLst/>
              </a:prstGeom>
              <a:blipFill>
                <a:blip r:embed="rId2"/>
                <a:stretch>
                  <a:fillRect l="-2848" b="-9195"/>
                </a:stretch>
              </a:blipFill>
            </p:spPr>
            <p:txBody>
              <a:bodyPr/>
              <a:lstStyle/>
              <a:p>
                <a:r>
                  <a:rPr lang="en-US">
                    <a:noFill/>
                  </a:rPr>
                  <a:t> </a:t>
                </a:r>
              </a:p>
            </p:txBody>
          </p:sp>
        </mc:Fallback>
      </mc:AlternateContent>
      <p:sp>
        <p:nvSpPr>
          <p:cNvPr id="7" name="Oval 6">
            <a:extLst>
              <a:ext uri="{FF2B5EF4-FFF2-40B4-BE49-F238E27FC236}">
                <a16:creationId xmlns:a16="http://schemas.microsoft.com/office/drawing/2014/main" id="{E6FDA276-FA25-71F8-4759-2B605471A72A}"/>
              </a:ext>
            </a:extLst>
          </p:cNvPr>
          <p:cNvSpPr/>
          <p:nvPr/>
        </p:nvSpPr>
        <p:spPr>
          <a:xfrm>
            <a:off x="9054548" y="3091058"/>
            <a:ext cx="381000"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99B5B0B-D8D1-219D-C904-77E55EB84C1D}"/>
                  </a:ext>
                </a:extLst>
              </p:cNvPr>
              <p:cNvSpPr txBox="1"/>
              <p:nvPr/>
            </p:nvSpPr>
            <p:spPr>
              <a:xfrm>
                <a:off x="9435548" y="4686543"/>
                <a:ext cx="1383969" cy="461665"/>
              </a:xfrm>
              <a:prstGeom prst="rect">
                <a:avLst/>
              </a:prstGeom>
              <a:noFill/>
            </p:spPr>
            <p:txBody>
              <a:bodyPr wrap="none" rtlCol="0">
                <a:spAutoFit/>
              </a:bodyPr>
              <a:lstStyle/>
              <a:p>
                <a:r>
                  <a:rPr lang="en-US" sz="2400" dirty="0">
                    <a:solidFill>
                      <a:schemeClr val="accent2"/>
                    </a:solidFill>
                  </a:rPr>
                  <a:t>Mean = </a:t>
                </a:r>
                <a14:m>
                  <m:oMath xmlns:m="http://schemas.openxmlformats.org/officeDocument/2006/math">
                    <m:r>
                      <a:rPr lang="en-US" sz="2400" b="0" i="1" smtClean="0">
                        <a:solidFill>
                          <a:schemeClr val="accent2"/>
                        </a:solidFill>
                        <a:latin typeface="Cambria Math" panose="02040503050406030204" pitchFamily="18" charset="0"/>
                      </a:rPr>
                      <m:t>𝜇</m:t>
                    </m:r>
                  </m:oMath>
                </a14:m>
                <a:endParaRPr lang="en-US" sz="2400" dirty="0">
                  <a:solidFill>
                    <a:schemeClr val="accent2"/>
                  </a:solidFill>
                </a:endParaRPr>
              </a:p>
            </p:txBody>
          </p:sp>
        </mc:Choice>
        <mc:Fallback xmlns="">
          <p:sp>
            <p:nvSpPr>
              <p:cNvPr id="8" name="TextBox 7">
                <a:extLst>
                  <a:ext uri="{FF2B5EF4-FFF2-40B4-BE49-F238E27FC236}">
                    <a16:creationId xmlns:a16="http://schemas.microsoft.com/office/drawing/2014/main" id="{B99B5B0B-D8D1-219D-C904-77E55EB84C1D}"/>
                  </a:ext>
                </a:extLst>
              </p:cNvPr>
              <p:cNvSpPr txBox="1">
                <a:spLocks noRot="1" noChangeAspect="1" noMove="1" noResize="1" noEditPoints="1" noAdjustHandles="1" noChangeArrowheads="1" noChangeShapeType="1" noTextEdit="1"/>
              </p:cNvSpPr>
              <p:nvPr/>
            </p:nvSpPr>
            <p:spPr>
              <a:xfrm>
                <a:off x="9435548" y="4686543"/>
                <a:ext cx="1383969" cy="461665"/>
              </a:xfrm>
              <a:prstGeom prst="rect">
                <a:avLst/>
              </a:prstGeom>
              <a:blipFill>
                <a:blip r:embed="rId3"/>
                <a:stretch>
                  <a:fillRect l="-7273" t="-10811" b="-29730"/>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4AA72871-0992-A1D7-2D9D-EA820ED95091}"/>
              </a:ext>
            </a:extLst>
          </p:cNvPr>
          <p:cNvCxnSpPr>
            <a:stCxn id="8" idx="0"/>
            <a:endCxn id="7" idx="5"/>
          </p:cNvCxnSpPr>
          <p:nvPr/>
        </p:nvCxnSpPr>
        <p:spPr>
          <a:xfrm flipH="1" flipV="1">
            <a:off x="9379752" y="3481303"/>
            <a:ext cx="747781" cy="1205240"/>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070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325937-3E31-A6E6-CA7B-F45C818794D0}"/>
              </a:ext>
            </a:extLst>
          </p:cNvPr>
          <p:cNvSpPr>
            <a:spLocks noGrp="1"/>
          </p:cNvSpPr>
          <p:nvPr>
            <p:ph idx="1"/>
          </p:nvPr>
        </p:nvSpPr>
        <p:spPr/>
        <p:txBody>
          <a:bodyPr/>
          <a:lstStyle/>
          <a:p>
            <a:r>
              <a:rPr lang="en-US" dirty="0"/>
              <a:t>The probability density function for the Normal distribution is defined as:</a:t>
            </a:r>
          </a:p>
          <a:p>
            <a:endParaRPr lang="en-US" dirty="0"/>
          </a:p>
        </p:txBody>
      </p:sp>
      <p:sp>
        <p:nvSpPr>
          <p:cNvPr id="3" name="Title 2">
            <a:extLst>
              <a:ext uri="{FF2B5EF4-FFF2-40B4-BE49-F238E27FC236}">
                <a16:creationId xmlns:a16="http://schemas.microsoft.com/office/drawing/2014/main" id="{568E094D-53A5-C775-D216-9255DF137DBB}"/>
              </a:ext>
            </a:extLst>
          </p:cNvPr>
          <p:cNvSpPr>
            <a:spLocks noGrp="1"/>
          </p:cNvSpPr>
          <p:nvPr>
            <p:ph type="title"/>
          </p:nvPr>
        </p:nvSpPr>
        <p:spPr/>
        <p:txBody>
          <a:bodyPr/>
          <a:lstStyle/>
          <a:p>
            <a:r>
              <a:rPr lang="en-US" dirty="0"/>
              <a:t>Probability Density Function</a:t>
            </a:r>
          </a:p>
        </p:txBody>
      </p:sp>
      <p:sp>
        <p:nvSpPr>
          <p:cNvPr id="4" name="Freeform 17">
            <a:extLst>
              <a:ext uri="{FF2B5EF4-FFF2-40B4-BE49-F238E27FC236}">
                <a16:creationId xmlns:a16="http://schemas.microsoft.com/office/drawing/2014/main" id="{B6A39F63-6D6E-23DA-57E6-D18A12560177}"/>
              </a:ext>
            </a:extLst>
          </p:cNvPr>
          <p:cNvSpPr>
            <a:spLocks/>
          </p:cNvSpPr>
          <p:nvPr/>
        </p:nvSpPr>
        <p:spPr bwMode="auto">
          <a:xfrm>
            <a:off x="1123185" y="3766942"/>
            <a:ext cx="5546300" cy="2783384"/>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cxnSp>
        <p:nvCxnSpPr>
          <p:cNvPr id="5" name="Straight Connector 4">
            <a:extLst>
              <a:ext uri="{FF2B5EF4-FFF2-40B4-BE49-F238E27FC236}">
                <a16:creationId xmlns:a16="http://schemas.microsoft.com/office/drawing/2014/main" id="{F0AC3917-BE62-CD97-5B3A-4806727D29E8}"/>
              </a:ext>
            </a:extLst>
          </p:cNvPr>
          <p:cNvCxnSpPr/>
          <p:nvPr/>
        </p:nvCxnSpPr>
        <p:spPr>
          <a:xfrm>
            <a:off x="647700" y="6550325"/>
            <a:ext cx="7848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EE276AB-8AC9-4B08-C468-3E70611E5607}"/>
                  </a:ext>
                </a:extLst>
              </p:cNvPr>
              <p:cNvSpPr txBox="1"/>
              <p:nvPr/>
            </p:nvSpPr>
            <p:spPr>
              <a:xfrm>
                <a:off x="5731565" y="3091058"/>
                <a:ext cx="3997633" cy="10967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tx2"/>
                          </a:solidFill>
                          <a:latin typeface="Cambria Math" panose="02040503050406030204" pitchFamily="18" charset="0"/>
                        </a:rPr>
                        <m:t>𝑓</m:t>
                      </m:r>
                      <m:d>
                        <m:dPr>
                          <m:ctrlPr>
                            <a:rPr lang="en-US" sz="3200" b="0" i="1" smtClean="0">
                              <a:solidFill>
                                <a:schemeClr val="tx2"/>
                              </a:solidFill>
                              <a:latin typeface="Cambria Math" panose="02040503050406030204" pitchFamily="18" charset="0"/>
                            </a:rPr>
                          </m:ctrlPr>
                        </m:dPr>
                        <m:e>
                          <m:r>
                            <a:rPr lang="en-US" sz="3200" b="0" i="1" smtClean="0">
                              <a:solidFill>
                                <a:schemeClr val="tx2"/>
                              </a:solidFill>
                              <a:latin typeface="Cambria Math" panose="02040503050406030204" pitchFamily="18" charset="0"/>
                            </a:rPr>
                            <m:t>𝑥</m:t>
                          </m:r>
                        </m:e>
                      </m:d>
                      <m:r>
                        <a:rPr lang="en-US" sz="3200" b="0" i="1" smtClean="0">
                          <a:solidFill>
                            <a:schemeClr val="tx2"/>
                          </a:solidFill>
                          <a:latin typeface="Cambria Math" panose="02040503050406030204" pitchFamily="18" charset="0"/>
                        </a:rPr>
                        <m:t>=</m:t>
                      </m:r>
                      <m:f>
                        <m:fPr>
                          <m:ctrlPr>
                            <a:rPr lang="en-US" sz="3200" b="0" i="1" smtClean="0">
                              <a:solidFill>
                                <a:schemeClr val="tx2"/>
                              </a:solidFill>
                              <a:latin typeface="Cambria Math" panose="02040503050406030204" pitchFamily="18" charset="0"/>
                            </a:rPr>
                          </m:ctrlPr>
                        </m:fPr>
                        <m:num>
                          <m:r>
                            <a:rPr lang="en-US" sz="3200" b="0" i="1" smtClean="0">
                              <a:solidFill>
                                <a:schemeClr val="tx2"/>
                              </a:solidFill>
                              <a:latin typeface="Cambria Math" panose="02040503050406030204" pitchFamily="18" charset="0"/>
                            </a:rPr>
                            <m:t>1</m:t>
                          </m:r>
                        </m:num>
                        <m:den>
                          <m:r>
                            <a:rPr lang="en-US" sz="3200" b="0" i="1" smtClean="0">
                              <a:solidFill>
                                <a:schemeClr val="tx2"/>
                              </a:solidFill>
                              <a:latin typeface="Cambria Math" panose="02040503050406030204" pitchFamily="18" charset="0"/>
                            </a:rPr>
                            <m:t>𝜎</m:t>
                          </m:r>
                          <m:rad>
                            <m:radPr>
                              <m:degHide m:val="on"/>
                              <m:ctrlPr>
                                <a:rPr lang="en-US" sz="3200" b="0" i="1" smtClean="0">
                                  <a:solidFill>
                                    <a:schemeClr val="tx2"/>
                                  </a:solidFill>
                                  <a:latin typeface="Cambria Math" panose="02040503050406030204" pitchFamily="18" charset="0"/>
                                </a:rPr>
                              </m:ctrlPr>
                            </m:radPr>
                            <m:deg/>
                            <m:e>
                              <m:r>
                                <a:rPr lang="en-US" sz="3200" b="0" i="1" smtClean="0">
                                  <a:solidFill>
                                    <a:schemeClr val="tx2"/>
                                  </a:solidFill>
                                  <a:latin typeface="Cambria Math" panose="02040503050406030204" pitchFamily="18" charset="0"/>
                                </a:rPr>
                                <m:t>2</m:t>
                              </m:r>
                              <m:r>
                                <a:rPr lang="en-US" sz="3200" b="0" i="1" smtClean="0">
                                  <a:solidFill>
                                    <a:schemeClr val="tx2"/>
                                  </a:solidFill>
                                  <a:latin typeface="Cambria Math" panose="02040503050406030204" pitchFamily="18" charset="0"/>
                                </a:rPr>
                                <m:t>𝜋</m:t>
                              </m:r>
                            </m:e>
                          </m:rad>
                        </m:den>
                      </m:f>
                      <m:sSup>
                        <m:sSupPr>
                          <m:ctrlPr>
                            <a:rPr lang="en-US" sz="3200" b="0" i="1" smtClean="0">
                              <a:solidFill>
                                <a:schemeClr val="tx2"/>
                              </a:solidFill>
                              <a:latin typeface="Cambria Math" panose="02040503050406030204" pitchFamily="18" charset="0"/>
                            </a:rPr>
                          </m:ctrlPr>
                        </m:sSupPr>
                        <m:e>
                          <m:r>
                            <a:rPr lang="en-US" sz="3200" b="0" i="1" smtClean="0">
                              <a:solidFill>
                                <a:schemeClr val="tx2"/>
                              </a:solidFill>
                              <a:latin typeface="Cambria Math" panose="02040503050406030204" pitchFamily="18" charset="0"/>
                            </a:rPr>
                            <m:t>𝑒</m:t>
                          </m:r>
                        </m:e>
                        <m:sup>
                          <m:f>
                            <m:fPr>
                              <m:ctrlPr>
                                <a:rPr lang="en-US" sz="3200" b="0" i="1" smtClean="0">
                                  <a:solidFill>
                                    <a:schemeClr val="tx2"/>
                                  </a:solidFill>
                                  <a:latin typeface="Cambria Math" panose="02040503050406030204" pitchFamily="18" charset="0"/>
                                </a:rPr>
                              </m:ctrlPr>
                            </m:fPr>
                            <m:num>
                              <m:sSup>
                                <m:sSupPr>
                                  <m:ctrlPr>
                                    <a:rPr lang="en-US" sz="3200" b="0" i="1" smtClean="0">
                                      <a:solidFill>
                                        <a:schemeClr val="tx2"/>
                                      </a:solidFill>
                                      <a:latin typeface="Cambria Math" panose="02040503050406030204" pitchFamily="18" charset="0"/>
                                    </a:rPr>
                                  </m:ctrlPr>
                                </m:sSupPr>
                                <m:e>
                                  <m:r>
                                    <a:rPr lang="en-US" sz="3200" b="0" i="1" smtClean="0">
                                      <a:solidFill>
                                        <a:schemeClr val="tx2"/>
                                      </a:solidFill>
                                      <a:latin typeface="Cambria Math" panose="02040503050406030204" pitchFamily="18" charset="0"/>
                                    </a:rPr>
                                    <m:t>−</m:t>
                                  </m:r>
                                  <m:d>
                                    <m:dPr>
                                      <m:ctrlPr>
                                        <a:rPr lang="en-US" sz="3200" b="0" i="1" smtClean="0">
                                          <a:solidFill>
                                            <a:schemeClr val="tx2"/>
                                          </a:solidFill>
                                          <a:latin typeface="Cambria Math" panose="02040503050406030204" pitchFamily="18" charset="0"/>
                                        </a:rPr>
                                      </m:ctrlPr>
                                    </m:dPr>
                                    <m:e>
                                      <m:r>
                                        <a:rPr lang="en-US" sz="3200" b="0" i="1" smtClean="0">
                                          <a:solidFill>
                                            <a:schemeClr val="tx2"/>
                                          </a:solidFill>
                                          <a:latin typeface="Cambria Math" panose="02040503050406030204" pitchFamily="18" charset="0"/>
                                        </a:rPr>
                                        <m:t>𝑥</m:t>
                                      </m:r>
                                      <m:r>
                                        <a:rPr lang="en-US" sz="3200" b="0" i="1" smtClean="0">
                                          <a:solidFill>
                                            <a:schemeClr val="tx2"/>
                                          </a:solidFill>
                                          <a:latin typeface="Cambria Math" panose="02040503050406030204" pitchFamily="18" charset="0"/>
                                        </a:rPr>
                                        <m:t>−</m:t>
                                      </m:r>
                                      <m:r>
                                        <a:rPr lang="en-US" sz="3200" b="0" i="1" smtClean="0">
                                          <a:solidFill>
                                            <a:schemeClr val="tx2"/>
                                          </a:solidFill>
                                          <a:latin typeface="Cambria Math" panose="02040503050406030204" pitchFamily="18" charset="0"/>
                                        </a:rPr>
                                        <m:t>𝜇</m:t>
                                      </m:r>
                                    </m:e>
                                  </m:d>
                                </m:e>
                                <m:sup>
                                  <m:r>
                                    <a:rPr lang="en-US" sz="3200" b="0" i="1" smtClean="0">
                                      <a:solidFill>
                                        <a:schemeClr val="tx2"/>
                                      </a:solidFill>
                                      <a:latin typeface="Cambria Math" panose="02040503050406030204" pitchFamily="18" charset="0"/>
                                    </a:rPr>
                                    <m:t>2</m:t>
                                  </m:r>
                                </m:sup>
                              </m:sSup>
                            </m:num>
                            <m:den>
                              <m:r>
                                <a:rPr lang="en-US" sz="3200" b="0" i="1" smtClean="0">
                                  <a:solidFill>
                                    <a:schemeClr val="tx2"/>
                                  </a:solidFill>
                                  <a:latin typeface="Cambria Math" panose="02040503050406030204" pitchFamily="18" charset="0"/>
                                </a:rPr>
                                <m:t>2</m:t>
                              </m:r>
                              <m:sSup>
                                <m:sSupPr>
                                  <m:ctrlPr>
                                    <a:rPr lang="en-US" sz="3200" b="0" i="1" smtClean="0">
                                      <a:solidFill>
                                        <a:schemeClr val="tx2"/>
                                      </a:solidFill>
                                      <a:latin typeface="Cambria Math" panose="02040503050406030204" pitchFamily="18" charset="0"/>
                                    </a:rPr>
                                  </m:ctrlPr>
                                </m:sSupPr>
                                <m:e>
                                  <m:r>
                                    <a:rPr lang="en-US" sz="3200" b="0" i="1" smtClean="0">
                                      <a:solidFill>
                                        <a:schemeClr val="tx2"/>
                                      </a:solidFill>
                                      <a:latin typeface="Cambria Math" panose="02040503050406030204" pitchFamily="18" charset="0"/>
                                    </a:rPr>
                                    <m:t>𝜎</m:t>
                                  </m:r>
                                </m:e>
                                <m:sup>
                                  <m:r>
                                    <a:rPr lang="en-US" sz="3200" b="0" i="1" smtClean="0">
                                      <a:solidFill>
                                        <a:schemeClr val="tx2"/>
                                      </a:solidFill>
                                      <a:latin typeface="Cambria Math" panose="02040503050406030204" pitchFamily="18" charset="0"/>
                                    </a:rPr>
                                    <m:t>2</m:t>
                                  </m:r>
                                </m:sup>
                              </m:sSup>
                            </m:den>
                          </m:f>
                        </m:sup>
                      </m:sSup>
                    </m:oMath>
                  </m:oMathPara>
                </a14:m>
                <a:endParaRPr lang="en-US" sz="3200" dirty="0">
                  <a:solidFill>
                    <a:schemeClr val="tx2"/>
                  </a:solidFill>
                </a:endParaRPr>
              </a:p>
            </p:txBody>
          </p:sp>
        </mc:Choice>
        <mc:Fallback xmlns="">
          <p:sp>
            <p:nvSpPr>
              <p:cNvPr id="6" name="TextBox 5">
                <a:extLst>
                  <a:ext uri="{FF2B5EF4-FFF2-40B4-BE49-F238E27FC236}">
                    <a16:creationId xmlns:a16="http://schemas.microsoft.com/office/drawing/2014/main" id="{4EE276AB-8AC9-4B08-C468-3E70611E5607}"/>
                  </a:ext>
                </a:extLst>
              </p:cNvPr>
              <p:cNvSpPr txBox="1">
                <a:spLocks noRot="1" noChangeAspect="1" noMove="1" noResize="1" noEditPoints="1" noAdjustHandles="1" noChangeArrowheads="1" noChangeShapeType="1" noTextEdit="1"/>
              </p:cNvSpPr>
              <p:nvPr/>
            </p:nvSpPr>
            <p:spPr>
              <a:xfrm>
                <a:off x="5731565" y="3091058"/>
                <a:ext cx="3997633" cy="1096775"/>
              </a:xfrm>
              <a:prstGeom prst="rect">
                <a:avLst/>
              </a:prstGeom>
              <a:blipFill>
                <a:blip r:embed="rId2"/>
                <a:stretch>
                  <a:fillRect l="-2848" b="-9195"/>
                </a:stretch>
              </a:blipFill>
            </p:spPr>
            <p:txBody>
              <a:bodyPr/>
              <a:lstStyle/>
              <a:p>
                <a:r>
                  <a:rPr lang="en-US">
                    <a:noFill/>
                  </a:rPr>
                  <a:t> </a:t>
                </a:r>
              </a:p>
            </p:txBody>
          </p:sp>
        </mc:Fallback>
      </mc:AlternateContent>
      <p:sp>
        <p:nvSpPr>
          <p:cNvPr id="7" name="Oval 6">
            <a:extLst>
              <a:ext uri="{FF2B5EF4-FFF2-40B4-BE49-F238E27FC236}">
                <a16:creationId xmlns:a16="http://schemas.microsoft.com/office/drawing/2014/main" id="{E6FDA276-FA25-71F8-4759-2B605471A72A}"/>
              </a:ext>
            </a:extLst>
          </p:cNvPr>
          <p:cNvSpPr/>
          <p:nvPr/>
        </p:nvSpPr>
        <p:spPr>
          <a:xfrm>
            <a:off x="9054548" y="3091058"/>
            <a:ext cx="381000" cy="4572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99B5B0B-D8D1-219D-C904-77E55EB84C1D}"/>
                  </a:ext>
                </a:extLst>
              </p:cNvPr>
              <p:cNvSpPr txBox="1"/>
              <p:nvPr/>
            </p:nvSpPr>
            <p:spPr>
              <a:xfrm>
                <a:off x="9435548" y="4686543"/>
                <a:ext cx="1383969" cy="461665"/>
              </a:xfrm>
              <a:prstGeom prst="rect">
                <a:avLst/>
              </a:prstGeom>
              <a:noFill/>
            </p:spPr>
            <p:txBody>
              <a:bodyPr wrap="none" rtlCol="0">
                <a:spAutoFit/>
              </a:bodyPr>
              <a:lstStyle/>
              <a:p>
                <a:r>
                  <a:rPr lang="en-US" sz="2400" dirty="0">
                    <a:solidFill>
                      <a:schemeClr val="bg1">
                        <a:lumMod val="75000"/>
                      </a:schemeClr>
                    </a:solidFill>
                  </a:rPr>
                  <a:t>Mean = </a:t>
                </a:r>
                <a14:m>
                  <m:oMath xmlns:m="http://schemas.openxmlformats.org/officeDocument/2006/math">
                    <m:r>
                      <a:rPr lang="en-US" sz="2400" b="0" i="1" smtClean="0">
                        <a:solidFill>
                          <a:schemeClr val="bg1">
                            <a:lumMod val="75000"/>
                          </a:schemeClr>
                        </a:solidFill>
                        <a:latin typeface="Cambria Math" panose="02040503050406030204" pitchFamily="18" charset="0"/>
                      </a:rPr>
                      <m:t>𝜇</m:t>
                    </m:r>
                  </m:oMath>
                </a14:m>
                <a:endParaRPr lang="en-US" sz="2400" dirty="0">
                  <a:solidFill>
                    <a:schemeClr val="bg1">
                      <a:lumMod val="75000"/>
                    </a:schemeClr>
                  </a:solidFill>
                </a:endParaRPr>
              </a:p>
            </p:txBody>
          </p:sp>
        </mc:Choice>
        <mc:Fallback xmlns="">
          <p:sp>
            <p:nvSpPr>
              <p:cNvPr id="8" name="TextBox 7">
                <a:extLst>
                  <a:ext uri="{FF2B5EF4-FFF2-40B4-BE49-F238E27FC236}">
                    <a16:creationId xmlns:a16="http://schemas.microsoft.com/office/drawing/2014/main" id="{B99B5B0B-D8D1-219D-C904-77E55EB84C1D}"/>
                  </a:ext>
                </a:extLst>
              </p:cNvPr>
              <p:cNvSpPr txBox="1">
                <a:spLocks noRot="1" noChangeAspect="1" noMove="1" noResize="1" noEditPoints="1" noAdjustHandles="1" noChangeArrowheads="1" noChangeShapeType="1" noTextEdit="1"/>
              </p:cNvSpPr>
              <p:nvPr/>
            </p:nvSpPr>
            <p:spPr>
              <a:xfrm>
                <a:off x="9435548" y="4686543"/>
                <a:ext cx="1383969" cy="461665"/>
              </a:xfrm>
              <a:prstGeom prst="rect">
                <a:avLst/>
              </a:prstGeom>
              <a:blipFill>
                <a:blip r:embed="rId3"/>
                <a:stretch>
                  <a:fillRect l="-7273" t="-10811" b="-29730"/>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4AA72871-0992-A1D7-2D9D-EA820ED95091}"/>
              </a:ext>
            </a:extLst>
          </p:cNvPr>
          <p:cNvCxnSpPr>
            <a:stCxn id="8" idx="0"/>
            <a:endCxn id="7" idx="5"/>
          </p:cNvCxnSpPr>
          <p:nvPr/>
        </p:nvCxnSpPr>
        <p:spPr>
          <a:xfrm flipH="1" flipV="1">
            <a:off x="9379752" y="3481303"/>
            <a:ext cx="747781" cy="1205240"/>
          </a:xfrm>
          <a:prstGeom prst="straightConnector1">
            <a:avLst/>
          </a:prstGeom>
          <a:ln w="317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290C3B44-E89D-CADC-9233-5B9DEECB140E}"/>
              </a:ext>
            </a:extLst>
          </p:cNvPr>
          <p:cNvSpPr/>
          <p:nvPr/>
        </p:nvSpPr>
        <p:spPr>
          <a:xfrm>
            <a:off x="7016734" y="3784037"/>
            <a:ext cx="457200" cy="533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5105FF0-9A9F-C6F6-4D89-966065335D1D}"/>
              </a:ext>
            </a:extLst>
          </p:cNvPr>
          <p:cNvSpPr/>
          <p:nvPr/>
        </p:nvSpPr>
        <p:spPr>
          <a:xfrm>
            <a:off x="8845534" y="3425322"/>
            <a:ext cx="391886"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443AB9E-9264-1CAE-3F6C-911E048FA48B}"/>
                  </a:ext>
                </a:extLst>
              </p:cNvPr>
              <p:cNvSpPr txBox="1"/>
              <p:nvPr/>
            </p:nvSpPr>
            <p:spPr>
              <a:xfrm>
                <a:off x="5345699" y="5296852"/>
                <a:ext cx="3098669" cy="461665"/>
              </a:xfrm>
              <a:prstGeom prst="rect">
                <a:avLst/>
              </a:prstGeom>
              <a:noFill/>
            </p:spPr>
            <p:txBody>
              <a:bodyPr wrap="none" rtlCol="0">
                <a:spAutoFit/>
              </a:bodyPr>
              <a:lstStyle/>
              <a:p>
                <a:r>
                  <a:rPr lang="en-US" sz="2400" dirty="0">
                    <a:solidFill>
                      <a:schemeClr val="accent2"/>
                    </a:solidFill>
                  </a:rPr>
                  <a:t>Standard Deviation = </a:t>
                </a:r>
                <a14:m>
                  <m:oMath xmlns:m="http://schemas.openxmlformats.org/officeDocument/2006/math">
                    <m:r>
                      <a:rPr lang="en-US" sz="2400" b="0" i="1" smtClean="0">
                        <a:solidFill>
                          <a:schemeClr val="accent2"/>
                        </a:solidFill>
                        <a:latin typeface="Cambria Math" panose="02040503050406030204" pitchFamily="18" charset="0"/>
                      </a:rPr>
                      <m:t>𝜎</m:t>
                    </m:r>
                  </m:oMath>
                </a14:m>
                <a:endParaRPr lang="en-US" sz="2400" dirty="0">
                  <a:solidFill>
                    <a:schemeClr val="accent2"/>
                  </a:solidFill>
                </a:endParaRPr>
              </a:p>
            </p:txBody>
          </p:sp>
        </mc:Choice>
        <mc:Fallback xmlns="">
          <p:sp>
            <p:nvSpPr>
              <p:cNvPr id="12" name="TextBox 11">
                <a:extLst>
                  <a:ext uri="{FF2B5EF4-FFF2-40B4-BE49-F238E27FC236}">
                    <a16:creationId xmlns:a16="http://schemas.microsoft.com/office/drawing/2014/main" id="{9443AB9E-9264-1CAE-3F6C-911E048FA48B}"/>
                  </a:ext>
                </a:extLst>
              </p:cNvPr>
              <p:cNvSpPr txBox="1">
                <a:spLocks noRot="1" noChangeAspect="1" noMove="1" noResize="1" noEditPoints="1" noAdjustHandles="1" noChangeArrowheads="1" noChangeShapeType="1" noTextEdit="1"/>
              </p:cNvSpPr>
              <p:nvPr/>
            </p:nvSpPr>
            <p:spPr>
              <a:xfrm>
                <a:off x="5345699" y="5296852"/>
                <a:ext cx="3098669" cy="461665"/>
              </a:xfrm>
              <a:prstGeom prst="rect">
                <a:avLst/>
              </a:prstGeom>
              <a:blipFill>
                <a:blip r:embed="rId4"/>
                <a:stretch>
                  <a:fillRect l="-2857" t="-10811" b="-29730"/>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2504DC1A-D3BC-920B-8F10-DDE9A2FF9C41}"/>
              </a:ext>
            </a:extLst>
          </p:cNvPr>
          <p:cNvCxnSpPr>
            <a:stCxn id="12" idx="0"/>
            <a:endCxn id="10" idx="4"/>
          </p:cNvCxnSpPr>
          <p:nvPr/>
        </p:nvCxnSpPr>
        <p:spPr>
          <a:xfrm flipV="1">
            <a:off x="6895034" y="4317437"/>
            <a:ext cx="350300" cy="979415"/>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3EC2A50-B4EB-83C9-AAD2-EAF8F7A3843A}"/>
              </a:ext>
            </a:extLst>
          </p:cNvPr>
          <p:cNvCxnSpPr>
            <a:cxnSpLocks/>
            <a:stCxn id="12" idx="0"/>
            <a:endCxn id="11" idx="3"/>
          </p:cNvCxnSpPr>
          <p:nvPr/>
        </p:nvCxnSpPr>
        <p:spPr>
          <a:xfrm flipV="1">
            <a:off x="6895034" y="3815567"/>
            <a:ext cx="2007890" cy="1481285"/>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087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A876F3-4FAB-CF23-EE2E-96BE73382C3E}"/>
              </a:ext>
            </a:extLst>
          </p:cNvPr>
          <p:cNvSpPr>
            <a:spLocks noGrp="1"/>
          </p:cNvSpPr>
          <p:nvPr>
            <p:ph type="title"/>
          </p:nvPr>
        </p:nvSpPr>
        <p:spPr/>
        <p:txBody>
          <a:bodyPr/>
          <a:lstStyle/>
          <a:p>
            <a:r>
              <a:rPr lang="en-US" dirty="0"/>
              <a:t>Characteristics of Normal Distribution</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850F78B-F87D-B7DE-CC2C-66024D66E6CA}"/>
                  </a:ext>
                </a:extLst>
              </p:cNvPr>
              <p:cNvSpPr>
                <a:spLocks noGrp="1"/>
              </p:cNvSpPr>
              <p:nvPr>
                <p:ph sz="half" idx="1"/>
              </p:nvPr>
            </p:nvSpPr>
            <p:spPr/>
            <p:txBody>
              <a:bodyPr>
                <a:normAutofit lnSpcReduction="10000"/>
              </a:bodyPr>
              <a:lstStyle/>
              <a:p>
                <a:r>
                  <a:rPr lang="en-US" dirty="0"/>
                  <a:t>The Normal distribution has some useful characteristics:</a:t>
                </a:r>
              </a:p>
              <a:p>
                <a:pPr lvl="1"/>
                <a:r>
                  <a:rPr lang="en-US" dirty="0"/>
                  <a:t>Perfectly Symmetric (Skewness = 0)</a:t>
                </a:r>
              </a:p>
              <a:p>
                <a:pPr lvl="1"/>
                <a:r>
                  <a:rPr lang="en-US" dirty="0"/>
                  <a:t>Unimodal</a:t>
                </a:r>
              </a:p>
              <a:p>
                <a:pPr lvl="1"/>
                <a:r>
                  <a:rPr lang="en-US" dirty="0"/>
                  <a:t>Mean = Median = Mode</a:t>
                </a:r>
              </a:p>
              <a:p>
                <a:pPr lvl="1"/>
                <a:r>
                  <a:rPr lang="en-US" dirty="0"/>
                  <a:t>Asymptotic to x-axis (Can take any value from </a:t>
                </a:r>
                <a14:m>
                  <m:oMath xmlns:m="http://schemas.openxmlformats.org/officeDocument/2006/math">
                    <m:r>
                      <a:rPr lang="en-US" i="1">
                        <a:latin typeface="Cambria Math" panose="02040503050406030204" pitchFamily="18" charset="0"/>
                      </a:rPr>
                      <m:t>−∞</m:t>
                    </m:r>
                  </m:oMath>
                </a14:m>
                <a:r>
                  <a:rPr lang="en-US" dirty="0"/>
                  <a:t> to </a:t>
                </a:r>
                <a14:m>
                  <m:oMath xmlns:m="http://schemas.openxmlformats.org/officeDocument/2006/math">
                    <m:r>
                      <a:rPr lang="en-US" i="1">
                        <a:latin typeface="Cambria Math" panose="02040503050406030204" pitchFamily="18" charset="0"/>
                      </a:rPr>
                      <m:t>∞</m:t>
                    </m:r>
                  </m:oMath>
                </a14:m>
                <a:r>
                  <a:rPr lang="en-US" dirty="0"/>
                  <a:t>)</a:t>
                </a:r>
              </a:p>
              <a:p>
                <a:pPr lvl="1"/>
                <a:r>
                  <a:rPr lang="en-US" dirty="0"/>
                  <a:t>Completely Defined by Mean and Standard Deviation</a:t>
                </a:r>
              </a:p>
              <a:p>
                <a:pPr lvl="1"/>
                <a:endParaRPr lang="en-US" sz="2400" dirty="0"/>
              </a:p>
              <a:p>
                <a:endParaRPr lang="en-US" dirty="0"/>
              </a:p>
            </p:txBody>
          </p:sp>
        </mc:Choice>
        <mc:Fallback xmlns="">
          <p:sp>
            <p:nvSpPr>
              <p:cNvPr id="2" name="Content Placeholder 1">
                <a:extLst>
                  <a:ext uri="{FF2B5EF4-FFF2-40B4-BE49-F238E27FC236}">
                    <a16:creationId xmlns:a16="http://schemas.microsoft.com/office/drawing/2014/main" id="{4850F78B-F87D-B7DE-CC2C-66024D66E6CA}"/>
                  </a:ext>
                </a:extLst>
              </p:cNvPr>
              <p:cNvSpPr>
                <a:spLocks noGrp="1" noRot="1" noChangeAspect="1" noMove="1" noResize="1" noEditPoints="1" noAdjustHandles="1" noChangeArrowheads="1" noChangeShapeType="1" noTextEdit="1"/>
              </p:cNvSpPr>
              <p:nvPr>
                <p:ph sz="half" idx="1"/>
              </p:nvPr>
            </p:nvSpPr>
            <p:spPr>
              <a:blipFill>
                <a:blip r:embed="rId2"/>
                <a:stretch>
                  <a:fillRect l="-935" t="-2439"/>
                </a:stretch>
              </a:blipFill>
            </p:spPr>
            <p:txBody>
              <a:bodyPr/>
              <a:lstStyle/>
              <a:p>
                <a:r>
                  <a:rPr lang="en-US">
                    <a:noFill/>
                  </a:rPr>
                  <a:t> </a:t>
                </a:r>
              </a:p>
            </p:txBody>
          </p:sp>
        </mc:Fallback>
      </mc:AlternateContent>
      <p:sp>
        <p:nvSpPr>
          <p:cNvPr id="5" name="Freeform 17">
            <a:extLst>
              <a:ext uri="{FF2B5EF4-FFF2-40B4-BE49-F238E27FC236}">
                <a16:creationId xmlns:a16="http://schemas.microsoft.com/office/drawing/2014/main" id="{ACA7B74A-2CE1-41EB-F0A1-0725469D777B}"/>
              </a:ext>
            </a:extLst>
          </p:cNvPr>
          <p:cNvSpPr>
            <a:spLocks/>
          </p:cNvSpPr>
          <p:nvPr/>
        </p:nvSpPr>
        <p:spPr bwMode="auto">
          <a:xfrm>
            <a:off x="6341229" y="2494722"/>
            <a:ext cx="5546300" cy="3151144"/>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cxnSp>
        <p:nvCxnSpPr>
          <p:cNvPr id="6" name="Straight Connector 5">
            <a:extLst>
              <a:ext uri="{FF2B5EF4-FFF2-40B4-BE49-F238E27FC236}">
                <a16:creationId xmlns:a16="http://schemas.microsoft.com/office/drawing/2014/main" id="{B8DC7118-6B7A-E1F7-7321-1ED0A674FE0A}"/>
              </a:ext>
            </a:extLst>
          </p:cNvPr>
          <p:cNvCxnSpPr>
            <a:cxnSpLocks/>
          </p:cNvCxnSpPr>
          <p:nvPr/>
        </p:nvCxnSpPr>
        <p:spPr>
          <a:xfrm>
            <a:off x="6096000" y="5645866"/>
            <a:ext cx="600986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181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A876F3-4FAB-CF23-EE2E-96BE73382C3E}"/>
              </a:ext>
            </a:extLst>
          </p:cNvPr>
          <p:cNvSpPr>
            <a:spLocks noGrp="1"/>
          </p:cNvSpPr>
          <p:nvPr>
            <p:ph type="title"/>
          </p:nvPr>
        </p:nvSpPr>
        <p:spPr/>
        <p:txBody>
          <a:bodyPr/>
          <a:lstStyle/>
          <a:p>
            <a:r>
              <a:rPr lang="en-US" dirty="0"/>
              <a:t>Characteristics of Normal Distribution</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850F78B-F87D-B7DE-CC2C-66024D66E6CA}"/>
                  </a:ext>
                </a:extLst>
              </p:cNvPr>
              <p:cNvSpPr>
                <a:spLocks noGrp="1"/>
              </p:cNvSpPr>
              <p:nvPr>
                <p:ph sz="half" idx="1"/>
              </p:nvPr>
            </p:nvSpPr>
            <p:spPr/>
            <p:txBody>
              <a:bodyPr>
                <a:normAutofit lnSpcReduction="10000"/>
              </a:bodyPr>
              <a:lstStyle/>
              <a:p>
                <a:r>
                  <a:rPr lang="en-US" dirty="0"/>
                  <a:t>The Normal distribution has some useful characteristics:</a:t>
                </a:r>
              </a:p>
              <a:p>
                <a:pPr lvl="1"/>
                <a:r>
                  <a:rPr lang="en-US" dirty="0"/>
                  <a:t>Perfectly Symmetric (Skewness = 0)</a:t>
                </a:r>
              </a:p>
              <a:p>
                <a:pPr lvl="1"/>
                <a:r>
                  <a:rPr lang="en-US" dirty="0"/>
                  <a:t>Unimodal</a:t>
                </a:r>
              </a:p>
              <a:p>
                <a:pPr lvl="1"/>
                <a:r>
                  <a:rPr lang="en-US" dirty="0"/>
                  <a:t>Mean = Median = Mode</a:t>
                </a:r>
              </a:p>
              <a:p>
                <a:pPr lvl="1"/>
                <a:r>
                  <a:rPr lang="en-US" b="1" dirty="0"/>
                  <a:t>Asymptotic to x-axis (Can take any value from </a:t>
                </a:r>
                <a14:m>
                  <m:oMath xmlns:m="http://schemas.openxmlformats.org/officeDocument/2006/math">
                    <m:r>
                      <a:rPr lang="en-US" b="1" i="1">
                        <a:latin typeface="Cambria Math" panose="02040503050406030204" pitchFamily="18" charset="0"/>
                      </a:rPr>
                      <m:t>−∞</m:t>
                    </m:r>
                  </m:oMath>
                </a14:m>
                <a:r>
                  <a:rPr lang="en-US" b="1" dirty="0"/>
                  <a:t> to </a:t>
                </a:r>
                <a14:m>
                  <m:oMath xmlns:m="http://schemas.openxmlformats.org/officeDocument/2006/math">
                    <m:r>
                      <a:rPr lang="en-US" b="1" i="1">
                        <a:latin typeface="Cambria Math" panose="02040503050406030204" pitchFamily="18" charset="0"/>
                      </a:rPr>
                      <m:t>∞</m:t>
                    </m:r>
                  </m:oMath>
                </a14:m>
                <a:r>
                  <a:rPr lang="en-US" b="1" dirty="0"/>
                  <a:t>)</a:t>
                </a:r>
              </a:p>
              <a:p>
                <a:pPr lvl="1"/>
                <a:r>
                  <a:rPr lang="en-US" dirty="0"/>
                  <a:t>Completely Defined by Mean and Standard Deviation</a:t>
                </a:r>
              </a:p>
              <a:p>
                <a:pPr lvl="1"/>
                <a:endParaRPr lang="en-US" sz="2400" dirty="0"/>
              </a:p>
              <a:p>
                <a:endParaRPr lang="en-US" dirty="0"/>
              </a:p>
            </p:txBody>
          </p:sp>
        </mc:Choice>
        <mc:Fallback xmlns="">
          <p:sp>
            <p:nvSpPr>
              <p:cNvPr id="2" name="Content Placeholder 1">
                <a:extLst>
                  <a:ext uri="{FF2B5EF4-FFF2-40B4-BE49-F238E27FC236}">
                    <a16:creationId xmlns:a16="http://schemas.microsoft.com/office/drawing/2014/main" id="{4850F78B-F87D-B7DE-CC2C-66024D66E6CA}"/>
                  </a:ext>
                </a:extLst>
              </p:cNvPr>
              <p:cNvSpPr>
                <a:spLocks noGrp="1" noRot="1" noChangeAspect="1" noMove="1" noResize="1" noEditPoints="1" noAdjustHandles="1" noChangeArrowheads="1" noChangeShapeType="1" noTextEdit="1"/>
              </p:cNvSpPr>
              <p:nvPr>
                <p:ph sz="half" idx="1"/>
              </p:nvPr>
            </p:nvSpPr>
            <p:spPr>
              <a:blipFill>
                <a:blip r:embed="rId2"/>
                <a:stretch>
                  <a:fillRect l="-935" t="-2439"/>
                </a:stretch>
              </a:blipFill>
            </p:spPr>
            <p:txBody>
              <a:bodyPr/>
              <a:lstStyle/>
              <a:p>
                <a:r>
                  <a:rPr lang="en-US">
                    <a:noFill/>
                  </a:rPr>
                  <a:t> </a:t>
                </a:r>
              </a:p>
            </p:txBody>
          </p:sp>
        </mc:Fallback>
      </mc:AlternateContent>
      <p:sp>
        <p:nvSpPr>
          <p:cNvPr id="5" name="Freeform 17">
            <a:extLst>
              <a:ext uri="{FF2B5EF4-FFF2-40B4-BE49-F238E27FC236}">
                <a16:creationId xmlns:a16="http://schemas.microsoft.com/office/drawing/2014/main" id="{ACA7B74A-2CE1-41EB-F0A1-0725469D777B}"/>
              </a:ext>
            </a:extLst>
          </p:cNvPr>
          <p:cNvSpPr>
            <a:spLocks/>
          </p:cNvSpPr>
          <p:nvPr/>
        </p:nvSpPr>
        <p:spPr bwMode="auto">
          <a:xfrm>
            <a:off x="6341229" y="2494722"/>
            <a:ext cx="5546300" cy="3151144"/>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cxnSp>
        <p:nvCxnSpPr>
          <p:cNvPr id="6" name="Straight Connector 5">
            <a:extLst>
              <a:ext uri="{FF2B5EF4-FFF2-40B4-BE49-F238E27FC236}">
                <a16:creationId xmlns:a16="http://schemas.microsoft.com/office/drawing/2014/main" id="{B8DC7118-6B7A-E1F7-7321-1ED0A674FE0A}"/>
              </a:ext>
            </a:extLst>
          </p:cNvPr>
          <p:cNvCxnSpPr>
            <a:cxnSpLocks/>
          </p:cNvCxnSpPr>
          <p:nvPr/>
        </p:nvCxnSpPr>
        <p:spPr>
          <a:xfrm>
            <a:off x="6096000" y="5645866"/>
            <a:ext cx="600986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94B7701-B4D0-2A96-5E24-DD2369725E81}"/>
              </a:ext>
            </a:extLst>
          </p:cNvPr>
          <p:cNvSpPr txBox="1"/>
          <p:nvPr/>
        </p:nvSpPr>
        <p:spPr>
          <a:xfrm>
            <a:off x="5632174" y="2697822"/>
            <a:ext cx="2230867" cy="461665"/>
          </a:xfrm>
          <a:prstGeom prst="rect">
            <a:avLst/>
          </a:prstGeom>
          <a:noFill/>
        </p:spPr>
        <p:txBody>
          <a:bodyPr wrap="none" rtlCol="0">
            <a:spAutoFit/>
          </a:bodyPr>
          <a:lstStyle/>
          <a:p>
            <a:r>
              <a:rPr lang="en-US" sz="2400" dirty="0">
                <a:solidFill>
                  <a:schemeClr val="accent2"/>
                </a:solidFill>
              </a:rPr>
              <a:t>More </a:t>
            </a:r>
            <a:r>
              <a:rPr lang="en-US" sz="2400" b="1" dirty="0">
                <a:solidFill>
                  <a:schemeClr val="accent2"/>
                </a:solidFill>
              </a:rPr>
              <a:t>Probable</a:t>
            </a:r>
            <a:endParaRPr lang="en-US" sz="2400" dirty="0">
              <a:solidFill>
                <a:schemeClr val="accent2"/>
              </a:solidFill>
            </a:endParaRPr>
          </a:p>
        </p:txBody>
      </p:sp>
      <p:cxnSp>
        <p:nvCxnSpPr>
          <p:cNvPr id="8" name="Straight Arrow Connector 7">
            <a:extLst>
              <a:ext uri="{FF2B5EF4-FFF2-40B4-BE49-F238E27FC236}">
                <a16:creationId xmlns:a16="http://schemas.microsoft.com/office/drawing/2014/main" id="{CF054420-9686-E292-CD30-83E0B11DC151}"/>
              </a:ext>
            </a:extLst>
          </p:cNvPr>
          <p:cNvCxnSpPr>
            <a:stCxn id="7" idx="3"/>
          </p:cNvCxnSpPr>
          <p:nvPr/>
        </p:nvCxnSpPr>
        <p:spPr>
          <a:xfrm flipV="1">
            <a:off x="7863041" y="2494721"/>
            <a:ext cx="1105244" cy="433934"/>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FBD4F94-2765-E6F4-D061-59D04C27CA64}"/>
              </a:ext>
            </a:extLst>
          </p:cNvPr>
          <p:cNvSpPr txBox="1"/>
          <p:nvPr/>
        </p:nvSpPr>
        <p:spPr>
          <a:xfrm>
            <a:off x="5825894" y="3908487"/>
            <a:ext cx="2092752" cy="461665"/>
          </a:xfrm>
          <a:prstGeom prst="rect">
            <a:avLst/>
          </a:prstGeom>
          <a:noFill/>
        </p:spPr>
        <p:txBody>
          <a:bodyPr wrap="none" rtlCol="0">
            <a:spAutoFit/>
          </a:bodyPr>
          <a:lstStyle/>
          <a:p>
            <a:r>
              <a:rPr lang="en-US" sz="2400" dirty="0">
                <a:solidFill>
                  <a:schemeClr val="accent2"/>
                </a:solidFill>
              </a:rPr>
              <a:t>Less </a:t>
            </a:r>
            <a:r>
              <a:rPr lang="en-US" sz="2400" b="1" dirty="0">
                <a:solidFill>
                  <a:schemeClr val="accent2"/>
                </a:solidFill>
              </a:rPr>
              <a:t>Probable</a:t>
            </a:r>
            <a:endParaRPr lang="en-US" sz="2400" dirty="0">
              <a:solidFill>
                <a:schemeClr val="accent2"/>
              </a:solidFill>
            </a:endParaRPr>
          </a:p>
        </p:txBody>
      </p:sp>
      <p:cxnSp>
        <p:nvCxnSpPr>
          <p:cNvPr id="10" name="Straight Arrow Connector 9">
            <a:extLst>
              <a:ext uri="{FF2B5EF4-FFF2-40B4-BE49-F238E27FC236}">
                <a16:creationId xmlns:a16="http://schemas.microsoft.com/office/drawing/2014/main" id="{1BD44C5B-6C48-EDF1-4C43-DC21D567B143}"/>
              </a:ext>
            </a:extLst>
          </p:cNvPr>
          <p:cNvCxnSpPr>
            <a:stCxn id="9" idx="2"/>
          </p:cNvCxnSpPr>
          <p:nvPr/>
        </p:nvCxnSpPr>
        <p:spPr>
          <a:xfrm>
            <a:off x="6872270" y="4370152"/>
            <a:ext cx="123175" cy="871966"/>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9129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A876F3-4FAB-CF23-EE2E-96BE73382C3E}"/>
              </a:ext>
            </a:extLst>
          </p:cNvPr>
          <p:cNvSpPr>
            <a:spLocks noGrp="1"/>
          </p:cNvSpPr>
          <p:nvPr>
            <p:ph type="title"/>
          </p:nvPr>
        </p:nvSpPr>
        <p:spPr/>
        <p:txBody>
          <a:bodyPr/>
          <a:lstStyle/>
          <a:p>
            <a:r>
              <a:rPr lang="en-US" dirty="0"/>
              <a:t>Characteristics of Normal Distribution</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850F78B-F87D-B7DE-CC2C-66024D66E6CA}"/>
                  </a:ext>
                </a:extLst>
              </p:cNvPr>
              <p:cNvSpPr>
                <a:spLocks noGrp="1"/>
              </p:cNvSpPr>
              <p:nvPr>
                <p:ph sz="half" idx="1"/>
              </p:nvPr>
            </p:nvSpPr>
            <p:spPr/>
            <p:txBody>
              <a:bodyPr>
                <a:normAutofit lnSpcReduction="10000"/>
              </a:bodyPr>
              <a:lstStyle/>
              <a:p>
                <a:r>
                  <a:rPr lang="en-US" dirty="0"/>
                  <a:t>The Normal distribution has some useful characteristics:</a:t>
                </a:r>
              </a:p>
              <a:p>
                <a:pPr lvl="1"/>
                <a:r>
                  <a:rPr lang="en-US" dirty="0"/>
                  <a:t>Perfectly Symmetric (Skewness = 0)</a:t>
                </a:r>
              </a:p>
              <a:p>
                <a:pPr lvl="1"/>
                <a:r>
                  <a:rPr lang="en-US" dirty="0"/>
                  <a:t>Unimodal</a:t>
                </a:r>
              </a:p>
              <a:p>
                <a:pPr lvl="1"/>
                <a:r>
                  <a:rPr lang="en-US" dirty="0"/>
                  <a:t>Mean = Median = Mode</a:t>
                </a:r>
              </a:p>
              <a:p>
                <a:pPr lvl="1"/>
                <a:r>
                  <a:rPr lang="en-US" dirty="0"/>
                  <a:t>Asymptotic to x-axis (Can take any value from </a:t>
                </a:r>
                <a14:m>
                  <m:oMath xmlns:m="http://schemas.openxmlformats.org/officeDocument/2006/math">
                    <m:r>
                      <a:rPr lang="en-US" i="1">
                        <a:latin typeface="Cambria Math" panose="02040503050406030204" pitchFamily="18" charset="0"/>
                      </a:rPr>
                      <m:t>−∞</m:t>
                    </m:r>
                  </m:oMath>
                </a14:m>
                <a:r>
                  <a:rPr lang="en-US" dirty="0"/>
                  <a:t> to </a:t>
                </a:r>
                <a14:m>
                  <m:oMath xmlns:m="http://schemas.openxmlformats.org/officeDocument/2006/math">
                    <m:r>
                      <a:rPr lang="en-US" i="1">
                        <a:latin typeface="Cambria Math" panose="02040503050406030204" pitchFamily="18" charset="0"/>
                      </a:rPr>
                      <m:t>∞</m:t>
                    </m:r>
                  </m:oMath>
                </a14:m>
                <a:r>
                  <a:rPr lang="en-US" dirty="0"/>
                  <a:t>)</a:t>
                </a:r>
              </a:p>
              <a:p>
                <a:pPr lvl="1"/>
                <a:r>
                  <a:rPr lang="en-US" b="1" dirty="0"/>
                  <a:t>Completely Defined by Mean and Standard Deviation</a:t>
                </a:r>
              </a:p>
              <a:p>
                <a:pPr lvl="1"/>
                <a:endParaRPr lang="en-US" sz="2400" dirty="0"/>
              </a:p>
              <a:p>
                <a:endParaRPr lang="en-US" dirty="0"/>
              </a:p>
            </p:txBody>
          </p:sp>
        </mc:Choice>
        <mc:Fallback xmlns="">
          <p:sp>
            <p:nvSpPr>
              <p:cNvPr id="2" name="Content Placeholder 1">
                <a:extLst>
                  <a:ext uri="{FF2B5EF4-FFF2-40B4-BE49-F238E27FC236}">
                    <a16:creationId xmlns:a16="http://schemas.microsoft.com/office/drawing/2014/main" id="{4850F78B-F87D-B7DE-CC2C-66024D66E6CA}"/>
                  </a:ext>
                </a:extLst>
              </p:cNvPr>
              <p:cNvSpPr>
                <a:spLocks noGrp="1" noRot="1" noChangeAspect="1" noMove="1" noResize="1" noEditPoints="1" noAdjustHandles="1" noChangeArrowheads="1" noChangeShapeType="1" noTextEdit="1"/>
              </p:cNvSpPr>
              <p:nvPr>
                <p:ph sz="half" idx="1"/>
              </p:nvPr>
            </p:nvSpPr>
            <p:spPr>
              <a:blipFill>
                <a:blip r:embed="rId2"/>
                <a:stretch>
                  <a:fillRect l="-935" t="-2439"/>
                </a:stretch>
              </a:blipFill>
            </p:spPr>
            <p:txBody>
              <a:bodyPr/>
              <a:lstStyle/>
              <a:p>
                <a:r>
                  <a:rPr lang="en-US">
                    <a:noFill/>
                  </a:rPr>
                  <a:t> </a:t>
                </a:r>
              </a:p>
            </p:txBody>
          </p:sp>
        </mc:Fallback>
      </mc:AlternateContent>
      <p:sp>
        <p:nvSpPr>
          <p:cNvPr id="5" name="Freeform 17">
            <a:extLst>
              <a:ext uri="{FF2B5EF4-FFF2-40B4-BE49-F238E27FC236}">
                <a16:creationId xmlns:a16="http://schemas.microsoft.com/office/drawing/2014/main" id="{ACA7B74A-2CE1-41EB-F0A1-0725469D777B}"/>
              </a:ext>
            </a:extLst>
          </p:cNvPr>
          <p:cNvSpPr>
            <a:spLocks/>
          </p:cNvSpPr>
          <p:nvPr/>
        </p:nvSpPr>
        <p:spPr bwMode="auto">
          <a:xfrm>
            <a:off x="6341229" y="2494722"/>
            <a:ext cx="5546300" cy="3151144"/>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cxnSp>
        <p:nvCxnSpPr>
          <p:cNvPr id="6" name="Straight Connector 5">
            <a:extLst>
              <a:ext uri="{FF2B5EF4-FFF2-40B4-BE49-F238E27FC236}">
                <a16:creationId xmlns:a16="http://schemas.microsoft.com/office/drawing/2014/main" id="{B8DC7118-6B7A-E1F7-7321-1ED0A674FE0A}"/>
              </a:ext>
            </a:extLst>
          </p:cNvPr>
          <p:cNvCxnSpPr>
            <a:cxnSpLocks/>
          </p:cNvCxnSpPr>
          <p:nvPr/>
        </p:nvCxnSpPr>
        <p:spPr>
          <a:xfrm>
            <a:off x="6096000" y="5645866"/>
            <a:ext cx="600986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reeform 17">
            <a:extLst>
              <a:ext uri="{FF2B5EF4-FFF2-40B4-BE49-F238E27FC236}">
                <a16:creationId xmlns:a16="http://schemas.microsoft.com/office/drawing/2014/main" id="{3AD2B405-9DB4-47FA-B1C7-9AA5E5830C89}"/>
              </a:ext>
            </a:extLst>
          </p:cNvPr>
          <p:cNvSpPr>
            <a:spLocks/>
          </p:cNvSpPr>
          <p:nvPr/>
        </p:nvSpPr>
        <p:spPr bwMode="auto">
          <a:xfrm>
            <a:off x="5009386" y="2494722"/>
            <a:ext cx="5546300" cy="3151144"/>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2"/>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sp>
        <p:nvSpPr>
          <p:cNvPr id="8" name="Freeform 17">
            <a:extLst>
              <a:ext uri="{FF2B5EF4-FFF2-40B4-BE49-F238E27FC236}">
                <a16:creationId xmlns:a16="http://schemas.microsoft.com/office/drawing/2014/main" id="{2DF7E1C2-F619-368E-B5E0-6805E02F873A}"/>
              </a:ext>
            </a:extLst>
          </p:cNvPr>
          <p:cNvSpPr>
            <a:spLocks/>
          </p:cNvSpPr>
          <p:nvPr/>
        </p:nvSpPr>
        <p:spPr bwMode="auto">
          <a:xfrm>
            <a:off x="7156238" y="2494722"/>
            <a:ext cx="5546300" cy="3151144"/>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5"/>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7A86932-0044-F54D-949B-979D314BC02D}"/>
                  </a:ext>
                </a:extLst>
              </p:cNvPr>
              <p:cNvSpPr txBox="1"/>
              <p:nvPr/>
            </p:nvSpPr>
            <p:spPr>
              <a:xfrm>
                <a:off x="9006620" y="2094872"/>
                <a:ext cx="25487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0</m:t>
                      </m:r>
                    </m:oMath>
                  </m:oMathPara>
                </a14:m>
                <a:endParaRPr lang="en-US" sz="2400" dirty="0">
                  <a:solidFill>
                    <a:schemeClr val="accent1"/>
                  </a:solidFill>
                </a:endParaRPr>
              </a:p>
            </p:txBody>
          </p:sp>
        </mc:Choice>
        <mc:Fallback xmlns="">
          <p:sp>
            <p:nvSpPr>
              <p:cNvPr id="9" name="TextBox 8">
                <a:extLst>
                  <a:ext uri="{FF2B5EF4-FFF2-40B4-BE49-F238E27FC236}">
                    <a16:creationId xmlns:a16="http://schemas.microsoft.com/office/drawing/2014/main" id="{37A86932-0044-F54D-949B-979D314BC02D}"/>
                  </a:ext>
                </a:extLst>
              </p:cNvPr>
              <p:cNvSpPr txBox="1">
                <a:spLocks noRot="1" noChangeAspect="1" noMove="1" noResize="1" noEditPoints="1" noAdjustHandles="1" noChangeArrowheads="1" noChangeShapeType="1" noTextEdit="1"/>
              </p:cNvSpPr>
              <p:nvPr/>
            </p:nvSpPr>
            <p:spPr>
              <a:xfrm>
                <a:off x="9006620" y="2094872"/>
                <a:ext cx="254877" cy="369332"/>
              </a:xfrm>
              <a:prstGeom prst="rect">
                <a:avLst/>
              </a:prstGeom>
              <a:blipFill>
                <a:blip r:embed="rId3"/>
                <a:stretch>
                  <a:fillRect l="-18182" r="-18182"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8EDB47D-7AD2-EFB6-01CA-AB0DF264037F}"/>
                  </a:ext>
                </a:extLst>
              </p:cNvPr>
              <p:cNvSpPr txBox="1"/>
              <p:nvPr/>
            </p:nvSpPr>
            <p:spPr>
              <a:xfrm>
                <a:off x="7417656" y="2094872"/>
                <a:ext cx="65402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2"/>
                          </a:solidFill>
                          <a:latin typeface="Cambria Math" panose="02040503050406030204" pitchFamily="18" charset="0"/>
                        </a:rPr>
                        <m:t>−10</m:t>
                      </m:r>
                    </m:oMath>
                  </m:oMathPara>
                </a14:m>
                <a:endParaRPr lang="en-US" sz="2400" dirty="0">
                  <a:solidFill>
                    <a:schemeClr val="accent2"/>
                  </a:solidFill>
                </a:endParaRPr>
              </a:p>
            </p:txBody>
          </p:sp>
        </mc:Choice>
        <mc:Fallback xmlns="">
          <p:sp>
            <p:nvSpPr>
              <p:cNvPr id="10" name="TextBox 9">
                <a:extLst>
                  <a:ext uri="{FF2B5EF4-FFF2-40B4-BE49-F238E27FC236}">
                    <a16:creationId xmlns:a16="http://schemas.microsoft.com/office/drawing/2014/main" id="{C8EDB47D-7AD2-EFB6-01CA-AB0DF264037F}"/>
                  </a:ext>
                </a:extLst>
              </p:cNvPr>
              <p:cNvSpPr txBox="1">
                <a:spLocks noRot="1" noChangeAspect="1" noMove="1" noResize="1" noEditPoints="1" noAdjustHandles="1" noChangeArrowheads="1" noChangeShapeType="1" noTextEdit="1"/>
              </p:cNvSpPr>
              <p:nvPr/>
            </p:nvSpPr>
            <p:spPr>
              <a:xfrm>
                <a:off x="7417656" y="2094872"/>
                <a:ext cx="654025" cy="369332"/>
              </a:xfrm>
              <a:prstGeom prst="rect">
                <a:avLst/>
              </a:prstGeom>
              <a:blipFill>
                <a:blip r:embed="rId4"/>
                <a:stretch>
                  <a:fillRect l="-1923" r="-9615"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85145B6-403C-9611-8AD8-B67EFA2C8197}"/>
                  </a:ext>
                </a:extLst>
              </p:cNvPr>
              <p:cNvSpPr txBox="1"/>
              <p:nvPr/>
            </p:nvSpPr>
            <p:spPr>
              <a:xfrm>
                <a:off x="9801949" y="2094872"/>
                <a:ext cx="25487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5"/>
                          </a:solidFill>
                          <a:latin typeface="Cambria Math" panose="02040503050406030204" pitchFamily="18" charset="0"/>
                        </a:rPr>
                        <m:t>5</m:t>
                      </m:r>
                    </m:oMath>
                  </m:oMathPara>
                </a14:m>
                <a:endParaRPr lang="en-US" sz="2400" dirty="0">
                  <a:solidFill>
                    <a:schemeClr val="accent5"/>
                  </a:solidFill>
                </a:endParaRPr>
              </a:p>
            </p:txBody>
          </p:sp>
        </mc:Choice>
        <mc:Fallback xmlns="">
          <p:sp>
            <p:nvSpPr>
              <p:cNvPr id="11" name="TextBox 10">
                <a:extLst>
                  <a:ext uri="{FF2B5EF4-FFF2-40B4-BE49-F238E27FC236}">
                    <a16:creationId xmlns:a16="http://schemas.microsoft.com/office/drawing/2014/main" id="{485145B6-403C-9611-8AD8-B67EFA2C8197}"/>
                  </a:ext>
                </a:extLst>
              </p:cNvPr>
              <p:cNvSpPr txBox="1">
                <a:spLocks noRot="1" noChangeAspect="1" noMove="1" noResize="1" noEditPoints="1" noAdjustHandles="1" noChangeArrowheads="1" noChangeShapeType="1" noTextEdit="1"/>
              </p:cNvSpPr>
              <p:nvPr/>
            </p:nvSpPr>
            <p:spPr>
              <a:xfrm>
                <a:off x="9801949" y="2094872"/>
                <a:ext cx="254877" cy="369332"/>
              </a:xfrm>
              <a:prstGeom prst="rect">
                <a:avLst/>
              </a:prstGeom>
              <a:blipFill>
                <a:blip r:embed="rId5"/>
                <a:stretch>
                  <a:fillRect l="-23810" r="-28571" b="-10345"/>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83226F9F-4BC1-A229-BAB6-1585C873CFF9}"/>
              </a:ext>
            </a:extLst>
          </p:cNvPr>
          <p:cNvSpPr txBox="1"/>
          <p:nvPr/>
        </p:nvSpPr>
        <p:spPr>
          <a:xfrm>
            <a:off x="7145437" y="5897509"/>
            <a:ext cx="3373168" cy="461665"/>
          </a:xfrm>
          <a:prstGeom prst="rect">
            <a:avLst/>
          </a:prstGeom>
          <a:noFill/>
        </p:spPr>
        <p:txBody>
          <a:bodyPr wrap="none" rtlCol="0">
            <a:spAutoFit/>
          </a:bodyPr>
          <a:lstStyle/>
          <a:p>
            <a:r>
              <a:rPr lang="en-US" sz="2400" dirty="0">
                <a:solidFill>
                  <a:schemeClr val="accent1"/>
                </a:solidFill>
              </a:rPr>
              <a:t>Mean can take ANY value</a:t>
            </a:r>
          </a:p>
        </p:txBody>
      </p:sp>
    </p:spTree>
    <p:extLst>
      <p:ext uri="{BB962C8B-B14F-4D97-AF65-F5344CB8AC3E}">
        <p14:creationId xmlns:p14="http://schemas.microsoft.com/office/powerpoint/2010/main" val="302083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A876F3-4FAB-CF23-EE2E-96BE73382C3E}"/>
              </a:ext>
            </a:extLst>
          </p:cNvPr>
          <p:cNvSpPr>
            <a:spLocks noGrp="1"/>
          </p:cNvSpPr>
          <p:nvPr>
            <p:ph type="title"/>
          </p:nvPr>
        </p:nvSpPr>
        <p:spPr/>
        <p:txBody>
          <a:bodyPr/>
          <a:lstStyle/>
          <a:p>
            <a:r>
              <a:rPr lang="en-US" dirty="0"/>
              <a:t>Characteristics of Normal Distribution</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850F78B-F87D-B7DE-CC2C-66024D66E6CA}"/>
                  </a:ext>
                </a:extLst>
              </p:cNvPr>
              <p:cNvSpPr>
                <a:spLocks noGrp="1"/>
              </p:cNvSpPr>
              <p:nvPr>
                <p:ph sz="half" idx="1"/>
              </p:nvPr>
            </p:nvSpPr>
            <p:spPr/>
            <p:txBody>
              <a:bodyPr>
                <a:normAutofit lnSpcReduction="10000"/>
              </a:bodyPr>
              <a:lstStyle/>
              <a:p>
                <a:r>
                  <a:rPr lang="en-US" dirty="0"/>
                  <a:t>The Normal distribution has some useful characteristics:</a:t>
                </a:r>
              </a:p>
              <a:p>
                <a:pPr lvl="1"/>
                <a:r>
                  <a:rPr lang="en-US" dirty="0"/>
                  <a:t>Perfectly Symmetric (Skewness = 0)</a:t>
                </a:r>
              </a:p>
              <a:p>
                <a:pPr lvl="1"/>
                <a:r>
                  <a:rPr lang="en-US" dirty="0"/>
                  <a:t>Unimodal</a:t>
                </a:r>
              </a:p>
              <a:p>
                <a:pPr lvl="1"/>
                <a:r>
                  <a:rPr lang="en-US" dirty="0"/>
                  <a:t>Mean = Median = Mode</a:t>
                </a:r>
              </a:p>
              <a:p>
                <a:pPr lvl="1"/>
                <a:r>
                  <a:rPr lang="en-US" dirty="0"/>
                  <a:t>Asymptotic to x-axis (Can take any value from </a:t>
                </a:r>
                <a14:m>
                  <m:oMath xmlns:m="http://schemas.openxmlformats.org/officeDocument/2006/math">
                    <m:r>
                      <a:rPr lang="en-US" i="1">
                        <a:latin typeface="Cambria Math" panose="02040503050406030204" pitchFamily="18" charset="0"/>
                      </a:rPr>
                      <m:t>−∞</m:t>
                    </m:r>
                  </m:oMath>
                </a14:m>
                <a:r>
                  <a:rPr lang="en-US" dirty="0"/>
                  <a:t> to </a:t>
                </a:r>
                <a14:m>
                  <m:oMath xmlns:m="http://schemas.openxmlformats.org/officeDocument/2006/math">
                    <m:r>
                      <a:rPr lang="en-US" i="1">
                        <a:latin typeface="Cambria Math" panose="02040503050406030204" pitchFamily="18" charset="0"/>
                      </a:rPr>
                      <m:t>∞</m:t>
                    </m:r>
                  </m:oMath>
                </a14:m>
                <a:r>
                  <a:rPr lang="en-US" dirty="0"/>
                  <a:t>)</a:t>
                </a:r>
              </a:p>
              <a:p>
                <a:pPr lvl="1"/>
                <a:r>
                  <a:rPr lang="en-US" b="1" dirty="0"/>
                  <a:t>Completely Defined by Mean and Standard Deviation</a:t>
                </a:r>
              </a:p>
              <a:p>
                <a:pPr lvl="1"/>
                <a:endParaRPr lang="en-US" sz="2400" dirty="0"/>
              </a:p>
              <a:p>
                <a:endParaRPr lang="en-US" dirty="0"/>
              </a:p>
            </p:txBody>
          </p:sp>
        </mc:Choice>
        <mc:Fallback xmlns="">
          <p:sp>
            <p:nvSpPr>
              <p:cNvPr id="2" name="Content Placeholder 1">
                <a:extLst>
                  <a:ext uri="{FF2B5EF4-FFF2-40B4-BE49-F238E27FC236}">
                    <a16:creationId xmlns:a16="http://schemas.microsoft.com/office/drawing/2014/main" id="{4850F78B-F87D-B7DE-CC2C-66024D66E6CA}"/>
                  </a:ext>
                </a:extLst>
              </p:cNvPr>
              <p:cNvSpPr>
                <a:spLocks noGrp="1" noRot="1" noChangeAspect="1" noMove="1" noResize="1" noEditPoints="1" noAdjustHandles="1" noChangeArrowheads="1" noChangeShapeType="1" noTextEdit="1"/>
              </p:cNvSpPr>
              <p:nvPr>
                <p:ph sz="half" idx="1"/>
              </p:nvPr>
            </p:nvSpPr>
            <p:spPr>
              <a:blipFill>
                <a:blip r:embed="rId2"/>
                <a:stretch>
                  <a:fillRect l="-935" t="-2439"/>
                </a:stretch>
              </a:blipFill>
            </p:spPr>
            <p:txBody>
              <a:bodyPr/>
              <a:lstStyle/>
              <a:p>
                <a:r>
                  <a:rPr lang="en-US">
                    <a:noFill/>
                  </a:rPr>
                  <a:t> </a:t>
                </a:r>
              </a:p>
            </p:txBody>
          </p:sp>
        </mc:Fallback>
      </mc:AlternateContent>
      <p:sp>
        <p:nvSpPr>
          <p:cNvPr id="5" name="Freeform 17">
            <a:extLst>
              <a:ext uri="{FF2B5EF4-FFF2-40B4-BE49-F238E27FC236}">
                <a16:creationId xmlns:a16="http://schemas.microsoft.com/office/drawing/2014/main" id="{ACA7B74A-2CE1-41EB-F0A1-0725469D777B}"/>
              </a:ext>
            </a:extLst>
          </p:cNvPr>
          <p:cNvSpPr>
            <a:spLocks/>
          </p:cNvSpPr>
          <p:nvPr/>
        </p:nvSpPr>
        <p:spPr bwMode="auto">
          <a:xfrm>
            <a:off x="6341229" y="2494722"/>
            <a:ext cx="5546300" cy="3151144"/>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cxnSp>
        <p:nvCxnSpPr>
          <p:cNvPr id="6" name="Straight Connector 5">
            <a:extLst>
              <a:ext uri="{FF2B5EF4-FFF2-40B4-BE49-F238E27FC236}">
                <a16:creationId xmlns:a16="http://schemas.microsoft.com/office/drawing/2014/main" id="{B8DC7118-6B7A-E1F7-7321-1ED0A674FE0A}"/>
              </a:ext>
            </a:extLst>
          </p:cNvPr>
          <p:cNvCxnSpPr>
            <a:cxnSpLocks/>
          </p:cNvCxnSpPr>
          <p:nvPr/>
        </p:nvCxnSpPr>
        <p:spPr>
          <a:xfrm>
            <a:off x="6096000" y="5645866"/>
            <a:ext cx="600986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reeform 17">
            <a:extLst>
              <a:ext uri="{FF2B5EF4-FFF2-40B4-BE49-F238E27FC236}">
                <a16:creationId xmlns:a16="http://schemas.microsoft.com/office/drawing/2014/main" id="{9A7B841B-D3FD-1B82-E450-21F18C41A39D}"/>
              </a:ext>
            </a:extLst>
          </p:cNvPr>
          <p:cNvSpPr>
            <a:spLocks/>
          </p:cNvSpPr>
          <p:nvPr/>
        </p:nvSpPr>
        <p:spPr bwMode="auto">
          <a:xfrm>
            <a:off x="5715031" y="4084982"/>
            <a:ext cx="6798695" cy="1560883"/>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2"/>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7F9867D-2D44-8FBD-E3FD-F813F32BD811}"/>
                  </a:ext>
                </a:extLst>
              </p:cNvPr>
              <p:cNvSpPr txBox="1"/>
              <p:nvPr/>
            </p:nvSpPr>
            <p:spPr>
              <a:xfrm>
                <a:off x="8693333" y="2043337"/>
                <a:ext cx="8420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𝜎</m:t>
                      </m:r>
                      <m:r>
                        <a:rPr lang="en-US" sz="2400" b="0" i="1" smtClean="0">
                          <a:solidFill>
                            <a:schemeClr val="accent1"/>
                          </a:solidFill>
                          <a:latin typeface="Cambria Math" panose="02040503050406030204" pitchFamily="18" charset="0"/>
                        </a:rPr>
                        <m:t>=5</m:t>
                      </m:r>
                    </m:oMath>
                  </m:oMathPara>
                </a14:m>
                <a:endParaRPr lang="en-US" sz="2400" dirty="0">
                  <a:solidFill>
                    <a:schemeClr val="accent1"/>
                  </a:solidFill>
                </a:endParaRPr>
              </a:p>
            </p:txBody>
          </p:sp>
        </mc:Choice>
        <mc:Fallback xmlns="">
          <p:sp>
            <p:nvSpPr>
              <p:cNvPr id="8" name="TextBox 7">
                <a:extLst>
                  <a:ext uri="{FF2B5EF4-FFF2-40B4-BE49-F238E27FC236}">
                    <a16:creationId xmlns:a16="http://schemas.microsoft.com/office/drawing/2014/main" id="{C7F9867D-2D44-8FBD-E3FD-F813F32BD811}"/>
                  </a:ext>
                </a:extLst>
              </p:cNvPr>
              <p:cNvSpPr txBox="1">
                <a:spLocks noRot="1" noChangeAspect="1" noMove="1" noResize="1" noEditPoints="1" noAdjustHandles="1" noChangeArrowheads="1" noChangeShapeType="1" noTextEdit="1"/>
              </p:cNvSpPr>
              <p:nvPr/>
            </p:nvSpPr>
            <p:spPr>
              <a:xfrm>
                <a:off x="8693333" y="2043337"/>
                <a:ext cx="842090" cy="369332"/>
              </a:xfrm>
              <a:prstGeom prst="rect">
                <a:avLst/>
              </a:prstGeom>
              <a:blipFill>
                <a:blip r:embed="rId3"/>
                <a:stretch>
                  <a:fillRect l="-2985" r="-7463"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5DE1318-2C86-BEB0-8283-BAF661AD8F9D}"/>
                  </a:ext>
                </a:extLst>
              </p:cNvPr>
              <p:cNvSpPr txBox="1"/>
              <p:nvPr/>
            </p:nvSpPr>
            <p:spPr>
              <a:xfrm>
                <a:off x="8608374" y="3633597"/>
                <a:ext cx="10120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2"/>
                          </a:solidFill>
                          <a:latin typeface="Cambria Math" panose="02040503050406030204" pitchFamily="18" charset="0"/>
                        </a:rPr>
                        <m:t>𝜎</m:t>
                      </m:r>
                      <m:r>
                        <a:rPr lang="en-US" sz="2400" b="0" i="1" smtClean="0">
                          <a:solidFill>
                            <a:schemeClr val="accent2"/>
                          </a:solidFill>
                          <a:latin typeface="Cambria Math" panose="02040503050406030204" pitchFamily="18" charset="0"/>
                        </a:rPr>
                        <m:t>=10</m:t>
                      </m:r>
                    </m:oMath>
                  </m:oMathPara>
                </a14:m>
                <a:endParaRPr lang="en-US" sz="2400" dirty="0">
                  <a:solidFill>
                    <a:schemeClr val="accent2"/>
                  </a:solidFill>
                </a:endParaRPr>
              </a:p>
            </p:txBody>
          </p:sp>
        </mc:Choice>
        <mc:Fallback xmlns="">
          <p:sp>
            <p:nvSpPr>
              <p:cNvPr id="9" name="TextBox 8">
                <a:extLst>
                  <a:ext uri="{FF2B5EF4-FFF2-40B4-BE49-F238E27FC236}">
                    <a16:creationId xmlns:a16="http://schemas.microsoft.com/office/drawing/2014/main" id="{A5DE1318-2C86-BEB0-8283-BAF661AD8F9D}"/>
                  </a:ext>
                </a:extLst>
              </p:cNvPr>
              <p:cNvSpPr txBox="1">
                <a:spLocks noRot="1" noChangeAspect="1" noMove="1" noResize="1" noEditPoints="1" noAdjustHandles="1" noChangeArrowheads="1" noChangeShapeType="1" noTextEdit="1"/>
              </p:cNvSpPr>
              <p:nvPr/>
            </p:nvSpPr>
            <p:spPr>
              <a:xfrm>
                <a:off x="8608374" y="3633597"/>
                <a:ext cx="1012008" cy="369332"/>
              </a:xfrm>
              <a:prstGeom prst="rect">
                <a:avLst/>
              </a:prstGeom>
              <a:blipFill>
                <a:blip r:embed="rId4"/>
                <a:stretch>
                  <a:fillRect l="-2469" r="-6173" b="-6667"/>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9FCA62D6-10BE-5811-2E13-B6730D4FA5D5}"/>
              </a:ext>
            </a:extLst>
          </p:cNvPr>
          <p:cNvSpPr txBox="1"/>
          <p:nvPr/>
        </p:nvSpPr>
        <p:spPr>
          <a:xfrm>
            <a:off x="6623841" y="5727918"/>
            <a:ext cx="4954177" cy="461665"/>
          </a:xfrm>
          <a:prstGeom prst="rect">
            <a:avLst/>
          </a:prstGeom>
          <a:noFill/>
        </p:spPr>
        <p:txBody>
          <a:bodyPr wrap="none" rtlCol="0">
            <a:spAutoFit/>
          </a:bodyPr>
          <a:lstStyle/>
          <a:p>
            <a:r>
              <a:rPr lang="en-US" sz="2400" dirty="0">
                <a:solidFill>
                  <a:schemeClr val="accent1"/>
                </a:solidFill>
              </a:rPr>
              <a:t>Standard Deviation controls the width</a:t>
            </a:r>
          </a:p>
        </p:txBody>
      </p:sp>
    </p:spTree>
    <p:extLst>
      <p:ext uri="{BB962C8B-B14F-4D97-AF65-F5344CB8AC3E}">
        <p14:creationId xmlns:p14="http://schemas.microsoft.com/office/powerpoint/2010/main" val="2816131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A310C6-4A5D-EFD4-9E93-497ABD32D083}"/>
              </a:ext>
            </a:extLst>
          </p:cNvPr>
          <p:cNvSpPr>
            <a:spLocks noGrp="1"/>
          </p:cNvSpPr>
          <p:nvPr>
            <p:ph idx="1"/>
          </p:nvPr>
        </p:nvSpPr>
        <p:spPr>
          <a:xfrm>
            <a:off x="581192" y="2180496"/>
            <a:ext cx="11029615" cy="4270000"/>
          </a:xfrm>
        </p:spPr>
        <p:txBody>
          <a:bodyPr>
            <a:normAutofit/>
          </a:bodyPr>
          <a:lstStyle/>
          <a:p>
            <a:r>
              <a:rPr lang="en-US" dirty="0"/>
              <a:t>The Normal probability distribution is one of the most common and important distributions for describing a continuous random variable.</a:t>
            </a:r>
          </a:p>
          <a:p>
            <a:r>
              <a:rPr lang="en-US" dirty="0"/>
              <a:t>The Normal distribution is the foundation of statistical inference.</a:t>
            </a:r>
          </a:p>
          <a:p>
            <a:r>
              <a:rPr lang="en-US" dirty="0"/>
              <a:t>The Normal distribution has some useful characteristics.</a:t>
            </a:r>
          </a:p>
          <a:p>
            <a:endParaRPr lang="en-US" dirty="0"/>
          </a:p>
          <a:p>
            <a:endParaRPr lang="en-US" dirty="0"/>
          </a:p>
        </p:txBody>
      </p:sp>
      <p:sp>
        <p:nvSpPr>
          <p:cNvPr id="3" name="Title 2">
            <a:extLst>
              <a:ext uri="{FF2B5EF4-FFF2-40B4-BE49-F238E27FC236}">
                <a16:creationId xmlns:a16="http://schemas.microsoft.com/office/drawing/2014/main" id="{C472771F-771F-7BDA-2A95-1DA25172F4BE}"/>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1011535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53827-E02C-512C-048F-C9710A08859D}"/>
              </a:ext>
            </a:extLst>
          </p:cNvPr>
          <p:cNvSpPr>
            <a:spLocks noGrp="1"/>
          </p:cNvSpPr>
          <p:nvPr>
            <p:ph type="title"/>
          </p:nvPr>
        </p:nvSpPr>
        <p:spPr/>
        <p:txBody>
          <a:bodyPr/>
          <a:lstStyle/>
          <a:p>
            <a:r>
              <a:rPr lang="en-US" dirty="0"/>
              <a:t>Empirical Rule</a:t>
            </a:r>
          </a:p>
        </p:txBody>
      </p:sp>
      <p:sp>
        <p:nvSpPr>
          <p:cNvPr id="3" name="Text Placeholder 2">
            <a:extLst>
              <a:ext uri="{FF2B5EF4-FFF2-40B4-BE49-F238E27FC236}">
                <a16:creationId xmlns:a16="http://schemas.microsoft.com/office/drawing/2014/main" id="{9F293605-F969-F915-68C8-66CBA09486E9}"/>
              </a:ext>
            </a:extLst>
          </p:cNvPr>
          <p:cNvSpPr>
            <a:spLocks noGrp="1"/>
          </p:cNvSpPr>
          <p:nvPr>
            <p:ph type="body" idx="1"/>
          </p:nvPr>
        </p:nvSpPr>
        <p:spPr/>
        <p:txBody>
          <a:bodyPr/>
          <a:lstStyle/>
          <a:p>
            <a:r>
              <a:rPr lang="en-US" dirty="0"/>
              <a:t>Distributions of Continuous Data</a:t>
            </a:r>
          </a:p>
        </p:txBody>
      </p:sp>
    </p:spTree>
    <p:extLst>
      <p:ext uri="{BB962C8B-B14F-4D97-AF65-F5344CB8AC3E}">
        <p14:creationId xmlns:p14="http://schemas.microsoft.com/office/powerpoint/2010/main" val="3543093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8E069A-E586-7E28-CD8E-75524DB3A5E5}"/>
              </a:ext>
            </a:extLst>
          </p:cNvPr>
          <p:cNvSpPr>
            <a:spLocks noGrp="1"/>
          </p:cNvSpPr>
          <p:nvPr>
            <p:ph idx="1"/>
          </p:nvPr>
        </p:nvSpPr>
        <p:spPr/>
        <p:txBody>
          <a:bodyPr/>
          <a:lstStyle/>
          <a:p>
            <a:r>
              <a:rPr lang="en-US" dirty="0"/>
              <a:t>The probabilities for the Normal random variable are determined by the area under the curve.</a:t>
            </a:r>
          </a:p>
          <a:p>
            <a:r>
              <a:rPr lang="en-US" dirty="0"/>
              <a:t>The </a:t>
            </a:r>
            <a:r>
              <a:rPr lang="en-US" b="1" dirty="0"/>
              <a:t>total area under the curve = 1</a:t>
            </a:r>
            <a:r>
              <a:rPr lang="en-US" dirty="0"/>
              <a:t>.</a:t>
            </a:r>
          </a:p>
          <a:p>
            <a:r>
              <a:rPr lang="en-US" dirty="0"/>
              <a:t>Since the Normal distribution is perfectly symmetric around the mean (and median), then the area of the curve below the mean = above the mean = 0.5.</a:t>
            </a:r>
          </a:p>
          <a:p>
            <a:endParaRPr lang="en-US" dirty="0"/>
          </a:p>
        </p:txBody>
      </p:sp>
      <p:sp>
        <p:nvSpPr>
          <p:cNvPr id="3" name="Title 2">
            <a:extLst>
              <a:ext uri="{FF2B5EF4-FFF2-40B4-BE49-F238E27FC236}">
                <a16:creationId xmlns:a16="http://schemas.microsoft.com/office/drawing/2014/main" id="{0ED09318-FFB8-B35F-7645-9A48A6ECE5C7}"/>
              </a:ext>
            </a:extLst>
          </p:cNvPr>
          <p:cNvSpPr>
            <a:spLocks noGrp="1"/>
          </p:cNvSpPr>
          <p:nvPr>
            <p:ph type="title"/>
          </p:nvPr>
        </p:nvSpPr>
        <p:spPr/>
        <p:txBody>
          <a:bodyPr/>
          <a:lstStyle/>
          <a:p>
            <a:r>
              <a:rPr lang="en-US" dirty="0"/>
              <a:t>Probabilities</a:t>
            </a:r>
          </a:p>
        </p:txBody>
      </p:sp>
    </p:spTree>
    <p:extLst>
      <p:ext uri="{BB962C8B-B14F-4D97-AF65-F5344CB8AC3E}">
        <p14:creationId xmlns:p14="http://schemas.microsoft.com/office/powerpoint/2010/main" val="1775768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2745D-5EF1-CA99-741C-2037B1AC350C}"/>
              </a:ext>
            </a:extLst>
          </p:cNvPr>
          <p:cNvSpPr>
            <a:spLocks noGrp="1"/>
          </p:cNvSpPr>
          <p:nvPr>
            <p:ph type="title"/>
          </p:nvPr>
        </p:nvSpPr>
        <p:spPr>
          <a:xfrm>
            <a:off x="581192" y="702156"/>
            <a:ext cx="11029616" cy="1013800"/>
          </a:xfrm>
        </p:spPr>
        <p:txBody>
          <a:bodyPr/>
          <a:lstStyle/>
          <a:p>
            <a:r>
              <a:rPr lang="en-US" dirty="0"/>
              <a:t>Continuous Random Variables</a:t>
            </a:r>
          </a:p>
        </p:txBody>
      </p:sp>
      <p:sp>
        <p:nvSpPr>
          <p:cNvPr id="3" name="Content Placeholder 2">
            <a:extLst>
              <a:ext uri="{FF2B5EF4-FFF2-40B4-BE49-F238E27FC236}">
                <a16:creationId xmlns:a16="http://schemas.microsoft.com/office/drawing/2014/main" id="{13219FB0-3F64-6506-33B3-06DE95BF5810}"/>
              </a:ext>
            </a:extLst>
          </p:cNvPr>
          <p:cNvSpPr>
            <a:spLocks noGrp="1"/>
          </p:cNvSpPr>
          <p:nvPr>
            <p:ph idx="1"/>
          </p:nvPr>
        </p:nvSpPr>
        <p:spPr/>
        <p:txBody>
          <a:bodyPr/>
          <a:lstStyle/>
          <a:p>
            <a:r>
              <a:rPr lang="en-US" dirty="0"/>
              <a:t>A </a:t>
            </a:r>
            <a:r>
              <a:rPr lang="en-US" b="1" dirty="0"/>
              <a:t>continuous</a:t>
            </a:r>
            <a:r>
              <a:rPr lang="en-US" dirty="0"/>
              <a:t> </a:t>
            </a:r>
            <a:r>
              <a:rPr lang="en-US" b="1" dirty="0"/>
              <a:t>random variable</a:t>
            </a:r>
            <a:r>
              <a:rPr lang="en-US" dirty="0"/>
              <a:t> can assume any value in an interval on the real line or in a collection of intervals on the real line.</a:t>
            </a:r>
          </a:p>
          <a:p>
            <a:r>
              <a:rPr lang="en-US" dirty="0"/>
              <a:t>It is </a:t>
            </a:r>
            <a:r>
              <a:rPr lang="en-US" b="1" dirty="0"/>
              <a:t>not</a:t>
            </a:r>
            <a:r>
              <a:rPr lang="en-US" dirty="0"/>
              <a:t> possible to talk about the probability of the random variable assuming a particular value. </a:t>
            </a:r>
          </a:p>
          <a:p>
            <a:r>
              <a:rPr lang="en-US" dirty="0"/>
              <a:t>Instead, we talk about the probability of the random variable assuming a value inside of a given interval.</a:t>
            </a:r>
          </a:p>
        </p:txBody>
      </p:sp>
    </p:spTree>
    <p:extLst>
      <p:ext uri="{BB962C8B-B14F-4D97-AF65-F5344CB8AC3E}">
        <p14:creationId xmlns:p14="http://schemas.microsoft.com/office/powerpoint/2010/main" val="130685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41FE5-468D-E3D1-FE09-8DC9CD1CD874}"/>
              </a:ext>
            </a:extLst>
          </p:cNvPr>
          <p:cNvSpPr>
            <a:spLocks noGrp="1"/>
          </p:cNvSpPr>
          <p:nvPr>
            <p:ph type="title"/>
          </p:nvPr>
        </p:nvSpPr>
        <p:spPr/>
        <p:txBody>
          <a:bodyPr/>
          <a:lstStyle/>
          <a:p>
            <a:r>
              <a:rPr lang="en-US" dirty="0"/>
              <a:t>Empirical Rule</a:t>
            </a:r>
          </a:p>
        </p:txBody>
      </p:sp>
      <p:sp>
        <p:nvSpPr>
          <p:cNvPr id="3" name="Freeform 17">
            <a:extLst>
              <a:ext uri="{FF2B5EF4-FFF2-40B4-BE49-F238E27FC236}">
                <a16:creationId xmlns:a16="http://schemas.microsoft.com/office/drawing/2014/main" id="{6756AD84-56E8-042B-EF00-704E915C0C79}"/>
              </a:ext>
            </a:extLst>
          </p:cNvPr>
          <p:cNvSpPr>
            <a:spLocks/>
          </p:cNvSpPr>
          <p:nvPr/>
        </p:nvSpPr>
        <p:spPr bwMode="auto">
          <a:xfrm>
            <a:off x="4045226" y="2601746"/>
            <a:ext cx="6705600" cy="3857825"/>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cxnSp>
        <p:nvCxnSpPr>
          <p:cNvPr id="4" name="Straight Connector 3">
            <a:extLst>
              <a:ext uri="{FF2B5EF4-FFF2-40B4-BE49-F238E27FC236}">
                <a16:creationId xmlns:a16="http://schemas.microsoft.com/office/drawing/2014/main" id="{1DCA9836-6E01-939A-E503-F7DB4508104B}"/>
              </a:ext>
            </a:extLst>
          </p:cNvPr>
          <p:cNvCxnSpPr/>
          <p:nvPr/>
        </p:nvCxnSpPr>
        <p:spPr>
          <a:xfrm>
            <a:off x="3283226" y="6459571"/>
            <a:ext cx="82677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AB870B4-7AA0-553D-9DB6-E92E5D564671}"/>
              </a:ext>
            </a:extLst>
          </p:cNvPr>
          <p:cNvCxnSpPr/>
          <p:nvPr/>
        </p:nvCxnSpPr>
        <p:spPr>
          <a:xfrm>
            <a:off x="7398025" y="2601746"/>
            <a:ext cx="0" cy="3857825"/>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8EECCE3-BAA9-CCBA-0196-C91835699044}"/>
                  </a:ext>
                </a:extLst>
              </p:cNvPr>
              <p:cNvSpPr txBox="1"/>
              <p:nvPr/>
            </p:nvSpPr>
            <p:spPr>
              <a:xfrm>
                <a:off x="7286303" y="6459571"/>
                <a:ext cx="26154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oMath>
                  </m:oMathPara>
                </a14:m>
                <a:endParaRPr lang="en-US" sz="2400" dirty="0"/>
              </a:p>
            </p:txBody>
          </p:sp>
        </mc:Choice>
        <mc:Fallback xmlns="">
          <p:sp>
            <p:nvSpPr>
              <p:cNvPr id="6" name="TextBox 5">
                <a:extLst>
                  <a:ext uri="{FF2B5EF4-FFF2-40B4-BE49-F238E27FC236}">
                    <a16:creationId xmlns:a16="http://schemas.microsoft.com/office/drawing/2014/main" id="{F8EECCE3-BAA9-CCBA-0196-C91835699044}"/>
                  </a:ext>
                </a:extLst>
              </p:cNvPr>
              <p:cNvSpPr txBox="1">
                <a:spLocks noRot="1" noChangeAspect="1" noMove="1" noResize="1" noEditPoints="1" noAdjustHandles="1" noChangeArrowheads="1" noChangeShapeType="1" noTextEdit="1"/>
              </p:cNvSpPr>
              <p:nvPr/>
            </p:nvSpPr>
            <p:spPr>
              <a:xfrm>
                <a:off x="7286303" y="6459571"/>
                <a:ext cx="261545" cy="369332"/>
              </a:xfrm>
              <a:prstGeom prst="rect">
                <a:avLst/>
              </a:prstGeom>
              <a:blipFill>
                <a:blip r:embed="rId2"/>
                <a:stretch>
                  <a:fillRect l="-22727" r="-18182" b="-23333"/>
                </a:stretch>
              </a:blipFill>
            </p:spPr>
            <p:txBody>
              <a:bodyPr/>
              <a:lstStyle/>
              <a:p>
                <a:r>
                  <a:rPr lang="en-US">
                    <a:noFill/>
                  </a:rPr>
                  <a:t> </a:t>
                </a:r>
              </a:p>
            </p:txBody>
          </p:sp>
        </mc:Fallback>
      </mc:AlternateContent>
    </p:spTree>
    <p:extLst>
      <p:ext uri="{BB962C8B-B14F-4D97-AF65-F5344CB8AC3E}">
        <p14:creationId xmlns:p14="http://schemas.microsoft.com/office/powerpoint/2010/main" val="1112382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41FE5-468D-E3D1-FE09-8DC9CD1CD874}"/>
              </a:ext>
            </a:extLst>
          </p:cNvPr>
          <p:cNvSpPr>
            <a:spLocks noGrp="1"/>
          </p:cNvSpPr>
          <p:nvPr>
            <p:ph type="title"/>
          </p:nvPr>
        </p:nvSpPr>
        <p:spPr/>
        <p:txBody>
          <a:bodyPr/>
          <a:lstStyle/>
          <a:p>
            <a:r>
              <a:rPr lang="en-US" dirty="0"/>
              <a:t>Empirical Rule</a:t>
            </a:r>
          </a:p>
        </p:txBody>
      </p:sp>
      <p:sp>
        <p:nvSpPr>
          <p:cNvPr id="3" name="Freeform 17">
            <a:extLst>
              <a:ext uri="{FF2B5EF4-FFF2-40B4-BE49-F238E27FC236}">
                <a16:creationId xmlns:a16="http://schemas.microsoft.com/office/drawing/2014/main" id="{6756AD84-56E8-042B-EF00-704E915C0C79}"/>
              </a:ext>
            </a:extLst>
          </p:cNvPr>
          <p:cNvSpPr>
            <a:spLocks/>
          </p:cNvSpPr>
          <p:nvPr/>
        </p:nvSpPr>
        <p:spPr bwMode="auto">
          <a:xfrm>
            <a:off x="4045226" y="2601746"/>
            <a:ext cx="6705600" cy="3857825"/>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cxnSp>
        <p:nvCxnSpPr>
          <p:cNvPr id="4" name="Straight Connector 3">
            <a:extLst>
              <a:ext uri="{FF2B5EF4-FFF2-40B4-BE49-F238E27FC236}">
                <a16:creationId xmlns:a16="http://schemas.microsoft.com/office/drawing/2014/main" id="{1DCA9836-6E01-939A-E503-F7DB4508104B}"/>
              </a:ext>
            </a:extLst>
          </p:cNvPr>
          <p:cNvCxnSpPr/>
          <p:nvPr/>
        </p:nvCxnSpPr>
        <p:spPr>
          <a:xfrm>
            <a:off x="3283226" y="6459571"/>
            <a:ext cx="82677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AB870B4-7AA0-553D-9DB6-E92E5D564671}"/>
              </a:ext>
            </a:extLst>
          </p:cNvPr>
          <p:cNvCxnSpPr/>
          <p:nvPr/>
        </p:nvCxnSpPr>
        <p:spPr>
          <a:xfrm>
            <a:off x="7398025" y="2601746"/>
            <a:ext cx="0" cy="3857825"/>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8EECCE3-BAA9-CCBA-0196-C91835699044}"/>
                  </a:ext>
                </a:extLst>
              </p:cNvPr>
              <p:cNvSpPr txBox="1"/>
              <p:nvPr/>
            </p:nvSpPr>
            <p:spPr>
              <a:xfrm>
                <a:off x="7286303" y="6459571"/>
                <a:ext cx="26154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oMath>
                  </m:oMathPara>
                </a14:m>
                <a:endParaRPr lang="en-US" sz="2400" dirty="0"/>
              </a:p>
            </p:txBody>
          </p:sp>
        </mc:Choice>
        <mc:Fallback xmlns="">
          <p:sp>
            <p:nvSpPr>
              <p:cNvPr id="6" name="TextBox 5">
                <a:extLst>
                  <a:ext uri="{FF2B5EF4-FFF2-40B4-BE49-F238E27FC236}">
                    <a16:creationId xmlns:a16="http://schemas.microsoft.com/office/drawing/2014/main" id="{F8EECCE3-BAA9-CCBA-0196-C91835699044}"/>
                  </a:ext>
                </a:extLst>
              </p:cNvPr>
              <p:cNvSpPr txBox="1">
                <a:spLocks noRot="1" noChangeAspect="1" noMove="1" noResize="1" noEditPoints="1" noAdjustHandles="1" noChangeArrowheads="1" noChangeShapeType="1" noTextEdit="1"/>
              </p:cNvSpPr>
              <p:nvPr/>
            </p:nvSpPr>
            <p:spPr>
              <a:xfrm>
                <a:off x="7286303" y="6459571"/>
                <a:ext cx="261545" cy="369332"/>
              </a:xfrm>
              <a:prstGeom prst="rect">
                <a:avLst/>
              </a:prstGeom>
              <a:blipFill>
                <a:blip r:embed="rId2"/>
                <a:stretch>
                  <a:fillRect l="-22727" r="-18182" b="-23333"/>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586BFF9B-FC4F-CA83-94D8-596ABE91460B}"/>
              </a:ext>
            </a:extLst>
          </p:cNvPr>
          <p:cNvCxnSpPr>
            <a:cxnSpLocks/>
          </p:cNvCxnSpPr>
          <p:nvPr/>
        </p:nvCxnSpPr>
        <p:spPr>
          <a:xfrm>
            <a:off x="6327913" y="2124054"/>
            <a:ext cx="0" cy="4335517"/>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E08DFB5-3AD0-0F11-188E-C869AA4903E3}"/>
              </a:ext>
            </a:extLst>
          </p:cNvPr>
          <p:cNvCxnSpPr>
            <a:cxnSpLocks/>
          </p:cNvCxnSpPr>
          <p:nvPr/>
        </p:nvCxnSpPr>
        <p:spPr>
          <a:xfrm>
            <a:off x="8461513" y="2124054"/>
            <a:ext cx="0" cy="4335517"/>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DCBF650-BACC-4853-2EC8-075E973913E9}"/>
                  </a:ext>
                </a:extLst>
              </p:cNvPr>
              <p:cNvSpPr txBox="1"/>
              <p:nvPr/>
            </p:nvSpPr>
            <p:spPr>
              <a:xfrm>
                <a:off x="6838445" y="1899632"/>
                <a:ext cx="11012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68.26%</m:t>
                      </m:r>
                    </m:oMath>
                  </m:oMathPara>
                </a14:m>
                <a:endParaRPr lang="en-US" sz="2400" dirty="0">
                  <a:solidFill>
                    <a:schemeClr val="accent3"/>
                  </a:solidFill>
                </a:endParaRPr>
              </a:p>
            </p:txBody>
          </p:sp>
        </mc:Choice>
        <mc:Fallback xmlns="">
          <p:sp>
            <p:nvSpPr>
              <p:cNvPr id="9" name="TextBox 8">
                <a:extLst>
                  <a:ext uri="{FF2B5EF4-FFF2-40B4-BE49-F238E27FC236}">
                    <a16:creationId xmlns:a16="http://schemas.microsoft.com/office/drawing/2014/main" id="{8DCBF650-BACC-4853-2EC8-075E973913E9}"/>
                  </a:ext>
                </a:extLst>
              </p:cNvPr>
              <p:cNvSpPr txBox="1">
                <a:spLocks noRot="1" noChangeAspect="1" noMove="1" noResize="1" noEditPoints="1" noAdjustHandles="1" noChangeArrowheads="1" noChangeShapeType="1" noTextEdit="1"/>
              </p:cNvSpPr>
              <p:nvPr/>
            </p:nvSpPr>
            <p:spPr>
              <a:xfrm>
                <a:off x="6838445" y="1899632"/>
                <a:ext cx="1101264" cy="369332"/>
              </a:xfrm>
              <a:prstGeom prst="rect">
                <a:avLst/>
              </a:prstGeom>
              <a:blipFill>
                <a:blip r:embed="rId3"/>
                <a:stretch>
                  <a:fillRect l="-5747" r="-6897" b="-13333"/>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9F48A4B7-C61C-EBA9-9BA2-79C8C35C1EFB}"/>
              </a:ext>
            </a:extLst>
          </p:cNvPr>
          <p:cNvCxnSpPr>
            <a:stCxn id="9" idx="1"/>
          </p:cNvCxnSpPr>
          <p:nvPr/>
        </p:nvCxnSpPr>
        <p:spPr>
          <a:xfrm flipH="1">
            <a:off x="6322277" y="2084298"/>
            <a:ext cx="516168" cy="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9E0DDB7-8647-1C9D-E54E-8C510D2C30F9}"/>
              </a:ext>
            </a:extLst>
          </p:cNvPr>
          <p:cNvCxnSpPr/>
          <p:nvPr/>
        </p:nvCxnSpPr>
        <p:spPr>
          <a:xfrm>
            <a:off x="7945345" y="2084298"/>
            <a:ext cx="516168" cy="1"/>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F451E00-9D41-CE3E-2EBF-47A4039A4E44}"/>
                  </a:ext>
                </a:extLst>
              </p:cNvPr>
              <p:cNvSpPr txBox="1"/>
              <p:nvPr/>
            </p:nvSpPr>
            <p:spPr>
              <a:xfrm>
                <a:off x="5859516" y="6459571"/>
                <a:ext cx="9845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r>
                        <a:rPr lang="en-US" sz="2400" b="0" i="1" smtClean="0">
                          <a:latin typeface="Cambria Math" panose="02040503050406030204" pitchFamily="18" charset="0"/>
                        </a:rPr>
                        <m:t>−1</m:t>
                      </m:r>
                      <m:r>
                        <a:rPr lang="en-US" sz="2400" b="0" i="1" smtClean="0">
                          <a:latin typeface="Cambria Math" panose="02040503050406030204" pitchFamily="18" charset="0"/>
                        </a:rPr>
                        <m:t>𝜎</m:t>
                      </m:r>
                    </m:oMath>
                  </m:oMathPara>
                </a14:m>
                <a:endParaRPr lang="en-US" sz="2400" dirty="0"/>
              </a:p>
            </p:txBody>
          </p:sp>
        </mc:Choice>
        <mc:Fallback xmlns="">
          <p:sp>
            <p:nvSpPr>
              <p:cNvPr id="12" name="TextBox 11">
                <a:extLst>
                  <a:ext uri="{FF2B5EF4-FFF2-40B4-BE49-F238E27FC236}">
                    <a16:creationId xmlns:a16="http://schemas.microsoft.com/office/drawing/2014/main" id="{3F451E00-9D41-CE3E-2EBF-47A4039A4E44}"/>
                  </a:ext>
                </a:extLst>
              </p:cNvPr>
              <p:cNvSpPr txBox="1">
                <a:spLocks noRot="1" noChangeAspect="1" noMove="1" noResize="1" noEditPoints="1" noAdjustHandles="1" noChangeArrowheads="1" noChangeShapeType="1" noTextEdit="1"/>
              </p:cNvSpPr>
              <p:nvPr/>
            </p:nvSpPr>
            <p:spPr>
              <a:xfrm>
                <a:off x="5859516" y="6459571"/>
                <a:ext cx="984565" cy="369332"/>
              </a:xfrm>
              <a:prstGeom prst="rect">
                <a:avLst/>
              </a:prstGeom>
              <a:blipFill>
                <a:blip r:embed="rId4"/>
                <a:stretch>
                  <a:fillRect l="-6329" r="-3797"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1B42407-FDCC-BE72-752C-60005BEC1851}"/>
                  </a:ext>
                </a:extLst>
              </p:cNvPr>
              <p:cNvSpPr txBox="1"/>
              <p:nvPr/>
            </p:nvSpPr>
            <p:spPr>
              <a:xfrm>
                <a:off x="7983444" y="6459571"/>
                <a:ext cx="9845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r>
                        <a:rPr lang="en-US" sz="2400" b="0" i="1" smtClean="0">
                          <a:latin typeface="Cambria Math" panose="02040503050406030204" pitchFamily="18" charset="0"/>
                        </a:rPr>
                        <m:t>+1</m:t>
                      </m:r>
                      <m:r>
                        <a:rPr lang="en-US" sz="2400" b="0" i="1" smtClean="0">
                          <a:latin typeface="Cambria Math" panose="02040503050406030204" pitchFamily="18" charset="0"/>
                        </a:rPr>
                        <m:t>𝜎</m:t>
                      </m:r>
                    </m:oMath>
                  </m:oMathPara>
                </a14:m>
                <a:endParaRPr lang="en-US" sz="2400" dirty="0"/>
              </a:p>
            </p:txBody>
          </p:sp>
        </mc:Choice>
        <mc:Fallback xmlns="">
          <p:sp>
            <p:nvSpPr>
              <p:cNvPr id="13" name="TextBox 12">
                <a:extLst>
                  <a:ext uri="{FF2B5EF4-FFF2-40B4-BE49-F238E27FC236}">
                    <a16:creationId xmlns:a16="http://schemas.microsoft.com/office/drawing/2014/main" id="{01B42407-FDCC-BE72-752C-60005BEC1851}"/>
                  </a:ext>
                </a:extLst>
              </p:cNvPr>
              <p:cNvSpPr txBox="1">
                <a:spLocks noRot="1" noChangeAspect="1" noMove="1" noResize="1" noEditPoints="1" noAdjustHandles="1" noChangeArrowheads="1" noChangeShapeType="1" noTextEdit="1"/>
              </p:cNvSpPr>
              <p:nvPr/>
            </p:nvSpPr>
            <p:spPr>
              <a:xfrm>
                <a:off x="7983444" y="6459571"/>
                <a:ext cx="984565" cy="369332"/>
              </a:xfrm>
              <a:prstGeom prst="rect">
                <a:avLst/>
              </a:prstGeom>
              <a:blipFill>
                <a:blip r:embed="rId5"/>
                <a:stretch>
                  <a:fillRect l="-5063" r="-3797" b="-23333"/>
                </a:stretch>
              </a:blipFill>
            </p:spPr>
            <p:txBody>
              <a:bodyPr/>
              <a:lstStyle/>
              <a:p>
                <a:r>
                  <a:rPr lang="en-US">
                    <a:noFill/>
                  </a:rPr>
                  <a:t> </a:t>
                </a:r>
              </a:p>
            </p:txBody>
          </p:sp>
        </mc:Fallback>
      </mc:AlternateContent>
    </p:spTree>
    <p:extLst>
      <p:ext uri="{BB962C8B-B14F-4D97-AF65-F5344CB8AC3E}">
        <p14:creationId xmlns:p14="http://schemas.microsoft.com/office/powerpoint/2010/main" val="3767957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41FE5-468D-E3D1-FE09-8DC9CD1CD874}"/>
              </a:ext>
            </a:extLst>
          </p:cNvPr>
          <p:cNvSpPr>
            <a:spLocks noGrp="1"/>
          </p:cNvSpPr>
          <p:nvPr>
            <p:ph type="title"/>
          </p:nvPr>
        </p:nvSpPr>
        <p:spPr/>
        <p:txBody>
          <a:bodyPr/>
          <a:lstStyle/>
          <a:p>
            <a:r>
              <a:rPr lang="en-US" dirty="0"/>
              <a:t>Empirical Rule</a:t>
            </a:r>
          </a:p>
        </p:txBody>
      </p:sp>
      <p:sp>
        <p:nvSpPr>
          <p:cNvPr id="3" name="Freeform 17">
            <a:extLst>
              <a:ext uri="{FF2B5EF4-FFF2-40B4-BE49-F238E27FC236}">
                <a16:creationId xmlns:a16="http://schemas.microsoft.com/office/drawing/2014/main" id="{6756AD84-56E8-042B-EF00-704E915C0C79}"/>
              </a:ext>
            </a:extLst>
          </p:cNvPr>
          <p:cNvSpPr>
            <a:spLocks/>
          </p:cNvSpPr>
          <p:nvPr/>
        </p:nvSpPr>
        <p:spPr bwMode="auto">
          <a:xfrm>
            <a:off x="4045226" y="2601746"/>
            <a:ext cx="6705600" cy="3857825"/>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cxnSp>
        <p:nvCxnSpPr>
          <p:cNvPr id="4" name="Straight Connector 3">
            <a:extLst>
              <a:ext uri="{FF2B5EF4-FFF2-40B4-BE49-F238E27FC236}">
                <a16:creationId xmlns:a16="http://schemas.microsoft.com/office/drawing/2014/main" id="{1DCA9836-6E01-939A-E503-F7DB4508104B}"/>
              </a:ext>
            </a:extLst>
          </p:cNvPr>
          <p:cNvCxnSpPr/>
          <p:nvPr/>
        </p:nvCxnSpPr>
        <p:spPr>
          <a:xfrm>
            <a:off x="3283226" y="6459571"/>
            <a:ext cx="82677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AB870B4-7AA0-553D-9DB6-E92E5D564671}"/>
              </a:ext>
            </a:extLst>
          </p:cNvPr>
          <p:cNvCxnSpPr/>
          <p:nvPr/>
        </p:nvCxnSpPr>
        <p:spPr>
          <a:xfrm>
            <a:off x="7398025" y="2601746"/>
            <a:ext cx="0" cy="3857825"/>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8EECCE3-BAA9-CCBA-0196-C91835699044}"/>
                  </a:ext>
                </a:extLst>
              </p:cNvPr>
              <p:cNvSpPr txBox="1"/>
              <p:nvPr/>
            </p:nvSpPr>
            <p:spPr>
              <a:xfrm>
                <a:off x="7286303" y="6459571"/>
                <a:ext cx="26154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oMath>
                  </m:oMathPara>
                </a14:m>
                <a:endParaRPr lang="en-US" sz="2400" dirty="0"/>
              </a:p>
            </p:txBody>
          </p:sp>
        </mc:Choice>
        <mc:Fallback xmlns="">
          <p:sp>
            <p:nvSpPr>
              <p:cNvPr id="6" name="TextBox 5">
                <a:extLst>
                  <a:ext uri="{FF2B5EF4-FFF2-40B4-BE49-F238E27FC236}">
                    <a16:creationId xmlns:a16="http://schemas.microsoft.com/office/drawing/2014/main" id="{F8EECCE3-BAA9-CCBA-0196-C91835699044}"/>
                  </a:ext>
                </a:extLst>
              </p:cNvPr>
              <p:cNvSpPr txBox="1">
                <a:spLocks noRot="1" noChangeAspect="1" noMove="1" noResize="1" noEditPoints="1" noAdjustHandles="1" noChangeArrowheads="1" noChangeShapeType="1" noTextEdit="1"/>
              </p:cNvSpPr>
              <p:nvPr/>
            </p:nvSpPr>
            <p:spPr>
              <a:xfrm>
                <a:off x="7286303" y="6459571"/>
                <a:ext cx="261545" cy="369332"/>
              </a:xfrm>
              <a:prstGeom prst="rect">
                <a:avLst/>
              </a:prstGeom>
              <a:blipFill>
                <a:blip r:embed="rId2"/>
                <a:stretch>
                  <a:fillRect l="-22727" r="-18182"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339F9F4-4A56-361D-90B5-3FE9B8C728AD}"/>
                  </a:ext>
                </a:extLst>
              </p:cNvPr>
              <p:cNvSpPr txBox="1"/>
              <p:nvPr/>
            </p:nvSpPr>
            <p:spPr>
              <a:xfrm>
                <a:off x="6854020" y="1509557"/>
                <a:ext cx="11012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95.44%</m:t>
                      </m:r>
                    </m:oMath>
                  </m:oMathPara>
                </a14:m>
                <a:endParaRPr lang="en-US" sz="2400" dirty="0">
                  <a:solidFill>
                    <a:schemeClr val="accent3"/>
                  </a:solidFill>
                </a:endParaRPr>
              </a:p>
            </p:txBody>
          </p:sp>
        </mc:Choice>
        <mc:Fallback xmlns="">
          <p:sp>
            <p:nvSpPr>
              <p:cNvPr id="14" name="TextBox 13">
                <a:extLst>
                  <a:ext uri="{FF2B5EF4-FFF2-40B4-BE49-F238E27FC236}">
                    <a16:creationId xmlns:a16="http://schemas.microsoft.com/office/drawing/2014/main" id="{F339F9F4-4A56-361D-90B5-3FE9B8C728AD}"/>
                  </a:ext>
                </a:extLst>
              </p:cNvPr>
              <p:cNvSpPr txBox="1">
                <a:spLocks noRot="1" noChangeAspect="1" noMove="1" noResize="1" noEditPoints="1" noAdjustHandles="1" noChangeArrowheads="1" noChangeShapeType="1" noTextEdit="1"/>
              </p:cNvSpPr>
              <p:nvPr/>
            </p:nvSpPr>
            <p:spPr>
              <a:xfrm>
                <a:off x="6854020" y="1509557"/>
                <a:ext cx="1101264" cy="369332"/>
              </a:xfrm>
              <a:prstGeom prst="rect">
                <a:avLst/>
              </a:prstGeom>
              <a:blipFill>
                <a:blip r:embed="rId3"/>
                <a:stretch>
                  <a:fillRect l="-5682" r="-5682" b="-13793"/>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446F4226-6929-AE17-31E1-51CBE78166A1}"/>
              </a:ext>
            </a:extLst>
          </p:cNvPr>
          <p:cNvCxnSpPr>
            <a:cxnSpLocks/>
          </p:cNvCxnSpPr>
          <p:nvPr/>
        </p:nvCxnSpPr>
        <p:spPr>
          <a:xfrm flipH="1">
            <a:off x="5347252" y="1724040"/>
            <a:ext cx="1506768" cy="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D93E560-2995-CA54-7CF4-11CBB9125E42}"/>
              </a:ext>
            </a:extLst>
          </p:cNvPr>
          <p:cNvCxnSpPr/>
          <p:nvPr/>
        </p:nvCxnSpPr>
        <p:spPr>
          <a:xfrm>
            <a:off x="7955284" y="1724039"/>
            <a:ext cx="1506768" cy="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20F1469-EBAB-FAA2-650E-F9F485AAC357}"/>
                  </a:ext>
                </a:extLst>
              </p:cNvPr>
              <p:cNvSpPr txBox="1"/>
              <p:nvPr/>
            </p:nvSpPr>
            <p:spPr>
              <a:xfrm>
                <a:off x="4854968" y="6438500"/>
                <a:ext cx="9845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r>
                        <a:rPr lang="en-US" sz="2400" b="0" i="1" smtClean="0">
                          <a:latin typeface="Cambria Math" panose="02040503050406030204" pitchFamily="18" charset="0"/>
                        </a:rPr>
                        <m:t>−2</m:t>
                      </m:r>
                      <m:r>
                        <a:rPr lang="en-US" sz="2400" b="0" i="1" smtClean="0">
                          <a:latin typeface="Cambria Math" panose="02040503050406030204" pitchFamily="18" charset="0"/>
                        </a:rPr>
                        <m:t>𝜎</m:t>
                      </m:r>
                    </m:oMath>
                  </m:oMathPara>
                </a14:m>
                <a:endParaRPr lang="en-US" sz="2400" dirty="0"/>
              </a:p>
            </p:txBody>
          </p:sp>
        </mc:Choice>
        <mc:Fallback xmlns="">
          <p:sp>
            <p:nvSpPr>
              <p:cNvPr id="17" name="TextBox 16">
                <a:extLst>
                  <a:ext uri="{FF2B5EF4-FFF2-40B4-BE49-F238E27FC236}">
                    <a16:creationId xmlns:a16="http://schemas.microsoft.com/office/drawing/2014/main" id="{920F1469-EBAB-FAA2-650E-F9F485AAC357}"/>
                  </a:ext>
                </a:extLst>
              </p:cNvPr>
              <p:cNvSpPr txBox="1">
                <a:spLocks noRot="1" noChangeAspect="1" noMove="1" noResize="1" noEditPoints="1" noAdjustHandles="1" noChangeArrowheads="1" noChangeShapeType="1" noTextEdit="1"/>
              </p:cNvSpPr>
              <p:nvPr/>
            </p:nvSpPr>
            <p:spPr>
              <a:xfrm>
                <a:off x="4854968" y="6438500"/>
                <a:ext cx="984565" cy="369332"/>
              </a:xfrm>
              <a:prstGeom prst="rect">
                <a:avLst/>
              </a:prstGeom>
              <a:blipFill>
                <a:blip r:embed="rId4"/>
                <a:stretch>
                  <a:fillRect l="-6410" r="-5128" b="-22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9F2020D-7F1A-992A-194D-4F4D9E9B39F6}"/>
                  </a:ext>
                </a:extLst>
              </p:cNvPr>
              <p:cNvSpPr txBox="1"/>
              <p:nvPr/>
            </p:nvSpPr>
            <p:spPr>
              <a:xfrm>
                <a:off x="9007870" y="6438500"/>
                <a:ext cx="9845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r>
                        <a:rPr lang="en-US" sz="2400" b="0" i="1" smtClean="0">
                          <a:latin typeface="Cambria Math" panose="02040503050406030204" pitchFamily="18" charset="0"/>
                        </a:rPr>
                        <m:t>+2</m:t>
                      </m:r>
                      <m:r>
                        <a:rPr lang="en-US" sz="2400" b="0" i="1" smtClean="0">
                          <a:latin typeface="Cambria Math" panose="02040503050406030204" pitchFamily="18" charset="0"/>
                        </a:rPr>
                        <m:t>𝜎</m:t>
                      </m:r>
                    </m:oMath>
                  </m:oMathPara>
                </a14:m>
                <a:endParaRPr lang="en-US" sz="2400" dirty="0"/>
              </a:p>
            </p:txBody>
          </p:sp>
        </mc:Choice>
        <mc:Fallback xmlns="">
          <p:sp>
            <p:nvSpPr>
              <p:cNvPr id="18" name="TextBox 17">
                <a:extLst>
                  <a:ext uri="{FF2B5EF4-FFF2-40B4-BE49-F238E27FC236}">
                    <a16:creationId xmlns:a16="http://schemas.microsoft.com/office/drawing/2014/main" id="{29F2020D-7F1A-992A-194D-4F4D9E9B39F6}"/>
                  </a:ext>
                </a:extLst>
              </p:cNvPr>
              <p:cNvSpPr txBox="1">
                <a:spLocks noRot="1" noChangeAspect="1" noMove="1" noResize="1" noEditPoints="1" noAdjustHandles="1" noChangeArrowheads="1" noChangeShapeType="1" noTextEdit="1"/>
              </p:cNvSpPr>
              <p:nvPr/>
            </p:nvSpPr>
            <p:spPr>
              <a:xfrm>
                <a:off x="9007870" y="6438500"/>
                <a:ext cx="984565" cy="369332"/>
              </a:xfrm>
              <a:prstGeom prst="rect">
                <a:avLst/>
              </a:prstGeom>
              <a:blipFill>
                <a:blip r:embed="rId5"/>
                <a:stretch>
                  <a:fillRect l="-6410" r="-5128" b="-22581"/>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9E2C4C47-4D9A-71A9-2540-FBDD4BF20590}"/>
              </a:ext>
            </a:extLst>
          </p:cNvPr>
          <p:cNvCxnSpPr>
            <a:cxnSpLocks/>
          </p:cNvCxnSpPr>
          <p:nvPr/>
        </p:nvCxnSpPr>
        <p:spPr>
          <a:xfrm>
            <a:off x="5347252" y="1734697"/>
            <a:ext cx="0" cy="4703803"/>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C9620B0-0A7B-578B-4EFA-CE2E0C171B67}"/>
              </a:ext>
            </a:extLst>
          </p:cNvPr>
          <p:cNvCxnSpPr>
            <a:cxnSpLocks/>
          </p:cNvCxnSpPr>
          <p:nvPr/>
        </p:nvCxnSpPr>
        <p:spPr>
          <a:xfrm>
            <a:off x="9462052" y="1734697"/>
            <a:ext cx="0" cy="4703803"/>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639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41FE5-468D-E3D1-FE09-8DC9CD1CD874}"/>
              </a:ext>
            </a:extLst>
          </p:cNvPr>
          <p:cNvSpPr>
            <a:spLocks noGrp="1"/>
          </p:cNvSpPr>
          <p:nvPr>
            <p:ph type="title"/>
          </p:nvPr>
        </p:nvSpPr>
        <p:spPr/>
        <p:txBody>
          <a:bodyPr/>
          <a:lstStyle/>
          <a:p>
            <a:r>
              <a:rPr lang="en-US" dirty="0"/>
              <a:t>Empirical Rule</a:t>
            </a:r>
          </a:p>
        </p:txBody>
      </p:sp>
      <p:sp>
        <p:nvSpPr>
          <p:cNvPr id="3" name="Freeform 17">
            <a:extLst>
              <a:ext uri="{FF2B5EF4-FFF2-40B4-BE49-F238E27FC236}">
                <a16:creationId xmlns:a16="http://schemas.microsoft.com/office/drawing/2014/main" id="{6756AD84-56E8-042B-EF00-704E915C0C79}"/>
              </a:ext>
            </a:extLst>
          </p:cNvPr>
          <p:cNvSpPr>
            <a:spLocks/>
          </p:cNvSpPr>
          <p:nvPr/>
        </p:nvSpPr>
        <p:spPr bwMode="auto">
          <a:xfrm>
            <a:off x="4045226" y="2601746"/>
            <a:ext cx="6705600" cy="3857825"/>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cxnSp>
        <p:nvCxnSpPr>
          <p:cNvPr id="4" name="Straight Connector 3">
            <a:extLst>
              <a:ext uri="{FF2B5EF4-FFF2-40B4-BE49-F238E27FC236}">
                <a16:creationId xmlns:a16="http://schemas.microsoft.com/office/drawing/2014/main" id="{1DCA9836-6E01-939A-E503-F7DB4508104B}"/>
              </a:ext>
            </a:extLst>
          </p:cNvPr>
          <p:cNvCxnSpPr/>
          <p:nvPr/>
        </p:nvCxnSpPr>
        <p:spPr>
          <a:xfrm>
            <a:off x="3283226" y="6459571"/>
            <a:ext cx="82677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AB870B4-7AA0-553D-9DB6-E92E5D564671}"/>
              </a:ext>
            </a:extLst>
          </p:cNvPr>
          <p:cNvCxnSpPr/>
          <p:nvPr/>
        </p:nvCxnSpPr>
        <p:spPr>
          <a:xfrm>
            <a:off x="7398025" y="2601746"/>
            <a:ext cx="0" cy="3857825"/>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8EECCE3-BAA9-CCBA-0196-C91835699044}"/>
                  </a:ext>
                </a:extLst>
              </p:cNvPr>
              <p:cNvSpPr txBox="1"/>
              <p:nvPr/>
            </p:nvSpPr>
            <p:spPr>
              <a:xfrm>
                <a:off x="7286303" y="6459571"/>
                <a:ext cx="26154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oMath>
                  </m:oMathPara>
                </a14:m>
                <a:endParaRPr lang="en-US" sz="2400" dirty="0"/>
              </a:p>
            </p:txBody>
          </p:sp>
        </mc:Choice>
        <mc:Fallback xmlns="">
          <p:sp>
            <p:nvSpPr>
              <p:cNvPr id="6" name="TextBox 5">
                <a:extLst>
                  <a:ext uri="{FF2B5EF4-FFF2-40B4-BE49-F238E27FC236}">
                    <a16:creationId xmlns:a16="http://schemas.microsoft.com/office/drawing/2014/main" id="{F8EECCE3-BAA9-CCBA-0196-C91835699044}"/>
                  </a:ext>
                </a:extLst>
              </p:cNvPr>
              <p:cNvSpPr txBox="1">
                <a:spLocks noRot="1" noChangeAspect="1" noMove="1" noResize="1" noEditPoints="1" noAdjustHandles="1" noChangeArrowheads="1" noChangeShapeType="1" noTextEdit="1"/>
              </p:cNvSpPr>
              <p:nvPr/>
            </p:nvSpPr>
            <p:spPr>
              <a:xfrm>
                <a:off x="7286303" y="6459571"/>
                <a:ext cx="261545" cy="369332"/>
              </a:xfrm>
              <a:prstGeom prst="rect">
                <a:avLst/>
              </a:prstGeom>
              <a:blipFill>
                <a:blip r:embed="rId2"/>
                <a:stretch>
                  <a:fillRect l="-22727" r="-18182"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F85CEF7-A556-47F1-7692-48E6E4533C7E}"/>
                  </a:ext>
                </a:extLst>
              </p:cNvPr>
              <p:cNvSpPr txBox="1"/>
              <p:nvPr/>
            </p:nvSpPr>
            <p:spPr>
              <a:xfrm>
                <a:off x="6854020" y="1122652"/>
                <a:ext cx="11012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99.72%</m:t>
                      </m:r>
                    </m:oMath>
                  </m:oMathPara>
                </a14:m>
                <a:endParaRPr lang="en-US" sz="2400" dirty="0">
                  <a:solidFill>
                    <a:schemeClr val="accent3"/>
                  </a:solidFill>
                </a:endParaRPr>
              </a:p>
            </p:txBody>
          </p:sp>
        </mc:Choice>
        <mc:Fallback xmlns="">
          <p:sp>
            <p:nvSpPr>
              <p:cNvPr id="21" name="TextBox 20">
                <a:extLst>
                  <a:ext uri="{FF2B5EF4-FFF2-40B4-BE49-F238E27FC236}">
                    <a16:creationId xmlns:a16="http://schemas.microsoft.com/office/drawing/2014/main" id="{9F85CEF7-A556-47F1-7692-48E6E4533C7E}"/>
                  </a:ext>
                </a:extLst>
              </p:cNvPr>
              <p:cNvSpPr txBox="1">
                <a:spLocks noRot="1" noChangeAspect="1" noMove="1" noResize="1" noEditPoints="1" noAdjustHandles="1" noChangeArrowheads="1" noChangeShapeType="1" noTextEdit="1"/>
              </p:cNvSpPr>
              <p:nvPr/>
            </p:nvSpPr>
            <p:spPr>
              <a:xfrm>
                <a:off x="6854020" y="1122652"/>
                <a:ext cx="1101264" cy="369332"/>
              </a:xfrm>
              <a:prstGeom prst="rect">
                <a:avLst/>
              </a:prstGeom>
              <a:blipFill>
                <a:blip r:embed="rId3"/>
                <a:stretch>
                  <a:fillRect l="-4545" r="-5682" b="-10000"/>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7180932E-74CD-D1F0-315D-5608CBFF1E8C}"/>
              </a:ext>
            </a:extLst>
          </p:cNvPr>
          <p:cNvCxnSpPr>
            <a:cxnSpLocks/>
            <a:stCxn id="21" idx="1"/>
          </p:cNvCxnSpPr>
          <p:nvPr/>
        </p:nvCxnSpPr>
        <p:spPr>
          <a:xfrm flipH="1">
            <a:off x="4318958" y="1307318"/>
            <a:ext cx="2535062" cy="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E7C7686-98EB-FC49-8CAF-D4C13FF0CFC6}"/>
              </a:ext>
            </a:extLst>
          </p:cNvPr>
          <p:cNvCxnSpPr>
            <a:cxnSpLocks/>
            <a:stCxn id="21" idx="3"/>
          </p:cNvCxnSpPr>
          <p:nvPr/>
        </p:nvCxnSpPr>
        <p:spPr>
          <a:xfrm flipV="1">
            <a:off x="7955284" y="1290612"/>
            <a:ext cx="2457611" cy="16706"/>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4B819D2-C4C2-8D80-9AAD-E9EE52100DFF}"/>
                  </a:ext>
                </a:extLst>
              </p:cNvPr>
              <p:cNvSpPr txBox="1"/>
              <p:nvPr/>
            </p:nvSpPr>
            <p:spPr>
              <a:xfrm>
                <a:off x="3912429" y="6438499"/>
                <a:ext cx="9845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r>
                        <a:rPr lang="en-US" sz="2400" b="0" i="1" smtClean="0">
                          <a:latin typeface="Cambria Math" panose="02040503050406030204" pitchFamily="18" charset="0"/>
                        </a:rPr>
                        <m:t>−3</m:t>
                      </m:r>
                      <m:r>
                        <a:rPr lang="en-US" sz="2400" b="0" i="1" smtClean="0">
                          <a:latin typeface="Cambria Math" panose="02040503050406030204" pitchFamily="18" charset="0"/>
                        </a:rPr>
                        <m:t>𝜎</m:t>
                      </m:r>
                    </m:oMath>
                  </m:oMathPara>
                </a14:m>
                <a:endParaRPr lang="en-US" sz="2400" dirty="0"/>
              </a:p>
            </p:txBody>
          </p:sp>
        </mc:Choice>
        <mc:Fallback xmlns="">
          <p:sp>
            <p:nvSpPr>
              <p:cNvPr id="24" name="TextBox 23">
                <a:extLst>
                  <a:ext uri="{FF2B5EF4-FFF2-40B4-BE49-F238E27FC236}">
                    <a16:creationId xmlns:a16="http://schemas.microsoft.com/office/drawing/2014/main" id="{F4B819D2-C4C2-8D80-9AAD-E9EE52100DFF}"/>
                  </a:ext>
                </a:extLst>
              </p:cNvPr>
              <p:cNvSpPr txBox="1">
                <a:spLocks noRot="1" noChangeAspect="1" noMove="1" noResize="1" noEditPoints="1" noAdjustHandles="1" noChangeArrowheads="1" noChangeShapeType="1" noTextEdit="1"/>
              </p:cNvSpPr>
              <p:nvPr/>
            </p:nvSpPr>
            <p:spPr>
              <a:xfrm>
                <a:off x="3912429" y="6438499"/>
                <a:ext cx="984565" cy="369332"/>
              </a:xfrm>
              <a:prstGeom prst="rect">
                <a:avLst/>
              </a:prstGeom>
              <a:blipFill>
                <a:blip r:embed="rId4"/>
                <a:stretch>
                  <a:fillRect l="-6410" r="-5128" b="-22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AF6982E-53EB-5AAA-C17E-D15E6312DFE3}"/>
                  </a:ext>
                </a:extLst>
              </p:cNvPr>
              <p:cNvSpPr txBox="1"/>
              <p:nvPr/>
            </p:nvSpPr>
            <p:spPr>
              <a:xfrm>
                <a:off x="9961730" y="6438499"/>
                <a:ext cx="9845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r>
                        <a:rPr lang="en-US" sz="2400" b="0" i="1" smtClean="0">
                          <a:latin typeface="Cambria Math" panose="02040503050406030204" pitchFamily="18" charset="0"/>
                        </a:rPr>
                        <m:t>+3</m:t>
                      </m:r>
                      <m:r>
                        <a:rPr lang="en-US" sz="2400" b="0" i="1" smtClean="0">
                          <a:latin typeface="Cambria Math" panose="02040503050406030204" pitchFamily="18" charset="0"/>
                        </a:rPr>
                        <m:t>𝜎</m:t>
                      </m:r>
                    </m:oMath>
                  </m:oMathPara>
                </a14:m>
                <a:endParaRPr lang="en-US" sz="2400" dirty="0"/>
              </a:p>
            </p:txBody>
          </p:sp>
        </mc:Choice>
        <mc:Fallback xmlns="">
          <p:sp>
            <p:nvSpPr>
              <p:cNvPr id="25" name="TextBox 24">
                <a:extLst>
                  <a:ext uri="{FF2B5EF4-FFF2-40B4-BE49-F238E27FC236}">
                    <a16:creationId xmlns:a16="http://schemas.microsoft.com/office/drawing/2014/main" id="{6AF6982E-53EB-5AAA-C17E-D15E6312DFE3}"/>
                  </a:ext>
                </a:extLst>
              </p:cNvPr>
              <p:cNvSpPr txBox="1">
                <a:spLocks noRot="1" noChangeAspect="1" noMove="1" noResize="1" noEditPoints="1" noAdjustHandles="1" noChangeArrowheads="1" noChangeShapeType="1" noTextEdit="1"/>
              </p:cNvSpPr>
              <p:nvPr/>
            </p:nvSpPr>
            <p:spPr>
              <a:xfrm>
                <a:off x="9961730" y="6438499"/>
                <a:ext cx="984565" cy="369332"/>
              </a:xfrm>
              <a:prstGeom prst="rect">
                <a:avLst/>
              </a:prstGeom>
              <a:blipFill>
                <a:blip r:embed="rId5"/>
                <a:stretch>
                  <a:fillRect l="-5063" r="-3797" b="-22581"/>
                </a:stretch>
              </a:blipFill>
            </p:spPr>
            <p:txBody>
              <a:bodyPr/>
              <a:lstStyle/>
              <a:p>
                <a:r>
                  <a:rPr lang="en-US">
                    <a:noFill/>
                  </a:rPr>
                  <a:t> </a:t>
                </a:r>
              </a:p>
            </p:txBody>
          </p:sp>
        </mc:Fallback>
      </mc:AlternateContent>
      <p:cxnSp>
        <p:nvCxnSpPr>
          <p:cNvPr id="26" name="Straight Connector 25">
            <a:extLst>
              <a:ext uri="{FF2B5EF4-FFF2-40B4-BE49-F238E27FC236}">
                <a16:creationId xmlns:a16="http://schemas.microsoft.com/office/drawing/2014/main" id="{3CC46037-8861-D091-053D-56C6CEB62A9D}"/>
              </a:ext>
            </a:extLst>
          </p:cNvPr>
          <p:cNvCxnSpPr>
            <a:cxnSpLocks/>
          </p:cNvCxnSpPr>
          <p:nvPr/>
        </p:nvCxnSpPr>
        <p:spPr>
          <a:xfrm>
            <a:off x="4318958" y="1337135"/>
            <a:ext cx="0" cy="5101364"/>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5E84F62-0F1A-97AE-5674-01A65D40B242}"/>
              </a:ext>
            </a:extLst>
          </p:cNvPr>
          <p:cNvCxnSpPr>
            <a:cxnSpLocks/>
          </p:cNvCxnSpPr>
          <p:nvPr/>
        </p:nvCxnSpPr>
        <p:spPr>
          <a:xfrm>
            <a:off x="10412895" y="1290611"/>
            <a:ext cx="2063" cy="5147888"/>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768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41FE5-468D-E3D1-FE09-8DC9CD1CD874}"/>
              </a:ext>
            </a:extLst>
          </p:cNvPr>
          <p:cNvSpPr>
            <a:spLocks noGrp="1"/>
          </p:cNvSpPr>
          <p:nvPr>
            <p:ph type="title"/>
          </p:nvPr>
        </p:nvSpPr>
        <p:spPr/>
        <p:txBody>
          <a:bodyPr/>
          <a:lstStyle/>
          <a:p>
            <a:r>
              <a:rPr lang="en-US" dirty="0"/>
              <a:t>Empirical Rule</a:t>
            </a:r>
          </a:p>
        </p:txBody>
      </p:sp>
      <p:sp>
        <p:nvSpPr>
          <p:cNvPr id="3" name="Freeform 17">
            <a:extLst>
              <a:ext uri="{FF2B5EF4-FFF2-40B4-BE49-F238E27FC236}">
                <a16:creationId xmlns:a16="http://schemas.microsoft.com/office/drawing/2014/main" id="{6756AD84-56E8-042B-EF00-704E915C0C79}"/>
              </a:ext>
            </a:extLst>
          </p:cNvPr>
          <p:cNvSpPr>
            <a:spLocks/>
          </p:cNvSpPr>
          <p:nvPr/>
        </p:nvSpPr>
        <p:spPr bwMode="auto">
          <a:xfrm>
            <a:off x="4045226" y="2601746"/>
            <a:ext cx="6705600" cy="3857825"/>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cxnSp>
        <p:nvCxnSpPr>
          <p:cNvPr id="4" name="Straight Connector 3">
            <a:extLst>
              <a:ext uri="{FF2B5EF4-FFF2-40B4-BE49-F238E27FC236}">
                <a16:creationId xmlns:a16="http://schemas.microsoft.com/office/drawing/2014/main" id="{1DCA9836-6E01-939A-E503-F7DB4508104B}"/>
              </a:ext>
            </a:extLst>
          </p:cNvPr>
          <p:cNvCxnSpPr/>
          <p:nvPr/>
        </p:nvCxnSpPr>
        <p:spPr>
          <a:xfrm>
            <a:off x="3283226" y="6459571"/>
            <a:ext cx="82677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AB870B4-7AA0-553D-9DB6-E92E5D564671}"/>
              </a:ext>
            </a:extLst>
          </p:cNvPr>
          <p:cNvCxnSpPr/>
          <p:nvPr/>
        </p:nvCxnSpPr>
        <p:spPr>
          <a:xfrm>
            <a:off x="7398025" y="2601746"/>
            <a:ext cx="0" cy="3857825"/>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8EECCE3-BAA9-CCBA-0196-C91835699044}"/>
                  </a:ext>
                </a:extLst>
              </p:cNvPr>
              <p:cNvSpPr txBox="1"/>
              <p:nvPr/>
            </p:nvSpPr>
            <p:spPr>
              <a:xfrm>
                <a:off x="7286303" y="6459571"/>
                <a:ext cx="26154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oMath>
                  </m:oMathPara>
                </a14:m>
                <a:endParaRPr lang="en-US" sz="2400" dirty="0"/>
              </a:p>
            </p:txBody>
          </p:sp>
        </mc:Choice>
        <mc:Fallback xmlns="">
          <p:sp>
            <p:nvSpPr>
              <p:cNvPr id="6" name="TextBox 5">
                <a:extLst>
                  <a:ext uri="{FF2B5EF4-FFF2-40B4-BE49-F238E27FC236}">
                    <a16:creationId xmlns:a16="http://schemas.microsoft.com/office/drawing/2014/main" id="{F8EECCE3-BAA9-CCBA-0196-C91835699044}"/>
                  </a:ext>
                </a:extLst>
              </p:cNvPr>
              <p:cNvSpPr txBox="1">
                <a:spLocks noRot="1" noChangeAspect="1" noMove="1" noResize="1" noEditPoints="1" noAdjustHandles="1" noChangeArrowheads="1" noChangeShapeType="1" noTextEdit="1"/>
              </p:cNvSpPr>
              <p:nvPr/>
            </p:nvSpPr>
            <p:spPr>
              <a:xfrm>
                <a:off x="7286303" y="6459571"/>
                <a:ext cx="261545" cy="369332"/>
              </a:xfrm>
              <a:prstGeom prst="rect">
                <a:avLst/>
              </a:prstGeom>
              <a:blipFill>
                <a:blip r:embed="rId2"/>
                <a:stretch>
                  <a:fillRect l="-22727" r="-18182" b="-23333"/>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586BFF9B-FC4F-CA83-94D8-596ABE91460B}"/>
              </a:ext>
            </a:extLst>
          </p:cNvPr>
          <p:cNvCxnSpPr>
            <a:cxnSpLocks/>
          </p:cNvCxnSpPr>
          <p:nvPr/>
        </p:nvCxnSpPr>
        <p:spPr>
          <a:xfrm>
            <a:off x="6327913" y="2124054"/>
            <a:ext cx="0" cy="4335517"/>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E08DFB5-3AD0-0F11-188E-C869AA4903E3}"/>
              </a:ext>
            </a:extLst>
          </p:cNvPr>
          <p:cNvCxnSpPr>
            <a:cxnSpLocks/>
          </p:cNvCxnSpPr>
          <p:nvPr/>
        </p:nvCxnSpPr>
        <p:spPr>
          <a:xfrm>
            <a:off x="8461513" y="2124054"/>
            <a:ext cx="0" cy="4335517"/>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DCBF650-BACC-4853-2EC8-075E973913E9}"/>
                  </a:ext>
                </a:extLst>
              </p:cNvPr>
              <p:cNvSpPr txBox="1"/>
              <p:nvPr/>
            </p:nvSpPr>
            <p:spPr>
              <a:xfrm>
                <a:off x="6838445" y="1899632"/>
                <a:ext cx="11012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68.26%</m:t>
                      </m:r>
                    </m:oMath>
                  </m:oMathPara>
                </a14:m>
                <a:endParaRPr lang="en-US" sz="2400" dirty="0">
                  <a:solidFill>
                    <a:schemeClr val="accent3"/>
                  </a:solidFill>
                </a:endParaRPr>
              </a:p>
            </p:txBody>
          </p:sp>
        </mc:Choice>
        <mc:Fallback xmlns="">
          <p:sp>
            <p:nvSpPr>
              <p:cNvPr id="9" name="TextBox 8">
                <a:extLst>
                  <a:ext uri="{FF2B5EF4-FFF2-40B4-BE49-F238E27FC236}">
                    <a16:creationId xmlns:a16="http://schemas.microsoft.com/office/drawing/2014/main" id="{8DCBF650-BACC-4853-2EC8-075E973913E9}"/>
                  </a:ext>
                </a:extLst>
              </p:cNvPr>
              <p:cNvSpPr txBox="1">
                <a:spLocks noRot="1" noChangeAspect="1" noMove="1" noResize="1" noEditPoints="1" noAdjustHandles="1" noChangeArrowheads="1" noChangeShapeType="1" noTextEdit="1"/>
              </p:cNvSpPr>
              <p:nvPr/>
            </p:nvSpPr>
            <p:spPr>
              <a:xfrm>
                <a:off x="6838445" y="1899632"/>
                <a:ext cx="1101264" cy="369332"/>
              </a:xfrm>
              <a:prstGeom prst="rect">
                <a:avLst/>
              </a:prstGeom>
              <a:blipFill>
                <a:blip r:embed="rId3"/>
                <a:stretch>
                  <a:fillRect l="-5747" r="-6897" b="-13333"/>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9F48A4B7-C61C-EBA9-9BA2-79C8C35C1EFB}"/>
              </a:ext>
            </a:extLst>
          </p:cNvPr>
          <p:cNvCxnSpPr>
            <a:stCxn id="9" idx="1"/>
          </p:cNvCxnSpPr>
          <p:nvPr/>
        </p:nvCxnSpPr>
        <p:spPr>
          <a:xfrm flipH="1">
            <a:off x="6322277" y="2084298"/>
            <a:ext cx="516168" cy="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9E0DDB7-8647-1C9D-E54E-8C510D2C30F9}"/>
              </a:ext>
            </a:extLst>
          </p:cNvPr>
          <p:cNvCxnSpPr/>
          <p:nvPr/>
        </p:nvCxnSpPr>
        <p:spPr>
          <a:xfrm>
            <a:off x="7945345" y="2084298"/>
            <a:ext cx="516168" cy="1"/>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F451E00-9D41-CE3E-2EBF-47A4039A4E44}"/>
                  </a:ext>
                </a:extLst>
              </p:cNvPr>
              <p:cNvSpPr txBox="1"/>
              <p:nvPr/>
            </p:nvSpPr>
            <p:spPr>
              <a:xfrm>
                <a:off x="5859516" y="6459571"/>
                <a:ext cx="9845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r>
                        <a:rPr lang="en-US" sz="2400" b="0" i="1" smtClean="0">
                          <a:latin typeface="Cambria Math" panose="02040503050406030204" pitchFamily="18" charset="0"/>
                        </a:rPr>
                        <m:t>−1</m:t>
                      </m:r>
                      <m:r>
                        <a:rPr lang="en-US" sz="2400" b="0" i="1" smtClean="0">
                          <a:latin typeface="Cambria Math" panose="02040503050406030204" pitchFamily="18" charset="0"/>
                        </a:rPr>
                        <m:t>𝜎</m:t>
                      </m:r>
                    </m:oMath>
                  </m:oMathPara>
                </a14:m>
                <a:endParaRPr lang="en-US" sz="2400" dirty="0"/>
              </a:p>
            </p:txBody>
          </p:sp>
        </mc:Choice>
        <mc:Fallback xmlns="">
          <p:sp>
            <p:nvSpPr>
              <p:cNvPr id="12" name="TextBox 11">
                <a:extLst>
                  <a:ext uri="{FF2B5EF4-FFF2-40B4-BE49-F238E27FC236}">
                    <a16:creationId xmlns:a16="http://schemas.microsoft.com/office/drawing/2014/main" id="{3F451E00-9D41-CE3E-2EBF-47A4039A4E44}"/>
                  </a:ext>
                </a:extLst>
              </p:cNvPr>
              <p:cNvSpPr txBox="1">
                <a:spLocks noRot="1" noChangeAspect="1" noMove="1" noResize="1" noEditPoints="1" noAdjustHandles="1" noChangeArrowheads="1" noChangeShapeType="1" noTextEdit="1"/>
              </p:cNvSpPr>
              <p:nvPr/>
            </p:nvSpPr>
            <p:spPr>
              <a:xfrm>
                <a:off x="5859516" y="6459571"/>
                <a:ext cx="984565" cy="369332"/>
              </a:xfrm>
              <a:prstGeom prst="rect">
                <a:avLst/>
              </a:prstGeom>
              <a:blipFill>
                <a:blip r:embed="rId4"/>
                <a:stretch>
                  <a:fillRect l="-6329" r="-3797"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1B42407-FDCC-BE72-752C-60005BEC1851}"/>
                  </a:ext>
                </a:extLst>
              </p:cNvPr>
              <p:cNvSpPr txBox="1"/>
              <p:nvPr/>
            </p:nvSpPr>
            <p:spPr>
              <a:xfrm>
                <a:off x="7983444" y="6459571"/>
                <a:ext cx="9845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r>
                        <a:rPr lang="en-US" sz="2400" b="0" i="1" smtClean="0">
                          <a:latin typeface="Cambria Math" panose="02040503050406030204" pitchFamily="18" charset="0"/>
                        </a:rPr>
                        <m:t>+1</m:t>
                      </m:r>
                      <m:r>
                        <a:rPr lang="en-US" sz="2400" b="0" i="1" smtClean="0">
                          <a:latin typeface="Cambria Math" panose="02040503050406030204" pitchFamily="18" charset="0"/>
                        </a:rPr>
                        <m:t>𝜎</m:t>
                      </m:r>
                    </m:oMath>
                  </m:oMathPara>
                </a14:m>
                <a:endParaRPr lang="en-US" sz="2400" dirty="0"/>
              </a:p>
            </p:txBody>
          </p:sp>
        </mc:Choice>
        <mc:Fallback xmlns="">
          <p:sp>
            <p:nvSpPr>
              <p:cNvPr id="13" name="TextBox 12">
                <a:extLst>
                  <a:ext uri="{FF2B5EF4-FFF2-40B4-BE49-F238E27FC236}">
                    <a16:creationId xmlns:a16="http://schemas.microsoft.com/office/drawing/2014/main" id="{01B42407-FDCC-BE72-752C-60005BEC1851}"/>
                  </a:ext>
                </a:extLst>
              </p:cNvPr>
              <p:cNvSpPr txBox="1">
                <a:spLocks noRot="1" noChangeAspect="1" noMove="1" noResize="1" noEditPoints="1" noAdjustHandles="1" noChangeArrowheads="1" noChangeShapeType="1" noTextEdit="1"/>
              </p:cNvSpPr>
              <p:nvPr/>
            </p:nvSpPr>
            <p:spPr>
              <a:xfrm>
                <a:off x="7983444" y="6459571"/>
                <a:ext cx="984565" cy="369332"/>
              </a:xfrm>
              <a:prstGeom prst="rect">
                <a:avLst/>
              </a:prstGeom>
              <a:blipFill>
                <a:blip r:embed="rId5"/>
                <a:stretch>
                  <a:fillRect l="-5063" r="-3797"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339F9F4-4A56-361D-90B5-3FE9B8C728AD}"/>
                  </a:ext>
                </a:extLst>
              </p:cNvPr>
              <p:cNvSpPr txBox="1"/>
              <p:nvPr/>
            </p:nvSpPr>
            <p:spPr>
              <a:xfrm>
                <a:off x="6854020" y="1509557"/>
                <a:ext cx="11012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95.44%</m:t>
                      </m:r>
                    </m:oMath>
                  </m:oMathPara>
                </a14:m>
                <a:endParaRPr lang="en-US" sz="2400" dirty="0">
                  <a:solidFill>
                    <a:schemeClr val="accent3"/>
                  </a:solidFill>
                </a:endParaRPr>
              </a:p>
            </p:txBody>
          </p:sp>
        </mc:Choice>
        <mc:Fallback xmlns="">
          <p:sp>
            <p:nvSpPr>
              <p:cNvPr id="14" name="TextBox 13">
                <a:extLst>
                  <a:ext uri="{FF2B5EF4-FFF2-40B4-BE49-F238E27FC236}">
                    <a16:creationId xmlns:a16="http://schemas.microsoft.com/office/drawing/2014/main" id="{F339F9F4-4A56-361D-90B5-3FE9B8C728AD}"/>
                  </a:ext>
                </a:extLst>
              </p:cNvPr>
              <p:cNvSpPr txBox="1">
                <a:spLocks noRot="1" noChangeAspect="1" noMove="1" noResize="1" noEditPoints="1" noAdjustHandles="1" noChangeArrowheads="1" noChangeShapeType="1" noTextEdit="1"/>
              </p:cNvSpPr>
              <p:nvPr/>
            </p:nvSpPr>
            <p:spPr>
              <a:xfrm>
                <a:off x="6854020" y="1509557"/>
                <a:ext cx="1101264" cy="369332"/>
              </a:xfrm>
              <a:prstGeom prst="rect">
                <a:avLst/>
              </a:prstGeom>
              <a:blipFill>
                <a:blip r:embed="rId6"/>
                <a:stretch>
                  <a:fillRect l="-5682" r="-5682" b="-13793"/>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446F4226-6929-AE17-31E1-51CBE78166A1}"/>
              </a:ext>
            </a:extLst>
          </p:cNvPr>
          <p:cNvCxnSpPr>
            <a:cxnSpLocks/>
          </p:cNvCxnSpPr>
          <p:nvPr/>
        </p:nvCxnSpPr>
        <p:spPr>
          <a:xfrm flipH="1">
            <a:off x="5347252" y="1724040"/>
            <a:ext cx="1506768" cy="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D93E560-2995-CA54-7CF4-11CBB9125E42}"/>
              </a:ext>
            </a:extLst>
          </p:cNvPr>
          <p:cNvCxnSpPr/>
          <p:nvPr/>
        </p:nvCxnSpPr>
        <p:spPr>
          <a:xfrm>
            <a:off x="7955284" y="1724039"/>
            <a:ext cx="1506768" cy="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20F1469-EBAB-FAA2-650E-F9F485AAC357}"/>
                  </a:ext>
                </a:extLst>
              </p:cNvPr>
              <p:cNvSpPr txBox="1"/>
              <p:nvPr/>
            </p:nvSpPr>
            <p:spPr>
              <a:xfrm>
                <a:off x="4854968" y="6438500"/>
                <a:ext cx="9845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r>
                        <a:rPr lang="en-US" sz="2400" b="0" i="1" smtClean="0">
                          <a:latin typeface="Cambria Math" panose="02040503050406030204" pitchFamily="18" charset="0"/>
                        </a:rPr>
                        <m:t>−2</m:t>
                      </m:r>
                      <m:r>
                        <a:rPr lang="en-US" sz="2400" b="0" i="1" smtClean="0">
                          <a:latin typeface="Cambria Math" panose="02040503050406030204" pitchFamily="18" charset="0"/>
                        </a:rPr>
                        <m:t>𝜎</m:t>
                      </m:r>
                    </m:oMath>
                  </m:oMathPara>
                </a14:m>
                <a:endParaRPr lang="en-US" sz="2400" dirty="0"/>
              </a:p>
            </p:txBody>
          </p:sp>
        </mc:Choice>
        <mc:Fallback xmlns="">
          <p:sp>
            <p:nvSpPr>
              <p:cNvPr id="17" name="TextBox 16">
                <a:extLst>
                  <a:ext uri="{FF2B5EF4-FFF2-40B4-BE49-F238E27FC236}">
                    <a16:creationId xmlns:a16="http://schemas.microsoft.com/office/drawing/2014/main" id="{920F1469-EBAB-FAA2-650E-F9F485AAC357}"/>
                  </a:ext>
                </a:extLst>
              </p:cNvPr>
              <p:cNvSpPr txBox="1">
                <a:spLocks noRot="1" noChangeAspect="1" noMove="1" noResize="1" noEditPoints="1" noAdjustHandles="1" noChangeArrowheads="1" noChangeShapeType="1" noTextEdit="1"/>
              </p:cNvSpPr>
              <p:nvPr/>
            </p:nvSpPr>
            <p:spPr>
              <a:xfrm>
                <a:off x="4854968" y="6438500"/>
                <a:ext cx="984565" cy="369332"/>
              </a:xfrm>
              <a:prstGeom prst="rect">
                <a:avLst/>
              </a:prstGeom>
              <a:blipFill>
                <a:blip r:embed="rId7"/>
                <a:stretch>
                  <a:fillRect l="-6410" r="-5128" b="-22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9F2020D-7F1A-992A-194D-4F4D9E9B39F6}"/>
                  </a:ext>
                </a:extLst>
              </p:cNvPr>
              <p:cNvSpPr txBox="1"/>
              <p:nvPr/>
            </p:nvSpPr>
            <p:spPr>
              <a:xfrm>
                <a:off x="9007870" y="6438500"/>
                <a:ext cx="9845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r>
                        <a:rPr lang="en-US" sz="2400" b="0" i="1" smtClean="0">
                          <a:latin typeface="Cambria Math" panose="02040503050406030204" pitchFamily="18" charset="0"/>
                        </a:rPr>
                        <m:t>+2</m:t>
                      </m:r>
                      <m:r>
                        <a:rPr lang="en-US" sz="2400" b="0" i="1" smtClean="0">
                          <a:latin typeface="Cambria Math" panose="02040503050406030204" pitchFamily="18" charset="0"/>
                        </a:rPr>
                        <m:t>𝜎</m:t>
                      </m:r>
                    </m:oMath>
                  </m:oMathPara>
                </a14:m>
                <a:endParaRPr lang="en-US" sz="2400" dirty="0"/>
              </a:p>
            </p:txBody>
          </p:sp>
        </mc:Choice>
        <mc:Fallback xmlns="">
          <p:sp>
            <p:nvSpPr>
              <p:cNvPr id="18" name="TextBox 17">
                <a:extLst>
                  <a:ext uri="{FF2B5EF4-FFF2-40B4-BE49-F238E27FC236}">
                    <a16:creationId xmlns:a16="http://schemas.microsoft.com/office/drawing/2014/main" id="{29F2020D-7F1A-992A-194D-4F4D9E9B39F6}"/>
                  </a:ext>
                </a:extLst>
              </p:cNvPr>
              <p:cNvSpPr txBox="1">
                <a:spLocks noRot="1" noChangeAspect="1" noMove="1" noResize="1" noEditPoints="1" noAdjustHandles="1" noChangeArrowheads="1" noChangeShapeType="1" noTextEdit="1"/>
              </p:cNvSpPr>
              <p:nvPr/>
            </p:nvSpPr>
            <p:spPr>
              <a:xfrm>
                <a:off x="9007870" y="6438500"/>
                <a:ext cx="984565" cy="369332"/>
              </a:xfrm>
              <a:prstGeom prst="rect">
                <a:avLst/>
              </a:prstGeom>
              <a:blipFill>
                <a:blip r:embed="rId8"/>
                <a:stretch>
                  <a:fillRect l="-6410" r="-5128" b="-22581"/>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9E2C4C47-4D9A-71A9-2540-FBDD4BF20590}"/>
              </a:ext>
            </a:extLst>
          </p:cNvPr>
          <p:cNvCxnSpPr>
            <a:cxnSpLocks/>
          </p:cNvCxnSpPr>
          <p:nvPr/>
        </p:nvCxnSpPr>
        <p:spPr>
          <a:xfrm>
            <a:off x="5347252" y="1734697"/>
            <a:ext cx="0" cy="4703803"/>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C9620B0-0A7B-578B-4EFA-CE2E0C171B67}"/>
              </a:ext>
            </a:extLst>
          </p:cNvPr>
          <p:cNvCxnSpPr>
            <a:cxnSpLocks/>
          </p:cNvCxnSpPr>
          <p:nvPr/>
        </p:nvCxnSpPr>
        <p:spPr>
          <a:xfrm>
            <a:off x="9462052" y="1734697"/>
            <a:ext cx="0" cy="4703803"/>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F85CEF7-A556-47F1-7692-48E6E4533C7E}"/>
                  </a:ext>
                </a:extLst>
              </p:cNvPr>
              <p:cNvSpPr txBox="1"/>
              <p:nvPr/>
            </p:nvSpPr>
            <p:spPr>
              <a:xfrm>
                <a:off x="6854020" y="1122652"/>
                <a:ext cx="11012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99.72%</m:t>
                      </m:r>
                    </m:oMath>
                  </m:oMathPara>
                </a14:m>
                <a:endParaRPr lang="en-US" sz="2400" dirty="0">
                  <a:solidFill>
                    <a:schemeClr val="accent3"/>
                  </a:solidFill>
                </a:endParaRPr>
              </a:p>
            </p:txBody>
          </p:sp>
        </mc:Choice>
        <mc:Fallback xmlns="">
          <p:sp>
            <p:nvSpPr>
              <p:cNvPr id="21" name="TextBox 20">
                <a:extLst>
                  <a:ext uri="{FF2B5EF4-FFF2-40B4-BE49-F238E27FC236}">
                    <a16:creationId xmlns:a16="http://schemas.microsoft.com/office/drawing/2014/main" id="{9F85CEF7-A556-47F1-7692-48E6E4533C7E}"/>
                  </a:ext>
                </a:extLst>
              </p:cNvPr>
              <p:cNvSpPr txBox="1">
                <a:spLocks noRot="1" noChangeAspect="1" noMove="1" noResize="1" noEditPoints="1" noAdjustHandles="1" noChangeArrowheads="1" noChangeShapeType="1" noTextEdit="1"/>
              </p:cNvSpPr>
              <p:nvPr/>
            </p:nvSpPr>
            <p:spPr>
              <a:xfrm>
                <a:off x="6854020" y="1122652"/>
                <a:ext cx="1101264" cy="369332"/>
              </a:xfrm>
              <a:prstGeom prst="rect">
                <a:avLst/>
              </a:prstGeom>
              <a:blipFill>
                <a:blip r:embed="rId9"/>
                <a:stretch>
                  <a:fillRect l="-4545" r="-5682" b="-10000"/>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7180932E-74CD-D1F0-315D-5608CBFF1E8C}"/>
              </a:ext>
            </a:extLst>
          </p:cNvPr>
          <p:cNvCxnSpPr>
            <a:cxnSpLocks/>
            <a:stCxn id="21" idx="1"/>
          </p:cNvCxnSpPr>
          <p:nvPr/>
        </p:nvCxnSpPr>
        <p:spPr>
          <a:xfrm flipH="1">
            <a:off x="4318958" y="1307318"/>
            <a:ext cx="2535062" cy="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E7C7686-98EB-FC49-8CAF-D4C13FF0CFC6}"/>
              </a:ext>
            </a:extLst>
          </p:cNvPr>
          <p:cNvCxnSpPr>
            <a:cxnSpLocks/>
            <a:stCxn id="21" idx="3"/>
          </p:cNvCxnSpPr>
          <p:nvPr/>
        </p:nvCxnSpPr>
        <p:spPr>
          <a:xfrm flipV="1">
            <a:off x="7955284" y="1290612"/>
            <a:ext cx="2457611" cy="16706"/>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4B819D2-C4C2-8D80-9AAD-E9EE52100DFF}"/>
                  </a:ext>
                </a:extLst>
              </p:cNvPr>
              <p:cNvSpPr txBox="1"/>
              <p:nvPr/>
            </p:nvSpPr>
            <p:spPr>
              <a:xfrm>
                <a:off x="3912429" y="6438499"/>
                <a:ext cx="9845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r>
                        <a:rPr lang="en-US" sz="2400" b="0" i="1" smtClean="0">
                          <a:latin typeface="Cambria Math" panose="02040503050406030204" pitchFamily="18" charset="0"/>
                        </a:rPr>
                        <m:t>−3</m:t>
                      </m:r>
                      <m:r>
                        <a:rPr lang="en-US" sz="2400" b="0" i="1" smtClean="0">
                          <a:latin typeface="Cambria Math" panose="02040503050406030204" pitchFamily="18" charset="0"/>
                        </a:rPr>
                        <m:t>𝜎</m:t>
                      </m:r>
                    </m:oMath>
                  </m:oMathPara>
                </a14:m>
                <a:endParaRPr lang="en-US" sz="2400" dirty="0"/>
              </a:p>
            </p:txBody>
          </p:sp>
        </mc:Choice>
        <mc:Fallback xmlns="">
          <p:sp>
            <p:nvSpPr>
              <p:cNvPr id="24" name="TextBox 23">
                <a:extLst>
                  <a:ext uri="{FF2B5EF4-FFF2-40B4-BE49-F238E27FC236}">
                    <a16:creationId xmlns:a16="http://schemas.microsoft.com/office/drawing/2014/main" id="{F4B819D2-C4C2-8D80-9AAD-E9EE52100DFF}"/>
                  </a:ext>
                </a:extLst>
              </p:cNvPr>
              <p:cNvSpPr txBox="1">
                <a:spLocks noRot="1" noChangeAspect="1" noMove="1" noResize="1" noEditPoints="1" noAdjustHandles="1" noChangeArrowheads="1" noChangeShapeType="1" noTextEdit="1"/>
              </p:cNvSpPr>
              <p:nvPr/>
            </p:nvSpPr>
            <p:spPr>
              <a:xfrm>
                <a:off x="3912429" y="6438499"/>
                <a:ext cx="984565" cy="369332"/>
              </a:xfrm>
              <a:prstGeom prst="rect">
                <a:avLst/>
              </a:prstGeom>
              <a:blipFill>
                <a:blip r:embed="rId10"/>
                <a:stretch>
                  <a:fillRect l="-6410" r="-5128" b="-22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AF6982E-53EB-5AAA-C17E-D15E6312DFE3}"/>
                  </a:ext>
                </a:extLst>
              </p:cNvPr>
              <p:cNvSpPr txBox="1"/>
              <p:nvPr/>
            </p:nvSpPr>
            <p:spPr>
              <a:xfrm>
                <a:off x="9961730" y="6438499"/>
                <a:ext cx="9845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r>
                        <a:rPr lang="en-US" sz="2400" b="0" i="1" smtClean="0">
                          <a:latin typeface="Cambria Math" panose="02040503050406030204" pitchFamily="18" charset="0"/>
                        </a:rPr>
                        <m:t>+3</m:t>
                      </m:r>
                      <m:r>
                        <a:rPr lang="en-US" sz="2400" b="0" i="1" smtClean="0">
                          <a:latin typeface="Cambria Math" panose="02040503050406030204" pitchFamily="18" charset="0"/>
                        </a:rPr>
                        <m:t>𝜎</m:t>
                      </m:r>
                    </m:oMath>
                  </m:oMathPara>
                </a14:m>
                <a:endParaRPr lang="en-US" sz="2400" dirty="0"/>
              </a:p>
            </p:txBody>
          </p:sp>
        </mc:Choice>
        <mc:Fallback xmlns="">
          <p:sp>
            <p:nvSpPr>
              <p:cNvPr id="25" name="TextBox 24">
                <a:extLst>
                  <a:ext uri="{FF2B5EF4-FFF2-40B4-BE49-F238E27FC236}">
                    <a16:creationId xmlns:a16="http://schemas.microsoft.com/office/drawing/2014/main" id="{6AF6982E-53EB-5AAA-C17E-D15E6312DFE3}"/>
                  </a:ext>
                </a:extLst>
              </p:cNvPr>
              <p:cNvSpPr txBox="1">
                <a:spLocks noRot="1" noChangeAspect="1" noMove="1" noResize="1" noEditPoints="1" noAdjustHandles="1" noChangeArrowheads="1" noChangeShapeType="1" noTextEdit="1"/>
              </p:cNvSpPr>
              <p:nvPr/>
            </p:nvSpPr>
            <p:spPr>
              <a:xfrm>
                <a:off x="9961730" y="6438499"/>
                <a:ext cx="984565" cy="369332"/>
              </a:xfrm>
              <a:prstGeom prst="rect">
                <a:avLst/>
              </a:prstGeom>
              <a:blipFill>
                <a:blip r:embed="rId11"/>
                <a:stretch>
                  <a:fillRect l="-5063" r="-3797" b="-22581"/>
                </a:stretch>
              </a:blipFill>
            </p:spPr>
            <p:txBody>
              <a:bodyPr/>
              <a:lstStyle/>
              <a:p>
                <a:r>
                  <a:rPr lang="en-US">
                    <a:noFill/>
                  </a:rPr>
                  <a:t> </a:t>
                </a:r>
              </a:p>
            </p:txBody>
          </p:sp>
        </mc:Fallback>
      </mc:AlternateContent>
      <p:cxnSp>
        <p:nvCxnSpPr>
          <p:cNvPr id="26" name="Straight Connector 25">
            <a:extLst>
              <a:ext uri="{FF2B5EF4-FFF2-40B4-BE49-F238E27FC236}">
                <a16:creationId xmlns:a16="http://schemas.microsoft.com/office/drawing/2014/main" id="{3CC46037-8861-D091-053D-56C6CEB62A9D}"/>
              </a:ext>
            </a:extLst>
          </p:cNvPr>
          <p:cNvCxnSpPr>
            <a:cxnSpLocks/>
          </p:cNvCxnSpPr>
          <p:nvPr/>
        </p:nvCxnSpPr>
        <p:spPr>
          <a:xfrm>
            <a:off x="4318958" y="1337135"/>
            <a:ext cx="0" cy="5101364"/>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5E84F62-0F1A-97AE-5674-01A65D40B242}"/>
              </a:ext>
            </a:extLst>
          </p:cNvPr>
          <p:cNvCxnSpPr>
            <a:cxnSpLocks/>
          </p:cNvCxnSpPr>
          <p:nvPr/>
        </p:nvCxnSpPr>
        <p:spPr>
          <a:xfrm>
            <a:off x="10412895" y="1290611"/>
            <a:ext cx="2063" cy="5147888"/>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310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41FE5-468D-E3D1-FE09-8DC9CD1CD874}"/>
              </a:ext>
            </a:extLst>
          </p:cNvPr>
          <p:cNvSpPr>
            <a:spLocks noGrp="1"/>
          </p:cNvSpPr>
          <p:nvPr>
            <p:ph type="title"/>
          </p:nvPr>
        </p:nvSpPr>
        <p:spPr/>
        <p:txBody>
          <a:bodyPr/>
          <a:lstStyle/>
          <a:p>
            <a:r>
              <a:rPr lang="en-US" dirty="0"/>
              <a:t>Empirical Rule</a:t>
            </a:r>
          </a:p>
        </p:txBody>
      </p:sp>
      <p:sp>
        <p:nvSpPr>
          <p:cNvPr id="3" name="Freeform 17">
            <a:extLst>
              <a:ext uri="{FF2B5EF4-FFF2-40B4-BE49-F238E27FC236}">
                <a16:creationId xmlns:a16="http://schemas.microsoft.com/office/drawing/2014/main" id="{6756AD84-56E8-042B-EF00-704E915C0C79}"/>
              </a:ext>
            </a:extLst>
          </p:cNvPr>
          <p:cNvSpPr>
            <a:spLocks/>
          </p:cNvSpPr>
          <p:nvPr/>
        </p:nvSpPr>
        <p:spPr bwMode="auto">
          <a:xfrm>
            <a:off x="4045226" y="2601746"/>
            <a:ext cx="6705600" cy="3857825"/>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cxnSp>
        <p:nvCxnSpPr>
          <p:cNvPr id="4" name="Straight Connector 3">
            <a:extLst>
              <a:ext uri="{FF2B5EF4-FFF2-40B4-BE49-F238E27FC236}">
                <a16:creationId xmlns:a16="http://schemas.microsoft.com/office/drawing/2014/main" id="{1DCA9836-6E01-939A-E503-F7DB4508104B}"/>
              </a:ext>
            </a:extLst>
          </p:cNvPr>
          <p:cNvCxnSpPr/>
          <p:nvPr/>
        </p:nvCxnSpPr>
        <p:spPr>
          <a:xfrm>
            <a:off x="3283226" y="6459571"/>
            <a:ext cx="82677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AB870B4-7AA0-553D-9DB6-E92E5D564671}"/>
              </a:ext>
            </a:extLst>
          </p:cNvPr>
          <p:cNvCxnSpPr/>
          <p:nvPr/>
        </p:nvCxnSpPr>
        <p:spPr>
          <a:xfrm>
            <a:off x="7398025" y="2601746"/>
            <a:ext cx="0" cy="3857825"/>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8EECCE3-BAA9-CCBA-0196-C91835699044}"/>
                  </a:ext>
                </a:extLst>
              </p:cNvPr>
              <p:cNvSpPr txBox="1"/>
              <p:nvPr/>
            </p:nvSpPr>
            <p:spPr>
              <a:xfrm>
                <a:off x="7286303" y="6459571"/>
                <a:ext cx="26154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oMath>
                  </m:oMathPara>
                </a14:m>
                <a:endParaRPr lang="en-US" sz="2400" dirty="0"/>
              </a:p>
            </p:txBody>
          </p:sp>
        </mc:Choice>
        <mc:Fallback xmlns="">
          <p:sp>
            <p:nvSpPr>
              <p:cNvPr id="6" name="TextBox 5">
                <a:extLst>
                  <a:ext uri="{FF2B5EF4-FFF2-40B4-BE49-F238E27FC236}">
                    <a16:creationId xmlns:a16="http://schemas.microsoft.com/office/drawing/2014/main" id="{F8EECCE3-BAA9-CCBA-0196-C91835699044}"/>
                  </a:ext>
                </a:extLst>
              </p:cNvPr>
              <p:cNvSpPr txBox="1">
                <a:spLocks noRot="1" noChangeAspect="1" noMove="1" noResize="1" noEditPoints="1" noAdjustHandles="1" noChangeArrowheads="1" noChangeShapeType="1" noTextEdit="1"/>
              </p:cNvSpPr>
              <p:nvPr/>
            </p:nvSpPr>
            <p:spPr>
              <a:xfrm>
                <a:off x="7286303" y="6459571"/>
                <a:ext cx="261545" cy="369332"/>
              </a:xfrm>
              <a:prstGeom prst="rect">
                <a:avLst/>
              </a:prstGeom>
              <a:blipFill>
                <a:blip r:embed="rId2"/>
                <a:stretch>
                  <a:fillRect l="-22727" r="-18182" b="-23333"/>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586BFF9B-FC4F-CA83-94D8-596ABE91460B}"/>
              </a:ext>
            </a:extLst>
          </p:cNvPr>
          <p:cNvCxnSpPr>
            <a:cxnSpLocks/>
          </p:cNvCxnSpPr>
          <p:nvPr/>
        </p:nvCxnSpPr>
        <p:spPr>
          <a:xfrm>
            <a:off x="6327913" y="2124054"/>
            <a:ext cx="0" cy="4335517"/>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E08DFB5-3AD0-0F11-188E-C869AA4903E3}"/>
              </a:ext>
            </a:extLst>
          </p:cNvPr>
          <p:cNvCxnSpPr>
            <a:cxnSpLocks/>
          </p:cNvCxnSpPr>
          <p:nvPr/>
        </p:nvCxnSpPr>
        <p:spPr>
          <a:xfrm>
            <a:off x="8461513" y="2124054"/>
            <a:ext cx="0" cy="4335517"/>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DCBF650-BACC-4853-2EC8-075E973913E9}"/>
                  </a:ext>
                </a:extLst>
              </p:cNvPr>
              <p:cNvSpPr txBox="1"/>
              <p:nvPr/>
            </p:nvSpPr>
            <p:spPr>
              <a:xfrm>
                <a:off x="6838445" y="1899632"/>
                <a:ext cx="11012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68.26%</m:t>
                      </m:r>
                    </m:oMath>
                  </m:oMathPara>
                </a14:m>
                <a:endParaRPr lang="en-US" sz="2400" dirty="0">
                  <a:solidFill>
                    <a:schemeClr val="accent3"/>
                  </a:solidFill>
                </a:endParaRPr>
              </a:p>
            </p:txBody>
          </p:sp>
        </mc:Choice>
        <mc:Fallback xmlns="">
          <p:sp>
            <p:nvSpPr>
              <p:cNvPr id="9" name="TextBox 8">
                <a:extLst>
                  <a:ext uri="{FF2B5EF4-FFF2-40B4-BE49-F238E27FC236}">
                    <a16:creationId xmlns:a16="http://schemas.microsoft.com/office/drawing/2014/main" id="{8DCBF650-BACC-4853-2EC8-075E973913E9}"/>
                  </a:ext>
                </a:extLst>
              </p:cNvPr>
              <p:cNvSpPr txBox="1">
                <a:spLocks noRot="1" noChangeAspect="1" noMove="1" noResize="1" noEditPoints="1" noAdjustHandles="1" noChangeArrowheads="1" noChangeShapeType="1" noTextEdit="1"/>
              </p:cNvSpPr>
              <p:nvPr/>
            </p:nvSpPr>
            <p:spPr>
              <a:xfrm>
                <a:off x="6838445" y="1899632"/>
                <a:ext cx="1101264" cy="369332"/>
              </a:xfrm>
              <a:prstGeom prst="rect">
                <a:avLst/>
              </a:prstGeom>
              <a:blipFill>
                <a:blip r:embed="rId3"/>
                <a:stretch>
                  <a:fillRect l="-5747" r="-6897" b="-13333"/>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9F48A4B7-C61C-EBA9-9BA2-79C8C35C1EFB}"/>
              </a:ext>
            </a:extLst>
          </p:cNvPr>
          <p:cNvCxnSpPr>
            <a:stCxn id="9" idx="1"/>
          </p:cNvCxnSpPr>
          <p:nvPr/>
        </p:nvCxnSpPr>
        <p:spPr>
          <a:xfrm flipH="1">
            <a:off x="6322277" y="2084298"/>
            <a:ext cx="516168" cy="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9E0DDB7-8647-1C9D-E54E-8C510D2C30F9}"/>
              </a:ext>
            </a:extLst>
          </p:cNvPr>
          <p:cNvCxnSpPr/>
          <p:nvPr/>
        </p:nvCxnSpPr>
        <p:spPr>
          <a:xfrm>
            <a:off x="7945345" y="2084298"/>
            <a:ext cx="516168" cy="1"/>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F451E00-9D41-CE3E-2EBF-47A4039A4E44}"/>
                  </a:ext>
                </a:extLst>
              </p:cNvPr>
              <p:cNvSpPr txBox="1"/>
              <p:nvPr/>
            </p:nvSpPr>
            <p:spPr>
              <a:xfrm>
                <a:off x="5859516" y="6459571"/>
                <a:ext cx="9845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r>
                        <a:rPr lang="en-US" sz="2400" b="0" i="1" smtClean="0">
                          <a:latin typeface="Cambria Math" panose="02040503050406030204" pitchFamily="18" charset="0"/>
                        </a:rPr>
                        <m:t>−1</m:t>
                      </m:r>
                      <m:r>
                        <a:rPr lang="en-US" sz="2400" b="0" i="1" smtClean="0">
                          <a:latin typeface="Cambria Math" panose="02040503050406030204" pitchFamily="18" charset="0"/>
                        </a:rPr>
                        <m:t>𝜎</m:t>
                      </m:r>
                    </m:oMath>
                  </m:oMathPara>
                </a14:m>
                <a:endParaRPr lang="en-US" sz="2400" dirty="0"/>
              </a:p>
            </p:txBody>
          </p:sp>
        </mc:Choice>
        <mc:Fallback xmlns="">
          <p:sp>
            <p:nvSpPr>
              <p:cNvPr id="12" name="TextBox 11">
                <a:extLst>
                  <a:ext uri="{FF2B5EF4-FFF2-40B4-BE49-F238E27FC236}">
                    <a16:creationId xmlns:a16="http://schemas.microsoft.com/office/drawing/2014/main" id="{3F451E00-9D41-CE3E-2EBF-47A4039A4E44}"/>
                  </a:ext>
                </a:extLst>
              </p:cNvPr>
              <p:cNvSpPr txBox="1">
                <a:spLocks noRot="1" noChangeAspect="1" noMove="1" noResize="1" noEditPoints="1" noAdjustHandles="1" noChangeArrowheads="1" noChangeShapeType="1" noTextEdit="1"/>
              </p:cNvSpPr>
              <p:nvPr/>
            </p:nvSpPr>
            <p:spPr>
              <a:xfrm>
                <a:off x="5859516" y="6459571"/>
                <a:ext cx="984565" cy="369332"/>
              </a:xfrm>
              <a:prstGeom prst="rect">
                <a:avLst/>
              </a:prstGeom>
              <a:blipFill>
                <a:blip r:embed="rId4"/>
                <a:stretch>
                  <a:fillRect l="-6329" r="-3797"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1B42407-FDCC-BE72-752C-60005BEC1851}"/>
                  </a:ext>
                </a:extLst>
              </p:cNvPr>
              <p:cNvSpPr txBox="1"/>
              <p:nvPr/>
            </p:nvSpPr>
            <p:spPr>
              <a:xfrm>
                <a:off x="7983444" y="6459571"/>
                <a:ext cx="9845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r>
                        <a:rPr lang="en-US" sz="2400" b="0" i="1" smtClean="0">
                          <a:latin typeface="Cambria Math" panose="02040503050406030204" pitchFamily="18" charset="0"/>
                        </a:rPr>
                        <m:t>+1</m:t>
                      </m:r>
                      <m:r>
                        <a:rPr lang="en-US" sz="2400" b="0" i="1" smtClean="0">
                          <a:latin typeface="Cambria Math" panose="02040503050406030204" pitchFamily="18" charset="0"/>
                        </a:rPr>
                        <m:t>𝜎</m:t>
                      </m:r>
                    </m:oMath>
                  </m:oMathPara>
                </a14:m>
                <a:endParaRPr lang="en-US" sz="2400" dirty="0"/>
              </a:p>
            </p:txBody>
          </p:sp>
        </mc:Choice>
        <mc:Fallback xmlns="">
          <p:sp>
            <p:nvSpPr>
              <p:cNvPr id="13" name="TextBox 12">
                <a:extLst>
                  <a:ext uri="{FF2B5EF4-FFF2-40B4-BE49-F238E27FC236}">
                    <a16:creationId xmlns:a16="http://schemas.microsoft.com/office/drawing/2014/main" id="{01B42407-FDCC-BE72-752C-60005BEC1851}"/>
                  </a:ext>
                </a:extLst>
              </p:cNvPr>
              <p:cNvSpPr txBox="1">
                <a:spLocks noRot="1" noChangeAspect="1" noMove="1" noResize="1" noEditPoints="1" noAdjustHandles="1" noChangeArrowheads="1" noChangeShapeType="1" noTextEdit="1"/>
              </p:cNvSpPr>
              <p:nvPr/>
            </p:nvSpPr>
            <p:spPr>
              <a:xfrm>
                <a:off x="7983444" y="6459571"/>
                <a:ext cx="984565" cy="369332"/>
              </a:xfrm>
              <a:prstGeom prst="rect">
                <a:avLst/>
              </a:prstGeom>
              <a:blipFill>
                <a:blip r:embed="rId5"/>
                <a:stretch>
                  <a:fillRect l="-5063" r="-3797"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339F9F4-4A56-361D-90B5-3FE9B8C728AD}"/>
                  </a:ext>
                </a:extLst>
              </p:cNvPr>
              <p:cNvSpPr txBox="1"/>
              <p:nvPr/>
            </p:nvSpPr>
            <p:spPr>
              <a:xfrm>
                <a:off x="6854020" y="1509557"/>
                <a:ext cx="11012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95.44%</m:t>
                      </m:r>
                    </m:oMath>
                  </m:oMathPara>
                </a14:m>
                <a:endParaRPr lang="en-US" sz="2400" dirty="0">
                  <a:solidFill>
                    <a:schemeClr val="accent3"/>
                  </a:solidFill>
                </a:endParaRPr>
              </a:p>
            </p:txBody>
          </p:sp>
        </mc:Choice>
        <mc:Fallback xmlns="">
          <p:sp>
            <p:nvSpPr>
              <p:cNvPr id="14" name="TextBox 13">
                <a:extLst>
                  <a:ext uri="{FF2B5EF4-FFF2-40B4-BE49-F238E27FC236}">
                    <a16:creationId xmlns:a16="http://schemas.microsoft.com/office/drawing/2014/main" id="{F339F9F4-4A56-361D-90B5-3FE9B8C728AD}"/>
                  </a:ext>
                </a:extLst>
              </p:cNvPr>
              <p:cNvSpPr txBox="1">
                <a:spLocks noRot="1" noChangeAspect="1" noMove="1" noResize="1" noEditPoints="1" noAdjustHandles="1" noChangeArrowheads="1" noChangeShapeType="1" noTextEdit="1"/>
              </p:cNvSpPr>
              <p:nvPr/>
            </p:nvSpPr>
            <p:spPr>
              <a:xfrm>
                <a:off x="6854020" y="1509557"/>
                <a:ext cx="1101264" cy="369332"/>
              </a:xfrm>
              <a:prstGeom prst="rect">
                <a:avLst/>
              </a:prstGeom>
              <a:blipFill>
                <a:blip r:embed="rId6"/>
                <a:stretch>
                  <a:fillRect l="-5682" r="-5682" b="-13793"/>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446F4226-6929-AE17-31E1-51CBE78166A1}"/>
              </a:ext>
            </a:extLst>
          </p:cNvPr>
          <p:cNvCxnSpPr>
            <a:cxnSpLocks/>
          </p:cNvCxnSpPr>
          <p:nvPr/>
        </p:nvCxnSpPr>
        <p:spPr>
          <a:xfrm flipH="1">
            <a:off x="5347252" y="1724040"/>
            <a:ext cx="1506768" cy="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D93E560-2995-CA54-7CF4-11CBB9125E42}"/>
              </a:ext>
            </a:extLst>
          </p:cNvPr>
          <p:cNvCxnSpPr/>
          <p:nvPr/>
        </p:nvCxnSpPr>
        <p:spPr>
          <a:xfrm>
            <a:off x="7955284" y="1724039"/>
            <a:ext cx="1506768" cy="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20F1469-EBAB-FAA2-650E-F9F485AAC357}"/>
                  </a:ext>
                </a:extLst>
              </p:cNvPr>
              <p:cNvSpPr txBox="1"/>
              <p:nvPr/>
            </p:nvSpPr>
            <p:spPr>
              <a:xfrm>
                <a:off x="4854968" y="6438500"/>
                <a:ext cx="9845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r>
                        <a:rPr lang="en-US" sz="2400" b="0" i="1" smtClean="0">
                          <a:latin typeface="Cambria Math" panose="02040503050406030204" pitchFamily="18" charset="0"/>
                        </a:rPr>
                        <m:t>−2</m:t>
                      </m:r>
                      <m:r>
                        <a:rPr lang="en-US" sz="2400" b="0" i="1" smtClean="0">
                          <a:latin typeface="Cambria Math" panose="02040503050406030204" pitchFamily="18" charset="0"/>
                        </a:rPr>
                        <m:t>𝜎</m:t>
                      </m:r>
                    </m:oMath>
                  </m:oMathPara>
                </a14:m>
                <a:endParaRPr lang="en-US" sz="2400" dirty="0"/>
              </a:p>
            </p:txBody>
          </p:sp>
        </mc:Choice>
        <mc:Fallback xmlns="">
          <p:sp>
            <p:nvSpPr>
              <p:cNvPr id="17" name="TextBox 16">
                <a:extLst>
                  <a:ext uri="{FF2B5EF4-FFF2-40B4-BE49-F238E27FC236}">
                    <a16:creationId xmlns:a16="http://schemas.microsoft.com/office/drawing/2014/main" id="{920F1469-EBAB-FAA2-650E-F9F485AAC357}"/>
                  </a:ext>
                </a:extLst>
              </p:cNvPr>
              <p:cNvSpPr txBox="1">
                <a:spLocks noRot="1" noChangeAspect="1" noMove="1" noResize="1" noEditPoints="1" noAdjustHandles="1" noChangeArrowheads="1" noChangeShapeType="1" noTextEdit="1"/>
              </p:cNvSpPr>
              <p:nvPr/>
            </p:nvSpPr>
            <p:spPr>
              <a:xfrm>
                <a:off x="4854968" y="6438500"/>
                <a:ext cx="984565" cy="369332"/>
              </a:xfrm>
              <a:prstGeom prst="rect">
                <a:avLst/>
              </a:prstGeom>
              <a:blipFill>
                <a:blip r:embed="rId7"/>
                <a:stretch>
                  <a:fillRect l="-6410" r="-5128" b="-22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9F2020D-7F1A-992A-194D-4F4D9E9B39F6}"/>
                  </a:ext>
                </a:extLst>
              </p:cNvPr>
              <p:cNvSpPr txBox="1"/>
              <p:nvPr/>
            </p:nvSpPr>
            <p:spPr>
              <a:xfrm>
                <a:off x="9007870" y="6438500"/>
                <a:ext cx="9845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r>
                        <a:rPr lang="en-US" sz="2400" b="0" i="1" smtClean="0">
                          <a:latin typeface="Cambria Math" panose="02040503050406030204" pitchFamily="18" charset="0"/>
                        </a:rPr>
                        <m:t>+2</m:t>
                      </m:r>
                      <m:r>
                        <a:rPr lang="en-US" sz="2400" b="0" i="1" smtClean="0">
                          <a:latin typeface="Cambria Math" panose="02040503050406030204" pitchFamily="18" charset="0"/>
                        </a:rPr>
                        <m:t>𝜎</m:t>
                      </m:r>
                    </m:oMath>
                  </m:oMathPara>
                </a14:m>
                <a:endParaRPr lang="en-US" sz="2400" dirty="0"/>
              </a:p>
            </p:txBody>
          </p:sp>
        </mc:Choice>
        <mc:Fallback xmlns="">
          <p:sp>
            <p:nvSpPr>
              <p:cNvPr id="18" name="TextBox 17">
                <a:extLst>
                  <a:ext uri="{FF2B5EF4-FFF2-40B4-BE49-F238E27FC236}">
                    <a16:creationId xmlns:a16="http://schemas.microsoft.com/office/drawing/2014/main" id="{29F2020D-7F1A-992A-194D-4F4D9E9B39F6}"/>
                  </a:ext>
                </a:extLst>
              </p:cNvPr>
              <p:cNvSpPr txBox="1">
                <a:spLocks noRot="1" noChangeAspect="1" noMove="1" noResize="1" noEditPoints="1" noAdjustHandles="1" noChangeArrowheads="1" noChangeShapeType="1" noTextEdit="1"/>
              </p:cNvSpPr>
              <p:nvPr/>
            </p:nvSpPr>
            <p:spPr>
              <a:xfrm>
                <a:off x="9007870" y="6438500"/>
                <a:ext cx="984565" cy="369332"/>
              </a:xfrm>
              <a:prstGeom prst="rect">
                <a:avLst/>
              </a:prstGeom>
              <a:blipFill>
                <a:blip r:embed="rId8"/>
                <a:stretch>
                  <a:fillRect l="-6410" r="-5128" b="-22581"/>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9E2C4C47-4D9A-71A9-2540-FBDD4BF20590}"/>
              </a:ext>
            </a:extLst>
          </p:cNvPr>
          <p:cNvCxnSpPr>
            <a:cxnSpLocks/>
          </p:cNvCxnSpPr>
          <p:nvPr/>
        </p:nvCxnSpPr>
        <p:spPr>
          <a:xfrm>
            <a:off x="5347252" y="1734697"/>
            <a:ext cx="0" cy="4703803"/>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C9620B0-0A7B-578B-4EFA-CE2E0C171B67}"/>
              </a:ext>
            </a:extLst>
          </p:cNvPr>
          <p:cNvCxnSpPr>
            <a:cxnSpLocks/>
          </p:cNvCxnSpPr>
          <p:nvPr/>
        </p:nvCxnSpPr>
        <p:spPr>
          <a:xfrm>
            <a:off x="9462052" y="1734697"/>
            <a:ext cx="0" cy="4703803"/>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F85CEF7-A556-47F1-7692-48E6E4533C7E}"/>
                  </a:ext>
                </a:extLst>
              </p:cNvPr>
              <p:cNvSpPr txBox="1"/>
              <p:nvPr/>
            </p:nvSpPr>
            <p:spPr>
              <a:xfrm>
                <a:off x="6854020" y="1122652"/>
                <a:ext cx="11012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99.72%</m:t>
                      </m:r>
                    </m:oMath>
                  </m:oMathPara>
                </a14:m>
                <a:endParaRPr lang="en-US" sz="2400" dirty="0">
                  <a:solidFill>
                    <a:schemeClr val="accent3"/>
                  </a:solidFill>
                </a:endParaRPr>
              </a:p>
            </p:txBody>
          </p:sp>
        </mc:Choice>
        <mc:Fallback xmlns="">
          <p:sp>
            <p:nvSpPr>
              <p:cNvPr id="21" name="TextBox 20">
                <a:extLst>
                  <a:ext uri="{FF2B5EF4-FFF2-40B4-BE49-F238E27FC236}">
                    <a16:creationId xmlns:a16="http://schemas.microsoft.com/office/drawing/2014/main" id="{9F85CEF7-A556-47F1-7692-48E6E4533C7E}"/>
                  </a:ext>
                </a:extLst>
              </p:cNvPr>
              <p:cNvSpPr txBox="1">
                <a:spLocks noRot="1" noChangeAspect="1" noMove="1" noResize="1" noEditPoints="1" noAdjustHandles="1" noChangeArrowheads="1" noChangeShapeType="1" noTextEdit="1"/>
              </p:cNvSpPr>
              <p:nvPr/>
            </p:nvSpPr>
            <p:spPr>
              <a:xfrm>
                <a:off x="6854020" y="1122652"/>
                <a:ext cx="1101264" cy="369332"/>
              </a:xfrm>
              <a:prstGeom prst="rect">
                <a:avLst/>
              </a:prstGeom>
              <a:blipFill>
                <a:blip r:embed="rId9"/>
                <a:stretch>
                  <a:fillRect l="-4545" r="-5682" b="-10000"/>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7180932E-74CD-D1F0-315D-5608CBFF1E8C}"/>
              </a:ext>
            </a:extLst>
          </p:cNvPr>
          <p:cNvCxnSpPr>
            <a:cxnSpLocks/>
            <a:stCxn id="21" idx="1"/>
          </p:cNvCxnSpPr>
          <p:nvPr/>
        </p:nvCxnSpPr>
        <p:spPr>
          <a:xfrm flipH="1">
            <a:off x="4318958" y="1307318"/>
            <a:ext cx="2535062" cy="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E7C7686-98EB-FC49-8CAF-D4C13FF0CFC6}"/>
              </a:ext>
            </a:extLst>
          </p:cNvPr>
          <p:cNvCxnSpPr>
            <a:cxnSpLocks/>
            <a:stCxn id="21" idx="3"/>
          </p:cNvCxnSpPr>
          <p:nvPr/>
        </p:nvCxnSpPr>
        <p:spPr>
          <a:xfrm flipV="1">
            <a:off x="7955284" y="1290612"/>
            <a:ext cx="2457611" cy="16706"/>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4B819D2-C4C2-8D80-9AAD-E9EE52100DFF}"/>
                  </a:ext>
                </a:extLst>
              </p:cNvPr>
              <p:cNvSpPr txBox="1"/>
              <p:nvPr/>
            </p:nvSpPr>
            <p:spPr>
              <a:xfrm>
                <a:off x="3912429" y="6438499"/>
                <a:ext cx="9845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r>
                        <a:rPr lang="en-US" sz="2400" b="0" i="1" smtClean="0">
                          <a:latin typeface="Cambria Math" panose="02040503050406030204" pitchFamily="18" charset="0"/>
                        </a:rPr>
                        <m:t>−3</m:t>
                      </m:r>
                      <m:r>
                        <a:rPr lang="en-US" sz="2400" b="0" i="1" smtClean="0">
                          <a:latin typeface="Cambria Math" panose="02040503050406030204" pitchFamily="18" charset="0"/>
                        </a:rPr>
                        <m:t>𝜎</m:t>
                      </m:r>
                    </m:oMath>
                  </m:oMathPara>
                </a14:m>
                <a:endParaRPr lang="en-US" sz="2400" dirty="0"/>
              </a:p>
            </p:txBody>
          </p:sp>
        </mc:Choice>
        <mc:Fallback xmlns="">
          <p:sp>
            <p:nvSpPr>
              <p:cNvPr id="24" name="TextBox 23">
                <a:extLst>
                  <a:ext uri="{FF2B5EF4-FFF2-40B4-BE49-F238E27FC236}">
                    <a16:creationId xmlns:a16="http://schemas.microsoft.com/office/drawing/2014/main" id="{F4B819D2-C4C2-8D80-9AAD-E9EE52100DFF}"/>
                  </a:ext>
                </a:extLst>
              </p:cNvPr>
              <p:cNvSpPr txBox="1">
                <a:spLocks noRot="1" noChangeAspect="1" noMove="1" noResize="1" noEditPoints="1" noAdjustHandles="1" noChangeArrowheads="1" noChangeShapeType="1" noTextEdit="1"/>
              </p:cNvSpPr>
              <p:nvPr/>
            </p:nvSpPr>
            <p:spPr>
              <a:xfrm>
                <a:off x="3912429" y="6438499"/>
                <a:ext cx="984565" cy="369332"/>
              </a:xfrm>
              <a:prstGeom prst="rect">
                <a:avLst/>
              </a:prstGeom>
              <a:blipFill>
                <a:blip r:embed="rId10"/>
                <a:stretch>
                  <a:fillRect l="-6410" r="-5128" b="-22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AF6982E-53EB-5AAA-C17E-D15E6312DFE3}"/>
                  </a:ext>
                </a:extLst>
              </p:cNvPr>
              <p:cNvSpPr txBox="1"/>
              <p:nvPr/>
            </p:nvSpPr>
            <p:spPr>
              <a:xfrm>
                <a:off x="9961730" y="6438499"/>
                <a:ext cx="9845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r>
                        <a:rPr lang="en-US" sz="2400" b="0" i="1" smtClean="0">
                          <a:latin typeface="Cambria Math" panose="02040503050406030204" pitchFamily="18" charset="0"/>
                        </a:rPr>
                        <m:t>+3</m:t>
                      </m:r>
                      <m:r>
                        <a:rPr lang="en-US" sz="2400" b="0" i="1" smtClean="0">
                          <a:latin typeface="Cambria Math" panose="02040503050406030204" pitchFamily="18" charset="0"/>
                        </a:rPr>
                        <m:t>𝜎</m:t>
                      </m:r>
                    </m:oMath>
                  </m:oMathPara>
                </a14:m>
                <a:endParaRPr lang="en-US" sz="2400" dirty="0"/>
              </a:p>
            </p:txBody>
          </p:sp>
        </mc:Choice>
        <mc:Fallback xmlns="">
          <p:sp>
            <p:nvSpPr>
              <p:cNvPr id="25" name="TextBox 24">
                <a:extLst>
                  <a:ext uri="{FF2B5EF4-FFF2-40B4-BE49-F238E27FC236}">
                    <a16:creationId xmlns:a16="http://schemas.microsoft.com/office/drawing/2014/main" id="{6AF6982E-53EB-5AAA-C17E-D15E6312DFE3}"/>
                  </a:ext>
                </a:extLst>
              </p:cNvPr>
              <p:cNvSpPr txBox="1">
                <a:spLocks noRot="1" noChangeAspect="1" noMove="1" noResize="1" noEditPoints="1" noAdjustHandles="1" noChangeArrowheads="1" noChangeShapeType="1" noTextEdit="1"/>
              </p:cNvSpPr>
              <p:nvPr/>
            </p:nvSpPr>
            <p:spPr>
              <a:xfrm>
                <a:off x="9961730" y="6438499"/>
                <a:ext cx="984565" cy="369332"/>
              </a:xfrm>
              <a:prstGeom prst="rect">
                <a:avLst/>
              </a:prstGeom>
              <a:blipFill>
                <a:blip r:embed="rId11"/>
                <a:stretch>
                  <a:fillRect l="-5063" r="-3797" b="-22581"/>
                </a:stretch>
              </a:blipFill>
            </p:spPr>
            <p:txBody>
              <a:bodyPr/>
              <a:lstStyle/>
              <a:p>
                <a:r>
                  <a:rPr lang="en-US">
                    <a:noFill/>
                  </a:rPr>
                  <a:t> </a:t>
                </a:r>
              </a:p>
            </p:txBody>
          </p:sp>
        </mc:Fallback>
      </mc:AlternateContent>
      <p:cxnSp>
        <p:nvCxnSpPr>
          <p:cNvPr id="26" name="Straight Connector 25">
            <a:extLst>
              <a:ext uri="{FF2B5EF4-FFF2-40B4-BE49-F238E27FC236}">
                <a16:creationId xmlns:a16="http://schemas.microsoft.com/office/drawing/2014/main" id="{3CC46037-8861-D091-053D-56C6CEB62A9D}"/>
              </a:ext>
            </a:extLst>
          </p:cNvPr>
          <p:cNvCxnSpPr>
            <a:cxnSpLocks/>
          </p:cNvCxnSpPr>
          <p:nvPr/>
        </p:nvCxnSpPr>
        <p:spPr>
          <a:xfrm>
            <a:off x="4318958" y="1337135"/>
            <a:ext cx="0" cy="5101364"/>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5E84F62-0F1A-97AE-5674-01A65D40B242}"/>
              </a:ext>
            </a:extLst>
          </p:cNvPr>
          <p:cNvCxnSpPr>
            <a:cxnSpLocks/>
          </p:cNvCxnSpPr>
          <p:nvPr/>
        </p:nvCxnSpPr>
        <p:spPr>
          <a:xfrm>
            <a:off x="10412895" y="1290611"/>
            <a:ext cx="2063" cy="5147888"/>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B2914A4-819D-082E-7F35-9032CE3D56F5}"/>
                  </a:ext>
                </a:extLst>
              </p:cNvPr>
              <p:cNvSpPr txBox="1"/>
              <p:nvPr/>
            </p:nvSpPr>
            <p:spPr>
              <a:xfrm>
                <a:off x="6455406" y="4530658"/>
                <a:ext cx="76623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accent1"/>
                          </a:solidFill>
                          <a:latin typeface="Cambria Math" panose="02040503050406030204" pitchFamily="18" charset="0"/>
                        </a:rPr>
                        <m:t>~</m:t>
                      </m:r>
                      <m:r>
                        <a:rPr lang="en-US" sz="2000" b="0" i="1" smtClean="0">
                          <a:solidFill>
                            <a:schemeClr val="accent1"/>
                          </a:solidFill>
                          <a:latin typeface="Cambria Math" panose="02040503050406030204" pitchFamily="18" charset="0"/>
                        </a:rPr>
                        <m:t>34%</m:t>
                      </m:r>
                    </m:oMath>
                  </m:oMathPara>
                </a14:m>
                <a:endParaRPr lang="en-US" sz="2000" dirty="0">
                  <a:solidFill>
                    <a:schemeClr val="accent1"/>
                  </a:solidFill>
                </a:endParaRPr>
              </a:p>
            </p:txBody>
          </p:sp>
        </mc:Choice>
        <mc:Fallback xmlns="">
          <p:sp>
            <p:nvSpPr>
              <p:cNvPr id="28" name="TextBox 27">
                <a:extLst>
                  <a:ext uri="{FF2B5EF4-FFF2-40B4-BE49-F238E27FC236}">
                    <a16:creationId xmlns:a16="http://schemas.microsoft.com/office/drawing/2014/main" id="{DB2914A4-819D-082E-7F35-9032CE3D56F5}"/>
                  </a:ext>
                </a:extLst>
              </p:cNvPr>
              <p:cNvSpPr txBox="1">
                <a:spLocks noRot="1" noChangeAspect="1" noMove="1" noResize="1" noEditPoints="1" noAdjustHandles="1" noChangeArrowheads="1" noChangeShapeType="1" noTextEdit="1"/>
              </p:cNvSpPr>
              <p:nvPr/>
            </p:nvSpPr>
            <p:spPr>
              <a:xfrm>
                <a:off x="6455406" y="4530658"/>
                <a:ext cx="766235" cy="307777"/>
              </a:xfrm>
              <a:prstGeom prst="rect">
                <a:avLst/>
              </a:prstGeom>
              <a:blipFill>
                <a:blip r:embed="rId12"/>
                <a:stretch>
                  <a:fillRect l="-1639" r="-6557"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A69F023-D2F4-871A-960C-57DAA3FAF5DA}"/>
                  </a:ext>
                </a:extLst>
              </p:cNvPr>
              <p:cNvSpPr txBox="1"/>
              <p:nvPr/>
            </p:nvSpPr>
            <p:spPr>
              <a:xfrm>
                <a:off x="7555590" y="4530658"/>
                <a:ext cx="76623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accent1"/>
                          </a:solidFill>
                          <a:latin typeface="Cambria Math" panose="02040503050406030204" pitchFamily="18" charset="0"/>
                        </a:rPr>
                        <m:t>~</m:t>
                      </m:r>
                      <m:r>
                        <a:rPr lang="en-US" sz="2000" b="0" i="1" smtClean="0">
                          <a:solidFill>
                            <a:schemeClr val="accent1"/>
                          </a:solidFill>
                          <a:latin typeface="Cambria Math" panose="02040503050406030204" pitchFamily="18" charset="0"/>
                        </a:rPr>
                        <m:t>34%</m:t>
                      </m:r>
                    </m:oMath>
                  </m:oMathPara>
                </a14:m>
                <a:endParaRPr lang="en-US" sz="2000" dirty="0">
                  <a:solidFill>
                    <a:schemeClr val="accent1"/>
                  </a:solidFill>
                </a:endParaRPr>
              </a:p>
            </p:txBody>
          </p:sp>
        </mc:Choice>
        <mc:Fallback xmlns="">
          <p:sp>
            <p:nvSpPr>
              <p:cNvPr id="29" name="TextBox 28">
                <a:extLst>
                  <a:ext uri="{FF2B5EF4-FFF2-40B4-BE49-F238E27FC236}">
                    <a16:creationId xmlns:a16="http://schemas.microsoft.com/office/drawing/2014/main" id="{EA69F023-D2F4-871A-960C-57DAA3FAF5DA}"/>
                  </a:ext>
                </a:extLst>
              </p:cNvPr>
              <p:cNvSpPr txBox="1">
                <a:spLocks noRot="1" noChangeAspect="1" noMove="1" noResize="1" noEditPoints="1" noAdjustHandles="1" noChangeArrowheads="1" noChangeShapeType="1" noTextEdit="1"/>
              </p:cNvSpPr>
              <p:nvPr/>
            </p:nvSpPr>
            <p:spPr>
              <a:xfrm>
                <a:off x="7555590" y="4530658"/>
                <a:ext cx="766235" cy="307777"/>
              </a:xfrm>
              <a:prstGeom prst="rect">
                <a:avLst/>
              </a:prstGeom>
              <a:blipFill>
                <a:blip r:embed="rId13"/>
                <a:stretch>
                  <a:fillRect r="-6452"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58635BF-D848-83BC-91B5-C537F22F0492}"/>
                  </a:ext>
                </a:extLst>
              </p:cNvPr>
              <p:cNvSpPr txBox="1"/>
              <p:nvPr/>
            </p:nvSpPr>
            <p:spPr>
              <a:xfrm>
                <a:off x="5365879" y="5942124"/>
                <a:ext cx="96180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accent1"/>
                          </a:solidFill>
                          <a:latin typeface="Cambria Math" panose="02040503050406030204" pitchFamily="18" charset="0"/>
                        </a:rPr>
                        <m:t>~</m:t>
                      </m:r>
                      <m:r>
                        <a:rPr lang="en-US" sz="2000" b="0" i="1" smtClean="0">
                          <a:solidFill>
                            <a:schemeClr val="accent1"/>
                          </a:solidFill>
                          <a:latin typeface="Cambria Math" panose="02040503050406030204" pitchFamily="18" charset="0"/>
                        </a:rPr>
                        <m:t>13.5%</m:t>
                      </m:r>
                    </m:oMath>
                  </m:oMathPara>
                </a14:m>
                <a:endParaRPr lang="en-US" sz="2000" dirty="0">
                  <a:solidFill>
                    <a:schemeClr val="accent1"/>
                  </a:solidFill>
                </a:endParaRPr>
              </a:p>
            </p:txBody>
          </p:sp>
        </mc:Choice>
        <mc:Fallback xmlns="">
          <p:sp>
            <p:nvSpPr>
              <p:cNvPr id="30" name="TextBox 29">
                <a:extLst>
                  <a:ext uri="{FF2B5EF4-FFF2-40B4-BE49-F238E27FC236}">
                    <a16:creationId xmlns:a16="http://schemas.microsoft.com/office/drawing/2014/main" id="{658635BF-D848-83BC-91B5-C537F22F0492}"/>
                  </a:ext>
                </a:extLst>
              </p:cNvPr>
              <p:cNvSpPr txBox="1">
                <a:spLocks noRot="1" noChangeAspect="1" noMove="1" noResize="1" noEditPoints="1" noAdjustHandles="1" noChangeArrowheads="1" noChangeShapeType="1" noTextEdit="1"/>
              </p:cNvSpPr>
              <p:nvPr/>
            </p:nvSpPr>
            <p:spPr>
              <a:xfrm>
                <a:off x="5365879" y="5942124"/>
                <a:ext cx="961802" cy="307777"/>
              </a:xfrm>
              <a:prstGeom prst="rect">
                <a:avLst/>
              </a:prstGeom>
              <a:blipFill>
                <a:blip r:embed="rId14"/>
                <a:stretch>
                  <a:fillRect l="-1299" r="-6494"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BE573DB-1B5D-6034-11AC-58BB2CC366F0}"/>
                  </a:ext>
                </a:extLst>
              </p:cNvPr>
              <p:cNvSpPr txBox="1"/>
              <p:nvPr/>
            </p:nvSpPr>
            <p:spPr>
              <a:xfrm>
                <a:off x="8487625" y="5942124"/>
                <a:ext cx="96180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accent1"/>
                          </a:solidFill>
                          <a:latin typeface="Cambria Math" panose="02040503050406030204" pitchFamily="18" charset="0"/>
                        </a:rPr>
                        <m:t>~</m:t>
                      </m:r>
                      <m:r>
                        <a:rPr lang="en-US" sz="2000" b="0" i="1" smtClean="0">
                          <a:solidFill>
                            <a:schemeClr val="accent1"/>
                          </a:solidFill>
                          <a:latin typeface="Cambria Math" panose="02040503050406030204" pitchFamily="18" charset="0"/>
                        </a:rPr>
                        <m:t>13.5%</m:t>
                      </m:r>
                    </m:oMath>
                  </m:oMathPara>
                </a14:m>
                <a:endParaRPr lang="en-US" sz="2000" dirty="0">
                  <a:solidFill>
                    <a:schemeClr val="accent1"/>
                  </a:solidFill>
                </a:endParaRPr>
              </a:p>
            </p:txBody>
          </p:sp>
        </mc:Choice>
        <mc:Fallback xmlns="">
          <p:sp>
            <p:nvSpPr>
              <p:cNvPr id="31" name="TextBox 30">
                <a:extLst>
                  <a:ext uri="{FF2B5EF4-FFF2-40B4-BE49-F238E27FC236}">
                    <a16:creationId xmlns:a16="http://schemas.microsoft.com/office/drawing/2014/main" id="{DBE573DB-1B5D-6034-11AC-58BB2CC366F0}"/>
                  </a:ext>
                </a:extLst>
              </p:cNvPr>
              <p:cNvSpPr txBox="1">
                <a:spLocks noRot="1" noChangeAspect="1" noMove="1" noResize="1" noEditPoints="1" noAdjustHandles="1" noChangeArrowheads="1" noChangeShapeType="1" noTextEdit="1"/>
              </p:cNvSpPr>
              <p:nvPr/>
            </p:nvSpPr>
            <p:spPr>
              <a:xfrm>
                <a:off x="8487625" y="5942124"/>
                <a:ext cx="961802" cy="307777"/>
              </a:xfrm>
              <a:prstGeom prst="rect">
                <a:avLst/>
              </a:prstGeom>
              <a:blipFill>
                <a:blip r:embed="rId15"/>
                <a:stretch>
                  <a:fillRect l="-1316" r="-6579"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CBCDF4D0-2CAB-DA02-9968-163B733EFEC1}"/>
                  </a:ext>
                </a:extLst>
              </p:cNvPr>
              <p:cNvSpPr txBox="1"/>
              <p:nvPr/>
            </p:nvSpPr>
            <p:spPr>
              <a:xfrm>
                <a:off x="4354892" y="5634465"/>
                <a:ext cx="96180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accent1"/>
                          </a:solidFill>
                          <a:latin typeface="Cambria Math" panose="02040503050406030204" pitchFamily="18" charset="0"/>
                        </a:rPr>
                        <m:t>~</m:t>
                      </m:r>
                      <m:r>
                        <a:rPr lang="en-US" sz="2000" b="0" i="1" smtClean="0">
                          <a:solidFill>
                            <a:schemeClr val="accent1"/>
                          </a:solidFill>
                          <a:latin typeface="Cambria Math" panose="02040503050406030204" pitchFamily="18" charset="0"/>
                        </a:rPr>
                        <m:t>2.35%</m:t>
                      </m:r>
                    </m:oMath>
                  </m:oMathPara>
                </a14:m>
                <a:endParaRPr lang="en-US" sz="2000" dirty="0">
                  <a:solidFill>
                    <a:schemeClr val="accent1"/>
                  </a:solidFill>
                </a:endParaRPr>
              </a:p>
            </p:txBody>
          </p:sp>
        </mc:Choice>
        <mc:Fallback xmlns="">
          <p:sp>
            <p:nvSpPr>
              <p:cNvPr id="32" name="TextBox 31">
                <a:extLst>
                  <a:ext uri="{FF2B5EF4-FFF2-40B4-BE49-F238E27FC236}">
                    <a16:creationId xmlns:a16="http://schemas.microsoft.com/office/drawing/2014/main" id="{CBCDF4D0-2CAB-DA02-9968-163B733EFEC1}"/>
                  </a:ext>
                </a:extLst>
              </p:cNvPr>
              <p:cNvSpPr txBox="1">
                <a:spLocks noRot="1" noChangeAspect="1" noMove="1" noResize="1" noEditPoints="1" noAdjustHandles="1" noChangeArrowheads="1" noChangeShapeType="1" noTextEdit="1"/>
              </p:cNvSpPr>
              <p:nvPr/>
            </p:nvSpPr>
            <p:spPr>
              <a:xfrm>
                <a:off x="4354892" y="5634465"/>
                <a:ext cx="961802" cy="307777"/>
              </a:xfrm>
              <a:prstGeom prst="rect">
                <a:avLst/>
              </a:prstGeom>
              <a:blipFill>
                <a:blip r:embed="rId16"/>
                <a:stretch>
                  <a:fillRect r="-6494"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412199B-37E7-96F5-F0A1-CCF3A8EC9DB8}"/>
                  </a:ext>
                </a:extLst>
              </p:cNvPr>
              <p:cNvSpPr txBox="1"/>
              <p:nvPr/>
            </p:nvSpPr>
            <p:spPr>
              <a:xfrm>
                <a:off x="9449427" y="5634465"/>
                <a:ext cx="96180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accent1"/>
                          </a:solidFill>
                          <a:latin typeface="Cambria Math" panose="02040503050406030204" pitchFamily="18" charset="0"/>
                        </a:rPr>
                        <m:t>~</m:t>
                      </m:r>
                      <m:r>
                        <a:rPr lang="en-US" sz="2000" b="0" i="1" smtClean="0">
                          <a:solidFill>
                            <a:schemeClr val="accent1"/>
                          </a:solidFill>
                          <a:latin typeface="Cambria Math" panose="02040503050406030204" pitchFamily="18" charset="0"/>
                        </a:rPr>
                        <m:t>2.35%</m:t>
                      </m:r>
                    </m:oMath>
                  </m:oMathPara>
                </a14:m>
                <a:endParaRPr lang="en-US" sz="2000" dirty="0">
                  <a:solidFill>
                    <a:schemeClr val="accent1"/>
                  </a:solidFill>
                </a:endParaRPr>
              </a:p>
            </p:txBody>
          </p:sp>
        </mc:Choice>
        <mc:Fallback xmlns="">
          <p:sp>
            <p:nvSpPr>
              <p:cNvPr id="33" name="TextBox 32">
                <a:extLst>
                  <a:ext uri="{FF2B5EF4-FFF2-40B4-BE49-F238E27FC236}">
                    <a16:creationId xmlns:a16="http://schemas.microsoft.com/office/drawing/2014/main" id="{A412199B-37E7-96F5-F0A1-CCF3A8EC9DB8}"/>
                  </a:ext>
                </a:extLst>
              </p:cNvPr>
              <p:cNvSpPr txBox="1">
                <a:spLocks noRot="1" noChangeAspect="1" noMove="1" noResize="1" noEditPoints="1" noAdjustHandles="1" noChangeArrowheads="1" noChangeShapeType="1" noTextEdit="1"/>
              </p:cNvSpPr>
              <p:nvPr/>
            </p:nvSpPr>
            <p:spPr>
              <a:xfrm>
                <a:off x="9449427" y="5634465"/>
                <a:ext cx="961802" cy="307777"/>
              </a:xfrm>
              <a:prstGeom prst="rect">
                <a:avLst/>
              </a:prstGeom>
              <a:blipFill>
                <a:blip r:embed="rId17"/>
                <a:stretch>
                  <a:fillRect l="-1316" r="-6579"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FEA87C9-E2BE-8F7A-4A07-A815809DF124}"/>
                  </a:ext>
                </a:extLst>
              </p:cNvPr>
              <p:cNvSpPr txBox="1"/>
              <p:nvPr/>
            </p:nvSpPr>
            <p:spPr>
              <a:xfrm>
                <a:off x="3357378" y="5942124"/>
                <a:ext cx="81913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accent1"/>
                          </a:solidFill>
                          <a:latin typeface="Cambria Math" panose="02040503050406030204" pitchFamily="18" charset="0"/>
                        </a:rPr>
                        <m:t>~</m:t>
                      </m:r>
                      <m:r>
                        <a:rPr lang="en-US" sz="2000" b="0" i="1" smtClean="0">
                          <a:solidFill>
                            <a:schemeClr val="accent1"/>
                          </a:solidFill>
                          <a:latin typeface="Cambria Math" panose="02040503050406030204" pitchFamily="18" charset="0"/>
                        </a:rPr>
                        <m:t>0.3%</m:t>
                      </m:r>
                    </m:oMath>
                  </m:oMathPara>
                </a14:m>
                <a:endParaRPr lang="en-US" sz="2000" dirty="0">
                  <a:solidFill>
                    <a:schemeClr val="accent1"/>
                  </a:solidFill>
                </a:endParaRPr>
              </a:p>
            </p:txBody>
          </p:sp>
        </mc:Choice>
        <mc:Fallback xmlns="">
          <p:sp>
            <p:nvSpPr>
              <p:cNvPr id="34" name="TextBox 33">
                <a:extLst>
                  <a:ext uri="{FF2B5EF4-FFF2-40B4-BE49-F238E27FC236}">
                    <a16:creationId xmlns:a16="http://schemas.microsoft.com/office/drawing/2014/main" id="{AFEA87C9-E2BE-8F7A-4A07-A815809DF124}"/>
                  </a:ext>
                </a:extLst>
              </p:cNvPr>
              <p:cNvSpPr txBox="1">
                <a:spLocks noRot="1" noChangeAspect="1" noMove="1" noResize="1" noEditPoints="1" noAdjustHandles="1" noChangeArrowheads="1" noChangeShapeType="1" noTextEdit="1"/>
              </p:cNvSpPr>
              <p:nvPr/>
            </p:nvSpPr>
            <p:spPr>
              <a:xfrm>
                <a:off x="3357378" y="5942124"/>
                <a:ext cx="819135" cy="307777"/>
              </a:xfrm>
              <a:prstGeom prst="rect">
                <a:avLst/>
              </a:prstGeom>
              <a:blipFill>
                <a:blip r:embed="rId18"/>
                <a:stretch>
                  <a:fillRect l="-1538" r="-7692"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9F40FF0-E1DB-1549-A22F-78ABB99BCD24}"/>
                  </a:ext>
                </a:extLst>
              </p:cNvPr>
              <p:cNvSpPr txBox="1"/>
              <p:nvPr/>
            </p:nvSpPr>
            <p:spPr>
              <a:xfrm>
                <a:off x="10542936" y="5942124"/>
                <a:ext cx="81913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accent1"/>
                          </a:solidFill>
                          <a:latin typeface="Cambria Math" panose="02040503050406030204" pitchFamily="18" charset="0"/>
                        </a:rPr>
                        <m:t>~</m:t>
                      </m:r>
                      <m:r>
                        <a:rPr lang="en-US" sz="2000" b="0" i="1" smtClean="0">
                          <a:solidFill>
                            <a:schemeClr val="accent1"/>
                          </a:solidFill>
                          <a:latin typeface="Cambria Math" panose="02040503050406030204" pitchFamily="18" charset="0"/>
                        </a:rPr>
                        <m:t>0.3%</m:t>
                      </m:r>
                    </m:oMath>
                  </m:oMathPara>
                </a14:m>
                <a:endParaRPr lang="en-US" sz="2000" dirty="0">
                  <a:solidFill>
                    <a:schemeClr val="accent1"/>
                  </a:solidFill>
                </a:endParaRPr>
              </a:p>
            </p:txBody>
          </p:sp>
        </mc:Choice>
        <mc:Fallback xmlns="">
          <p:sp>
            <p:nvSpPr>
              <p:cNvPr id="35" name="TextBox 34">
                <a:extLst>
                  <a:ext uri="{FF2B5EF4-FFF2-40B4-BE49-F238E27FC236}">
                    <a16:creationId xmlns:a16="http://schemas.microsoft.com/office/drawing/2014/main" id="{F9F40FF0-E1DB-1549-A22F-78ABB99BCD24}"/>
                  </a:ext>
                </a:extLst>
              </p:cNvPr>
              <p:cNvSpPr txBox="1">
                <a:spLocks noRot="1" noChangeAspect="1" noMove="1" noResize="1" noEditPoints="1" noAdjustHandles="1" noChangeArrowheads="1" noChangeShapeType="1" noTextEdit="1"/>
              </p:cNvSpPr>
              <p:nvPr/>
            </p:nvSpPr>
            <p:spPr>
              <a:xfrm>
                <a:off x="10542936" y="5942124"/>
                <a:ext cx="819135" cy="307777"/>
              </a:xfrm>
              <a:prstGeom prst="rect">
                <a:avLst/>
              </a:prstGeom>
              <a:blipFill>
                <a:blip r:embed="rId19"/>
                <a:stretch>
                  <a:fillRect r="-6061" b="-12000"/>
                </a:stretch>
              </a:blipFill>
            </p:spPr>
            <p:txBody>
              <a:bodyPr/>
              <a:lstStyle/>
              <a:p>
                <a:r>
                  <a:rPr lang="en-US">
                    <a:noFill/>
                  </a:rPr>
                  <a:t> </a:t>
                </a:r>
              </a:p>
            </p:txBody>
          </p:sp>
        </mc:Fallback>
      </mc:AlternateContent>
    </p:spTree>
    <p:extLst>
      <p:ext uri="{BB962C8B-B14F-4D97-AF65-F5344CB8AC3E}">
        <p14:creationId xmlns:p14="http://schemas.microsoft.com/office/powerpoint/2010/main" val="671938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8438B3-409A-D824-A6B3-74465B47E5B7}"/>
              </a:ext>
            </a:extLst>
          </p:cNvPr>
          <p:cNvSpPr>
            <a:spLocks noGrp="1"/>
          </p:cNvSpPr>
          <p:nvPr>
            <p:ph idx="1"/>
          </p:nvPr>
        </p:nvSpPr>
        <p:spPr/>
        <p:txBody>
          <a:bodyPr/>
          <a:lstStyle/>
          <a:p>
            <a:r>
              <a:rPr lang="en-US" dirty="0"/>
              <a:t>Assume new employees at a company have previous years of professional experience that follow a Normal distribution where the mean is 7.5 and the standard deviation is 2.5.</a:t>
            </a:r>
          </a:p>
          <a:p>
            <a:r>
              <a:rPr lang="en-US" dirty="0"/>
              <a:t>What is the probability any random new employee has between 5 and 10 years of experience?</a:t>
            </a:r>
          </a:p>
        </p:txBody>
      </p:sp>
      <p:sp>
        <p:nvSpPr>
          <p:cNvPr id="3" name="Title 2">
            <a:extLst>
              <a:ext uri="{FF2B5EF4-FFF2-40B4-BE49-F238E27FC236}">
                <a16:creationId xmlns:a16="http://schemas.microsoft.com/office/drawing/2014/main" id="{D6C56133-6E68-B188-8C8F-9E0BD70AAA33}"/>
              </a:ext>
            </a:extLst>
          </p:cNvPr>
          <p:cNvSpPr>
            <a:spLocks noGrp="1"/>
          </p:cNvSpPr>
          <p:nvPr>
            <p:ph type="title"/>
          </p:nvPr>
        </p:nvSpPr>
        <p:spPr/>
        <p:txBody>
          <a:bodyPr/>
          <a:lstStyle/>
          <a:p>
            <a:r>
              <a:rPr lang="en-US" dirty="0"/>
              <a:t>Example</a:t>
            </a:r>
          </a:p>
        </p:txBody>
      </p:sp>
    </p:spTree>
    <p:extLst>
      <p:ext uri="{BB962C8B-B14F-4D97-AF65-F5344CB8AC3E}">
        <p14:creationId xmlns:p14="http://schemas.microsoft.com/office/powerpoint/2010/main" val="2076476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8438B3-409A-D824-A6B3-74465B47E5B7}"/>
              </a:ext>
            </a:extLst>
          </p:cNvPr>
          <p:cNvSpPr>
            <a:spLocks noGrp="1"/>
          </p:cNvSpPr>
          <p:nvPr>
            <p:ph idx="1"/>
          </p:nvPr>
        </p:nvSpPr>
        <p:spPr>
          <a:xfrm>
            <a:off x="581193" y="2180496"/>
            <a:ext cx="3762208" cy="3678303"/>
          </a:xfrm>
        </p:spPr>
        <p:txBody>
          <a:bodyPr/>
          <a:lstStyle/>
          <a:p>
            <a:r>
              <a:rPr lang="en-US" dirty="0"/>
              <a:t>What is the probability any random new employee has between 5 and 10 years of experience?</a:t>
            </a:r>
          </a:p>
        </p:txBody>
      </p:sp>
      <p:sp>
        <p:nvSpPr>
          <p:cNvPr id="3" name="Title 2">
            <a:extLst>
              <a:ext uri="{FF2B5EF4-FFF2-40B4-BE49-F238E27FC236}">
                <a16:creationId xmlns:a16="http://schemas.microsoft.com/office/drawing/2014/main" id="{D6C56133-6E68-B188-8C8F-9E0BD70AAA33}"/>
              </a:ext>
            </a:extLst>
          </p:cNvPr>
          <p:cNvSpPr>
            <a:spLocks noGrp="1"/>
          </p:cNvSpPr>
          <p:nvPr>
            <p:ph type="title"/>
          </p:nvPr>
        </p:nvSpPr>
        <p:spPr/>
        <p:txBody>
          <a:bodyPr/>
          <a:lstStyle/>
          <a:p>
            <a:r>
              <a:rPr lang="en-US" dirty="0"/>
              <a:t>Example</a:t>
            </a:r>
          </a:p>
        </p:txBody>
      </p:sp>
      <p:sp>
        <p:nvSpPr>
          <p:cNvPr id="4" name="Freeform 17">
            <a:extLst>
              <a:ext uri="{FF2B5EF4-FFF2-40B4-BE49-F238E27FC236}">
                <a16:creationId xmlns:a16="http://schemas.microsoft.com/office/drawing/2014/main" id="{A14E2478-6518-9144-FB61-8E72188A1351}"/>
              </a:ext>
            </a:extLst>
          </p:cNvPr>
          <p:cNvSpPr>
            <a:spLocks/>
          </p:cNvSpPr>
          <p:nvPr/>
        </p:nvSpPr>
        <p:spPr bwMode="auto">
          <a:xfrm>
            <a:off x="4045226" y="2601746"/>
            <a:ext cx="6705600" cy="3857825"/>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cxnSp>
        <p:nvCxnSpPr>
          <p:cNvPr id="5" name="Straight Connector 4">
            <a:extLst>
              <a:ext uri="{FF2B5EF4-FFF2-40B4-BE49-F238E27FC236}">
                <a16:creationId xmlns:a16="http://schemas.microsoft.com/office/drawing/2014/main" id="{E15BC7C6-6E8D-1F5A-1970-FB9C9F1EF7D6}"/>
              </a:ext>
            </a:extLst>
          </p:cNvPr>
          <p:cNvCxnSpPr/>
          <p:nvPr/>
        </p:nvCxnSpPr>
        <p:spPr>
          <a:xfrm>
            <a:off x="3283226" y="6459571"/>
            <a:ext cx="82677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4D2F82E-8CE1-E9C5-CC75-A4279656BAB0}"/>
              </a:ext>
            </a:extLst>
          </p:cNvPr>
          <p:cNvCxnSpPr/>
          <p:nvPr/>
        </p:nvCxnSpPr>
        <p:spPr>
          <a:xfrm>
            <a:off x="7398025" y="2601746"/>
            <a:ext cx="0" cy="3857825"/>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6C5FB17-E697-972A-779F-2B3A50FA73FF}"/>
                  </a:ext>
                </a:extLst>
              </p:cNvPr>
              <p:cNvSpPr txBox="1"/>
              <p:nvPr/>
            </p:nvSpPr>
            <p:spPr>
              <a:xfrm>
                <a:off x="7145420" y="6459571"/>
                <a:ext cx="48731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7.5</m:t>
                      </m:r>
                    </m:oMath>
                  </m:oMathPara>
                </a14:m>
                <a:endParaRPr lang="en-US" sz="2400" dirty="0"/>
              </a:p>
            </p:txBody>
          </p:sp>
        </mc:Choice>
        <mc:Fallback xmlns="">
          <p:sp>
            <p:nvSpPr>
              <p:cNvPr id="7" name="TextBox 6">
                <a:extLst>
                  <a:ext uri="{FF2B5EF4-FFF2-40B4-BE49-F238E27FC236}">
                    <a16:creationId xmlns:a16="http://schemas.microsoft.com/office/drawing/2014/main" id="{16C5FB17-E697-972A-779F-2B3A50FA73FF}"/>
                  </a:ext>
                </a:extLst>
              </p:cNvPr>
              <p:cNvSpPr txBox="1">
                <a:spLocks noRot="1" noChangeAspect="1" noMove="1" noResize="1" noEditPoints="1" noAdjustHandles="1" noChangeArrowheads="1" noChangeShapeType="1" noTextEdit="1"/>
              </p:cNvSpPr>
              <p:nvPr/>
            </p:nvSpPr>
            <p:spPr>
              <a:xfrm>
                <a:off x="7145420" y="6459571"/>
                <a:ext cx="487313" cy="369332"/>
              </a:xfrm>
              <a:prstGeom prst="rect">
                <a:avLst/>
              </a:prstGeom>
              <a:blipFill>
                <a:blip r:embed="rId2"/>
                <a:stretch>
                  <a:fillRect l="-12821" r="-15385" b="-10000"/>
                </a:stretch>
              </a:blipFill>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id="{095D9E9F-4326-E5EA-2306-9E0F65B66EDD}"/>
              </a:ext>
            </a:extLst>
          </p:cNvPr>
          <p:cNvCxnSpPr>
            <a:cxnSpLocks/>
          </p:cNvCxnSpPr>
          <p:nvPr/>
        </p:nvCxnSpPr>
        <p:spPr>
          <a:xfrm>
            <a:off x="6327913" y="2124054"/>
            <a:ext cx="0" cy="4335517"/>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8487A5F-CDC6-1C65-8A67-89FCF4D6BA0E}"/>
              </a:ext>
            </a:extLst>
          </p:cNvPr>
          <p:cNvCxnSpPr>
            <a:cxnSpLocks/>
          </p:cNvCxnSpPr>
          <p:nvPr/>
        </p:nvCxnSpPr>
        <p:spPr>
          <a:xfrm>
            <a:off x="8461513" y="2124054"/>
            <a:ext cx="0" cy="4335517"/>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F9A437D-08D7-C94A-CD73-693D2046274C}"/>
                  </a:ext>
                </a:extLst>
              </p:cNvPr>
              <p:cNvSpPr txBox="1"/>
              <p:nvPr/>
            </p:nvSpPr>
            <p:spPr>
              <a:xfrm>
                <a:off x="6838445" y="1899632"/>
                <a:ext cx="11012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68.26%</m:t>
                      </m:r>
                    </m:oMath>
                  </m:oMathPara>
                </a14:m>
                <a:endParaRPr lang="en-US" sz="2400" dirty="0">
                  <a:solidFill>
                    <a:schemeClr val="accent3"/>
                  </a:solidFill>
                </a:endParaRPr>
              </a:p>
            </p:txBody>
          </p:sp>
        </mc:Choice>
        <mc:Fallback xmlns="">
          <p:sp>
            <p:nvSpPr>
              <p:cNvPr id="10" name="TextBox 9">
                <a:extLst>
                  <a:ext uri="{FF2B5EF4-FFF2-40B4-BE49-F238E27FC236}">
                    <a16:creationId xmlns:a16="http://schemas.microsoft.com/office/drawing/2014/main" id="{4F9A437D-08D7-C94A-CD73-693D2046274C}"/>
                  </a:ext>
                </a:extLst>
              </p:cNvPr>
              <p:cNvSpPr txBox="1">
                <a:spLocks noRot="1" noChangeAspect="1" noMove="1" noResize="1" noEditPoints="1" noAdjustHandles="1" noChangeArrowheads="1" noChangeShapeType="1" noTextEdit="1"/>
              </p:cNvSpPr>
              <p:nvPr/>
            </p:nvSpPr>
            <p:spPr>
              <a:xfrm>
                <a:off x="6838445" y="1899632"/>
                <a:ext cx="1101264" cy="369332"/>
              </a:xfrm>
              <a:prstGeom prst="rect">
                <a:avLst/>
              </a:prstGeom>
              <a:blipFill>
                <a:blip r:embed="rId3"/>
                <a:stretch>
                  <a:fillRect l="-5747" r="-6897" b="-13333"/>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5430BFCD-5F9F-C777-980C-3420F02ED68B}"/>
              </a:ext>
            </a:extLst>
          </p:cNvPr>
          <p:cNvCxnSpPr>
            <a:stCxn id="10" idx="1"/>
          </p:cNvCxnSpPr>
          <p:nvPr/>
        </p:nvCxnSpPr>
        <p:spPr>
          <a:xfrm flipH="1">
            <a:off x="6322277" y="2084298"/>
            <a:ext cx="516168" cy="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85E7213-B44D-010B-2FC1-2983988CC6B6}"/>
              </a:ext>
            </a:extLst>
          </p:cNvPr>
          <p:cNvCxnSpPr/>
          <p:nvPr/>
        </p:nvCxnSpPr>
        <p:spPr>
          <a:xfrm>
            <a:off x="7945345" y="2084298"/>
            <a:ext cx="516168" cy="1"/>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0690153-6E8C-7998-FF2E-AE14F532AB86}"/>
                  </a:ext>
                </a:extLst>
              </p:cNvPr>
              <p:cNvSpPr txBox="1"/>
              <p:nvPr/>
            </p:nvSpPr>
            <p:spPr>
              <a:xfrm>
                <a:off x="6200474" y="6459571"/>
                <a:ext cx="25487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5</m:t>
                      </m:r>
                    </m:oMath>
                  </m:oMathPara>
                </a14:m>
                <a:endParaRPr lang="en-US" sz="2400" dirty="0"/>
              </a:p>
            </p:txBody>
          </p:sp>
        </mc:Choice>
        <mc:Fallback xmlns="">
          <p:sp>
            <p:nvSpPr>
              <p:cNvPr id="13" name="TextBox 12">
                <a:extLst>
                  <a:ext uri="{FF2B5EF4-FFF2-40B4-BE49-F238E27FC236}">
                    <a16:creationId xmlns:a16="http://schemas.microsoft.com/office/drawing/2014/main" id="{F0690153-6E8C-7998-FF2E-AE14F532AB86}"/>
                  </a:ext>
                </a:extLst>
              </p:cNvPr>
              <p:cNvSpPr txBox="1">
                <a:spLocks noRot="1" noChangeAspect="1" noMove="1" noResize="1" noEditPoints="1" noAdjustHandles="1" noChangeArrowheads="1" noChangeShapeType="1" noTextEdit="1"/>
              </p:cNvSpPr>
              <p:nvPr/>
            </p:nvSpPr>
            <p:spPr>
              <a:xfrm>
                <a:off x="6200474" y="6459571"/>
                <a:ext cx="254877" cy="369332"/>
              </a:xfrm>
              <a:prstGeom prst="rect">
                <a:avLst/>
              </a:prstGeom>
              <a:blipFill>
                <a:blip r:embed="rId4"/>
                <a:stretch>
                  <a:fillRect l="-28571" r="-23810"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1B8354C-22BD-916F-D7ED-D5329196E335}"/>
                  </a:ext>
                </a:extLst>
              </p:cNvPr>
              <p:cNvSpPr txBox="1"/>
              <p:nvPr/>
            </p:nvSpPr>
            <p:spPr>
              <a:xfrm>
                <a:off x="8244214" y="6459571"/>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10</m:t>
                      </m:r>
                    </m:oMath>
                  </m:oMathPara>
                </a14:m>
                <a:endParaRPr lang="en-US" sz="2400" dirty="0"/>
              </a:p>
            </p:txBody>
          </p:sp>
        </mc:Choice>
        <mc:Fallback xmlns="">
          <p:sp>
            <p:nvSpPr>
              <p:cNvPr id="14" name="TextBox 13">
                <a:extLst>
                  <a:ext uri="{FF2B5EF4-FFF2-40B4-BE49-F238E27FC236}">
                    <a16:creationId xmlns:a16="http://schemas.microsoft.com/office/drawing/2014/main" id="{01B8354C-22BD-916F-D7ED-D5329196E335}"/>
                  </a:ext>
                </a:extLst>
              </p:cNvPr>
              <p:cNvSpPr txBox="1">
                <a:spLocks noRot="1" noChangeAspect="1" noMove="1" noResize="1" noEditPoints="1" noAdjustHandles="1" noChangeArrowheads="1" noChangeShapeType="1" noTextEdit="1"/>
              </p:cNvSpPr>
              <p:nvPr/>
            </p:nvSpPr>
            <p:spPr>
              <a:xfrm>
                <a:off x="8244214" y="6459571"/>
                <a:ext cx="424796" cy="369332"/>
              </a:xfrm>
              <a:prstGeom prst="rect">
                <a:avLst/>
              </a:prstGeom>
              <a:blipFill>
                <a:blip r:embed="rId5"/>
                <a:stretch>
                  <a:fillRect l="-11429" r="-14286"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E6DA501-D4FB-9946-7EC5-C8200B78DB7D}"/>
                  </a:ext>
                </a:extLst>
              </p:cNvPr>
              <p:cNvSpPr txBox="1"/>
              <p:nvPr/>
            </p:nvSpPr>
            <p:spPr>
              <a:xfrm>
                <a:off x="6854020" y="1509557"/>
                <a:ext cx="11012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95.44%</m:t>
                      </m:r>
                    </m:oMath>
                  </m:oMathPara>
                </a14:m>
                <a:endParaRPr lang="en-US" sz="2400" dirty="0">
                  <a:solidFill>
                    <a:schemeClr val="accent3"/>
                  </a:solidFill>
                </a:endParaRPr>
              </a:p>
            </p:txBody>
          </p:sp>
        </mc:Choice>
        <mc:Fallback xmlns="">
          <p:sp>
            <p:nvSpPr>
              <p:cNvPr id="15" name="TextBox 14">
                <a:extLst>
                  <a:ext uri="{FF2B5EF4-FFF2-40B4-BE49-F238E27FC236}">
                    <a16:creationId xmlns:a16="http://schemas.microsoft.com/office/drawing/2014/main" id="{8E6DA501-D4FB-9946-7EC5-C8200B78DB7D}"/>
                  </a:ext>
                </a:extLst>
              </p:cNvPr>
              <p:cNvSpPr txBox="1">
                <a:spLocks noRot="1" noChangeAspect="1" noMove="1" noResize="1" noEditPoints="1" noAdjustHandles="1" noChangeArrowheads="1" noChangeShapeType="1" noTextEdit="1"/>
              </p:cNvSpPr>
              <p:nvPr/>
            </p:nvSpPr>
            <p:spPr>
              <a:xfrm>
                <a:off x="6854020" y="1509557"/>
                <a:ext cx="1101264" cy="369332"/>
              </a:xfrm>
              <a:prstGeom prst="rect">
                <a:avLst/>
              </a:prstGeom>
              <a:blipFill>
                <a:blip r:embed="rId6"/>
                <a:stretch>
                  <a:fillRect l="-5682" r="-5682" b="-13793"/>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417BD44E-D716-0991-D530-4CDB522BDF70}"/>
              </a:ext>
            </a:extLst>
          </p:cNvPr>
          <p:cNvCxnSpPr>
            <a:cxnSpLocks/>
          </p:cNvCxnSpPr>
          <p:nvPr/>
        </p:nvCxnSpPr>
        <p:spPr>
          <a:xfrm flipH="1">
            <a:off x="5347252" y="1724040"/>
            <a:ext cx="1506768" cy="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5DEB432-5CD4-C4DB-7671-624335F25CE3}"/>
              </a:ext>
            </a:extLst>
          </p:cNvPr>
          <p:cNvCxnSpPr/>
          <p:nvPr/>
        </p:nvCxnSpPr>
        <p:spPr>
          <a:xfrm>
            <a:off x="7955284" y="1724039"/>
            <a:ext cx="1506768" cy="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0D08310-4DEF-0EC9-C6E9-6D35753C3CF6}"/>
                  </a:ext>
                </a:extLst>
              </p:cNvPr>
              <p:cNvSpPr txBox="1"/>
              <p:nvPr/>
            </p:nvSpPr>
            <p:spPr>
              <a:xfrm>
                <a:off x="5106614" y="6438500"/>
                <a:ext cx="48731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2.5</m:t>
                      </m:r>
                    </m:oMath>
                  </m:oMathPara>
                </a14:m>
                <a:endParaRPr lang="en-US" sz="2400" dirty="0"/>
              </a:p>
            </p:txBody>
          </p:sp>
        </mc:Choice>
        <mc:Fallback xmlns="">
          <p:sp>
            <p:nvSpPr>
              <p:cNvPr id="18" name="TextBox 17">
                <a:extLst>
                  <a:ext uri="{FF2B5EF4-FFF2-40B4-BE49-F238E27FC236}">
                    <a16:creationId xmlns:a16="http://schemas.microsoft.com/office/drawing/2014/main" id="{40D08310-4DEF-0EC9-C6E9-6D35753C3CF6}"/>
                  </a:ext>
                </a:extLst>
              </p:cNvPr>
              <p:cNvSpPr txBox="1">
                <a:spLocks noRot="1" noChangeAspect="1" noMove="1" noResize="1" noEditPoints="1" noAdjustHandles="1" noChangeArrowheads="1" noChangeShapeType="1" noTextEdit="1"/>
              </p:cNvSpPr>
              <p:nvPr/>
            </p:nvSpPr>
            <p:spPr>
              <a:xfrm>
                <a:off x="5106614" y="6438500"/>
                <a:ext cx="487313" cy="369332"/>
              </a:xfrm>
              <a:prstGeom prst="rect">
                <a:avLst/>
              </a:prstGeom>
              <a:blipFill>
                <a:blip r:embed="rId7"/>
                <a:stretch>
                  <a:fillRect l="-12821" r="-12821"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E48A0E4-BE1A-E7A7-0357-C4C0C0EF5F7F}"/>
                  </a:ext>
                </a:extLst>
              </p:cNvPr>
              <p:cNvSpPr txBox="1"/>
              <p:nvPr/>
            </p:nvSpPr>
            <p:spPr>
              <a:xfrm>
                <a:off x="9137643" y="6438500"/>
                <a:ext cx="65723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12.5</m:t>
                      </m:r>
                    </m:oMath>
                  </m:oMathPara>
                </a14:m>
                <a:endParaRPr lang="en-US" sz="2400" dirty="0"/>
              </a:p>
            </p:txBody>
          </p:sp>
        </mc:Choice>
        <mc:Fallback xmlns="">
          <p:sp>
            <p:nvSpPr>
              <p:cNvPr id="19" name="TextBox 18">
                <a:extLst>
                  <a:ext uri="{FF2B5EF4-FFF2-40B4-BE49-F238E27FC236}">
                    <a16:creationId xmlns:a16="http://schemas.microsoft.com/office/drawing/2014/main" id="{2E48A0E4-BE1A-E7A7-0357-C4C0C0EF5F7F}"/>
                  </a:ext>
                </a:extLst>
              </p:cNvPr>
              <p:cNvSpPr txBox="1">
                <a:spLocks noRot="1" noChangeAspect="1" noMove="1" noResize="1" noEditPoints="1" noAdjustHandles="1" noChangeArrowheads="1" noChangeShapeType="1" noTextEdit="1"/>
              </p:cNvSpPr>
              <p:nvPr/>
            </p:nvSpPr>
            <p:spPr>
              <a:xfrm>
                <a:off x="9137643" y="6438500"/>
                <a:ext cx="657231" cy="369332"/>
              </a:xfrm>
              <a:prstGeom prst="rect">
                <a:avLst/>
              </a:prstGeom>
              <a:blipFill>
                <a:blip r:embed="rId8"/>
                <a:stretch>
                  <a:fillRect l="-9434" r="-9434" b="-6452"/>
                </a:stretch>
              </a:blipFill>
            </p:spPr>
            <p:txBody>
              <a:bodyPr/>
              <a:lstStyle/>
              <a:p>
                <a:r>
                  <a:rPr lang="en-US">
                    <a:noFill/>
                  </a:rPr>
                  <a:t> </a:t>
                </a:r>
              </a:p>
            </p:txBody>
          </p:sp>
        </mc:Fallback>
      </mc:AlternateContent>
      <p:cxnSp>
        <p:nvCxnSpPr>
          <p:cNvPr id="20" name="Straight Connector 19">
            <a:extLst>
              <a:ext uri="{FF2B5EF4-FFF2-40B4-BE49-F238E27FC236}">
                <a16:creationId xmlns:a16="http://schemas.microsoft.com/office/drawing/2014/main" id="{CA241186-6039-1607-B724-2E9C147791D2}"/>
              </a:ext>
            </a:extLst>
          </p:cNvPr>
          <p:cNvCxnSpPr>
            <a:cxnSpLocks/>
          </p:cNvCxnSpPr>
          <p:nvPr/>
        </p:nvCxnSpPr>
        <p:spPr>
          <a:xfrm>
            <a:off x="5347252" y="1734697"/>
            <a:ext cx="0" cy="4703803"/>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B49D60F-8520-1FCE-56C1-A58CCFC7AB0C}"/>
              </a:ext>
            </a:extLst>
          </p:cNvPr>
          <p:cNvCxnSpPr>
            <a:cxnSpLocks/>
          </p:cNvCxnSpPr>
          <p:nvPr/>
        </p:nvCxnSpPr>
        <p:spPr>
          <a:xfrm>
            <a:off x="9462052" y="1734697"/>
            <a:ext cx="0" cy="4703803"/>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BDB4AA0-E1D4-82D0-B7CA-FDF50634C9CC}"/>
                  </a:ext>
                </a:extLst>
              </p:cNvPr>
              <p:cNvSpPr txBox="1"/>
              <p:nvPr/>
            </p:nvSpPr>
            <p:spPr>
              <a:xfrm>
                <a:off x="6854020" y="1122652"/>
                <a:ext cx="11012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99.72%</m:t>
                      </m:r>
                    </m:oMath>
                  </m:oMathPara>
                </a14:m>
                <a:endParaRPr lang="en-US" sz="2400" dirty="0">
                  <a:solidFill>
                    <a:schemeClr val="accent3"/>
                  </a:solidFill>
                </a:endParaRPr>
              </a:p>
            </p:txBody>
          </p:sp>
        </mc:Choice>
        <mc:Fallback xmlns="">
          <p:sp>
            <p:nvSpPr>
              <p:cNvPr id="22" name="TextBox 21">
                <a:extLst>
                  <a:ext uri="{FF2B5EF4-FFF2-40B4-BE49-F238E27FC236}">
                    <a16:creationId xmlns:a16="http://schemas.microsoft.com/office/drawing/2014/main" id="{CBDB4AA0-E1D4-82D0-B7CA-FDF50634C9CC}"/>
                  </a:ext>
                </a:extLst>
              </p:cNvPr>
              <p:cNvSpPr txBox="1">
                <a:spLocks noRot="1" noChangeAspect="1" noMove="1" noResize="1" noEditPoints="1" noAdjustHandles="1" noChangeArrowheads="1" noChangeShapeType="1" noTextEdit="1"/>
              </p:cNvSpPr>
              <p:nvPr/>
            </p:nvSpPr>
            <p:spPr>
              <a:xfrm>
                <a:off x="6854020" y="1122652"/>
                <a:ext cx="1101264" cy="369332"/>
              </a:xfrm>
              <a:prstGeom prst="rect">
                <a:avLst/>
              </a:prstGeom>
              <a:blipFill>
                <a:blip r:embed="rId9"/>
                <a:stretch>
                  <a:fillRect l="-4545" r="-5682" b="-10000"/>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E5B107CF-9A25-D465-C0E5-C9466D8D2390}"/>
              </a:ext>
            </a:extLst>
          </p:cNvPr>
          <p:cNvCxnSpPr>
            <a:cxnSpLocks/>
            <a:stCxn id="22" idx="1"/>
          </p:cNvCxnSpPr>
          <p:nvPr/>
        </p:nvCxnSpPr>
        <p:spPr>
          <a:xfrm flipH="1">
            <a:off x="4318958" y="1307318"/>
            <a:ext cx="2535062" cy="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666DD47-CD8D-6AF5-10D8-78EBC674BB61}"/>
              </a:ext>
            </a:extLst>
          </p:cNvPr>
          <p:cNvCxnSpPr>
            <a:cxnSpLocks/>
            <a:stCxn id="22" idx="3"/>
          </p:cNvCxnSpPr>
          <p:nvPr/>
        </p:nvCxnSpPr>
        <p:spPr>
          <a:xfrm flipV="1">
            <a:off x="7955284" y="1290612"/>
            <a:ext cx="2457611" cy="16706"/>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C30158E-9A87-F967-7B4B-05B560E87CC0}"/>
                  </a:ext>
                </a:extLst>
              </p:cNvPr>
              <p:cNvSpPr txBox="1"/>
              <p:nvPr/>
            </p:nvSpPr>
            <p:spPr>
              <a:xfrm>
                <a:off x="4191519" y="6438499"/>
                <a:ext cx="25487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m:t>
                      </m:r>
                    </m:oMath>
                  </m:oMathPara>
                </a14:m>
                <a:endParaRPr lang="en-US" sz="2400" dirty="0"/>
              </a:p>
            </p:txBody>
          </p:sp>
        </mc:Choice>
        <mc:Fallback xmlns="">
          <p:sp>
            <p:nvSpPr>
              <p:cNvPr id="25" name="TextBox 24">
                <a:extLst>
                  <a:ext uri="{FF2B5EF4-FFF2-40B4-BE49-F238E27FC236}">
                    <a16:creationId xmlns:a16="http://schemas.microsoft.com/office/drawing/2014/main" id="{9C30158E-9A87-F967-7B4B-05B560E87CC0}"/>
                  </a:ext>
                </a:extLst>
              </p:cNvPr>
              <p:cNvSpPr txBox="1">
                <a:spLocks noRot="1" noChangeAspect="1" noMove="1" noResize="1" noEditPoints="1" noAdjustHandles="1" noChangeArrowheads="1" noChangeShapeType="1" noTextEdit="1"/>
              </p:cNvSpPr>
              <p:nvPr/>
            </p:nvSpPr>
            <p:spPr>
              <a:xfrm>
                <a:off x="4191519" y="6438499"/>
                <a:ext cx="254877" cy="369332"/>
              </a:xfrm>
              <a:prstGeom prst="rect">
                <a:avLst/>
              </a:prstGeom>
              <a:blipFill>
                <a:blip r:embed="rId10"/>
                <a:stretch>
                  <a:fillRect l="-30000" r="-25000"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2CC247A-CB94-82BB-7D6A-688F2D1EAEDA}"/>
                  </a:ext>
                </a:extLst>
              </p:cNvPr>
              <p:cNvSpPr txBox="1"/>
              <p:nvPr/>
            </p:nvSpPr>
            <p:spPr>
              <a:xfrm>
                <a:off x="10200497" y="6438499"/>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15</m:t>
                      </m:r>
                    </m:oMath>
                  </m:oMathPara>
                </a14:m>
                <a:endParaRPr lang="en-US" sz="2400" dirty="0"/>
              </a:p>
            </p:txBody>
          </p:sp>
        </mc:Choice>
        <mc:Fallback xmlns="">
          <p:sp>
            <p:nvSpPr>
              <p:cNvPr id="26" name="TextBox 25">
                <a:extLst>
                  <a:ext uri="{FF2B5EF4-FFF2-40B4-BE49-F238E27FC236}">
                    <a16:creationId xmlns:a16="http://schemas.microsoft.com/office/drawing/2014/main" id="{42CC247A-CB94-82BB-7D6A-688F2D1EAEDA}"/>
                  </a:ext>
                </a:extLst>
              </p:cNvPr>
              <p:cNvSpPr txBox="1">
                <a:spLocks noRot="1" noChangeAspect="1" noMove="1" noResize="1" noEditPoints="1" noAdjustHandles="1" noChangeArrowheads="1" noChangeShapeType="1" noTextEdit="1"/>
              </p:cNvSpPr>
              <p:nvPr/>
            </p:nvSpPr>
            <p:spPr>
              <a:xfrm>
                <a:off x="10200497" y="6438499"/>
                <a:ext cx="424796" cy="369332"/>
              </a:xfrm>
              <a:prstGeom prst="rect">
                <a:avLst/>
              </a:prstGeom>
              <a:blipFill>
                <a:blip r:embed="rId11"/>
                <a:stretch>
                  <a:fillRect l="-17647" r="-14706" b="-6452"/>
                </a:stretch>
              </a:blipFill>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FA4FD5A9-FBDA-4074-182C-27C9C2FA0F97}"/>
              </a:ext>
            </a:extLst>
          </p:cNvPr>
          <p:cNvCxnSpPr>
            <a:cxnSpLocks/>
          </p:cNvCxnSpPr>
          <p:nvPr/>
        </p:nvCxnSpPr>
        <p:spPr>
          <a:xfrm>
            <a:off x="4318958" y="1337135"/>
            <a:ext cx="0" cy="5101364"/>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713B48A-43BE-110E-5CCD-4C9630704F56}"/>
              </a:ext>
            </a:extLst>
          </p:cNvPr>
          <p:cNvCxnSpPr>
            <a:cxnSpLocks/>
          </p:cNvCxnSpPr>
          <p:nvPr/>
        </p:nvCxnSpPr>
        <p:spPr>
          <a:xfrm>
            <a:off x="10412895" y="1290611"/>
            <a:ext cx="2063" cy="5147888"/>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496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8438B3-409A-D824-A6B3-74465B47E5B7}"/>
              </a:ext>
            </a:extLst>
          </p:cNvPr>
          <p:cNvSpPr>
            <a:spLocks noGrp="1"/>
          </p:cNvSpPr>
          <p:nvPr>
            <p:ph idx="1"/>
          </p:nvPr>
        </p:nvSpPr>
        <p:spPr>
          <a:xfrm>
            <a:off x="581193" y="2180496"/>
            <a:ext cx="3762208" cy="3678303"/>
          </a:xfrm>
        </p:spPr>
        <p:txBody>
          <a:bodyPr/>
          <a:lstStyle/>
          <a:p>
            <a:r>
              <a:rPr lang="en-US" dirty="0"/>
              <a:t>What is the probability any random new employee has between 5 and 10 years of experience?</a:t>
            </a:r>
          </a:p>
        </p:txBody>
      </p:sp>
      <p:sp>
        <p:nvSpPr>
          <p:cNvPr id="3" name="Title 2">
            <a:extLst>
              <a:ext uri="{FF2B5EF4-FFF2-40B4-BE49-F238E27FC236}">
                <a16:creationId xmlns:a16="http://schemas.microsoft.com/office/drawing/2014/main" id="{D6C56133-6E68-B188-8C8F-9E0BD70AAA33}"/>
              </a:ext>
            </a:extLst>
          </p:cNvPr>
          <p:cNvSpPr>
            <a:spLocks noGrp="1"/>
          </p:cNvSpPr>
          <p:nvPr>
            <p:ph type="title"/>
          </p:nvPr>
        </p:nvSpPr>
        <p:spPr/>
        <p:txBody>
          <a:bodyPr/>
          <a:lstStyle/>
          <a:p>
            <a:r>
              <a:rPr lang="en-US" dirty="0"/>
              <a:t>Example</a:t>
            </a:r>
          </a:p>
        </p:txBody>
      </p:sp>
      <p:sp>
        <p:nvSpPr>
          <p:cNvPr id="4" name="Freeform 17">
            <a:extLst>
              <a:ext uri="{FF2B5EF4-FFF2-40B4-BE49-F238E27FC236}">
                <a16:creationId xmlns:a16="http://schemas.microsoft.com/office/drawing/2014/main" id="{A14E2478-6518-9144-FB61-8E72188A1351}"/>
              </a:ext>
            </a:extLst>
          </p:cNvPr>
          <p:cNvSpPr>
            <a:spLocks/>
          </p:cNvSpPr>
          <p:nvPr/>
        </p:nvSpPr>
        <p:spPr bwMode="auto">
          <a:xfrm>
            <a:off x="4045226" y="2601746"/>
            <a:ext cx="6705600" cy="3857825"/>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cxnSp>
        <p:nvCxnSpPr>
          <p:cNvPr id="5" name="Straight Connector 4">
            <a:extLst>
              <a:ext uri="{FF2B5EF4-FFF2-40B4-BE49-F238E27FC236}">
                <a16:creationId xmlns:a16="http://schemas.microsoft.com/office/drawing/2014/main" id="{E15BC7C6-6E8D-1F5A-1970-FB9C9F1EF7D6}"/>
              </a:ext>
            </a:extLst>
          </p:cNvPr>
          <p:cNvCxnSpPr/>
          <p:nvPr/>
        </p:nvCxnSpPr>
        <p:spPr>
          <a:xfrm>
            <a:off x="3283226" y="6459571"/>
            <a:ext cx="82677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4D2F82E-8CE1-E9C5-CC75-A4279656BAB0}"/>
              </a:ext>
            </a:extLst>
          </p:cNvPr>
          <p:cNvCxnSpPr/>
          <p:nvPr/>
        </p:nvCxnSpPr>
        <p:spPr>
          <a:xfrm>
            <a:off x="7398025" y="2601746"/>
            <a:ext cx="0" cy="3857825"/>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6C5FB17-E697-972A-779F-2B3A50FA73FF}"/>
                  </a:ext>
                </a:extLst>
              </p:cNvPr>
              <p:cNvSpPr txBox="1"/>
              <p:nvPr/>
            </p:nvSpPr>
            <p:spPr>
              <a:xfrm>
                <a:off x="7145420" y="6459571"/>
                <a:ext cx="48731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7.5</m:t>
                      </m:r>
                    </m:oMath>
                  </m:oMathPara>
                </a14:m>
                <a:endParaRPr lang="en-US" sz="2400" dirty="0"/>
              </a:p>
            </p:txBody>
          </p:sp>
        </mc:Choice>
        <mc:Fallback xmlns="">
          <p:sp>
            <p:nvSpPr>
              <p:cNvPr id="7" name="TextBox 6">
                <a:extLst>
                  <a:ext uri="{FF2B5EF4-FFF2-40B4-BE49-F238E27FC236}">
                    <a16:creationId xmlns:a16="http://schemas.microsoft.com/office/drawing/2014/main" id="{16C5FB17-E697-972A-779F-2B3A50FA73FF}"/>
                  </a:ext>
                </a:extLst>
              </p:cNvPr>
              <p:cNvSpPr txBox="1">
                <a:spLocks noRot="1" noChangeAspect="1" noMove="1" noResize="1" noEditPoints="1" noAdjustHandles="1" noChangeArrowheads="1" noChangeShapeType="1" noTextEdit="1"/>
              </p:cNvSpPr>
              <p:nvPr/>
            </p:nvSpPr>
            <p:spPr>
              <a:xfrm>
                <a:off x="7145420" y="6459571"/>
                <a:ext cx="487313" cy="369332"/>
              </a:xfrm>
              <a:prstGeom prst="rect">
                <a:avLst/>
              </a:prstGeom>
              <a:blipFill>
                <a:blip r:embed="rId2"/>
                <a:stretch>
                  <a:fillRect l="-12821" r="-15385" b="-10000"/>
                </a:stretch>
              </a:blipFill>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id="{095D9E9F-4326-E5EA-2306-9E0F65B66EDD}"/>
              </a:ext>
            </a:extLst>
          </p:cNvPr>
          <p:cNvCxnSpPr>
            <a:cxnSpLocks/>
          </p:cNvCxnSpPr>
          <p:nvPr/>
        </p:nvCxnSpPr>
        <p:spPr>
          <a:xfrm>
            <a:off x="6327913" y="2124054"/>
            <a:ext cx="0" cy="4335517"/>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8487A5F-CDC6-1C65-8A67-89FCF4D6BA0E}"/>
              </a:ext>
            </a:extLst>
          </p:cNvPr>
          <p:cNvCxnSpPr>
            <a:cxnSpLocks/>
          </p:cNvCxnSpPr>
          <p:nvPr/>
        </p:nvCxnSpPr>
        <p:spPr>
          <a:xfrm>
            <a:off x="8461513" y="2124054"/>
            <a:ext cx="0" cy="4335517"/>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F9A437D-08D7-C94A-CD73-693D2046274C}"/>
                  </a:ext>
                </a:extLst>
              </p:cNvPr>
              <p:cNvSpPr txBox="1"/>
              <p:nvPr/>
            </p:nvSpPr>
            <p:spPr>
              <a:xfrm>
                <a:off x="6838445" y="1899632"/>
                <a:ext cx="11012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68.26%</m:t>
                      </m:r>
                    </m:oMath>
                  </m:oMathPara>
                </a14:m>
                <a:endParaRPr lang="en-US" sz="2400" dirty="0">
                  <a:solidFill>
                    <a:schemeClr val="accent3"/>
                  </a:solidFill>
                </a:endParaRPr>
              </a:p>
            </p:txBody>
          </p:sp>
        </mc:Choice>
        <mc:Fallback xmlns="">
          <p:sp>
            <p:nvSpPr>
              <p:cNvPr id="10" name="TextBox 9">
                <a:extLst>
                  <a:ext uri="{FF2B5EF4-FFF2-40B4-BE49-F238E27FC236}">
                    <a16:creationId xmlns:a16="http://schemas.microsoft.com/office/drawing/2014/main" id="{4F9A437D-08D7-C94A-CD73-693D2046274C}"/>
                  </a:ext>
                </a:extLst>
              </p:cNvPr>
              <p:cNvSpPr txBox="1">
                <a:spLocks noRot="1" noChangeAspect="1" noMove="1" noResize="1" noEditPoints="1" noAdjustHandles="1" noChangeArrowheads="1" noChangeShapeType="1" noTextEdit="1"/>
              </p:cNvSpPr>
              <p:nvPr/>
            </p:nvSpPr>
            <p:spPr>
              <a:xfrm>
                <a:off x="6838445" y="1899632"/>
                <a:ext cx="1101264" cy="369332"/>
              </a:xfrm>
              <a:prstGeom prst="rect">
                <a:avLst/>
              </a:prstGeom>
              <a:blipFill>
                <a:blip r:embed="rId3"/>
                <a:stretch>
                  <a:fillRect l="-5747" r="-6897" b="-13333"/>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5430BFCD-5F9F-C777-980C-3420F02ED68B}"/>
              </a:ext>
            </a:extLst>
          </p:cNvPr>
          <p:cNvCxnSpPr>
            <a:stCxn id="10" idx="1"/>
          </p:cNvCxnSpPr>
          <p:nvPr/>
        </p:nvCxnSpPr>
        <p:spPr>
          <a:xfrm flipH="1">
            <a:off x="6322277" y="2084298"/>
            <a:ext cx="516168" cy="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85E7213-B44D-010B-2FC1-2983988CC6B6}"/>
              </a:ext>
            </a:extLst>
          </p:cNvPr>
          <p:cNvCxnSpPr/>
          <p:nvPr/>
        </p:nvCxnSpPr>
        <p:spPr>
          <a:xfrm>
            <a:off x="7945345" y="2084298"/>
            <a:ext cx="516168" cy="1"/>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0690153-6E8C-7998-FF2E-AE14F532AB86}"/>
                  </a:ext>
                </a:extLst>
              </p:cNvPr>
              <p:cNvSpPr txBox="1"/>
              <p:nvPr/>
            </p:nvSpPr>
            <p:spPr>
              <a:xfrm>
                <a:off x="6200474" y="6459571"/>
                <a:ext cx="25487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5</m:t>
                      </m:r>
                    </m:oMath>
                  </m:oMathPara>
                </a14:m>
                <a:endParaRPr lang="en-US" sz="2400" dirty="0"/>
              </a:p>
            </p:txBody>
          </p:sp>
        </mc:Choice>
        <mc:Fallback xmlns="">
          <p:sp>
            <p:nvSpPr>
              <p:cNvPr id="13" name="TextBox 12">
                <a:extLst>
                  <a:ext uri="{FF2B5EF4-FFF2-40B4-BE49-F238E27FC236}">
                    <a16:creationId xmlns:a16="http://schemas.microsoft.com/office/drawing/2014/main" id="{F0690153-6E8C-7998-FF2E-AE14F532AB86}"/>
                  </a:ext>
                </a:extLst>
              </p:cNvPr>
              <p:cNvSpPr txBox="1">
                <a:spLocks noRot="1" noChangeAspect="1" noMove="1" noResize="1" noEditPoints="1" noAdjustHandles="1" noChangeArrowheads="1" noChangeShapeType="1" noTextEdit="1"/>
              </p:cNvSpPr>
              <p:nvPr/>
            </p:nvSpPr>
            <p:spPr>
              <a:xfrm>
                <a:off x="6200474" y="6459571"/>
                <a:ext cx="254877" cy="369332"/>
              </a:xfrm>
              <a:prstGeom prst="rect">
                <a:avLst/>
              </a:prstGeom>
              <a:blipFill>
                <a:blip r:embed="rId4"/>
                <a:stretch>
                  <a:fillRect l="-28571" r="-23810"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1B8354C-22BD-916F-D7ED-D5329196E335}"/>
                  </a:ext>
                </a:extLst>
              </p:cNvPr>
              <p:cNvSpPr txBox="1"/>
              <p:nvPr/>
            </p:nvSpPr>
            <p:spPr>
              <a:xfrm>
                <a:off x="8244214" y="6459571"/>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10</m:t>
                      </m:r>
                    </m:oMath>
                  </m:oMathPara>
                </a14:m>
                <a:endParaRPr lang="en-US" sz="2400" dirty="0"/>
              </a:p>
            </p:txBody>
          </p:sp>
        </mc:Choice>
        <mc:Fallback xmlns="">
          <p:sp>
            <p:nvSpPr>
              <p:cNvPr id="14" name="TextBox 13">
                <a:extLst>
                  <a:ext uri="{FF2B5EF4-FFF2-40B4-BE49-F238E27FC236}">
                    <a16:creationId xmlns:a16="http://schemas.microsoft.com/office/drawing/2014/main" id="{01B8354C-22BD-916F-D7ED-D5329196E335}"/>
                  </a:ext>
                </a:extLst>
              </p:cNvPr>
              <p:cNvSpPr txBox="1">
                <a:spLocks noRot="1" noChangeAspect="1" noMove="1" noResize="1" noEditPoints="1" noAdjustHandles="1" noChangeArrowheads="1" noChangeShapeType="1" noTextEdit="1"/>
              </p:cNvSpPr>
              <p:nvPr/>
            </p:nvSpPr>
            <p:spPr>
              <a:xfrm>
                <a:off x="8244214" y="6459571"/>
                <a:ext cx="424796" cy="369332"/>
              </a:xfrm>
              <a:prstGeom prst="rect">
                <a:avLst/>
              </a:prstGeom>
              <a:blipFill>
                <a:blip r:embed="rId5"/>
                <a:stretch>
                  <a:fillRect l="-11429" r="-14286"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0D08310-4DEF-0EC9-C6E9-6D35753C3CF6}"/>
                  </a:ext>
                </a:extLst>
              </p:cNvPr>
              <p:cNvSpPr txBox="1"/>
              <p:nvPr/>
            </p:nvSpPr>
            <p:spPr>
              <a:xfrm>
                <a:off x="5106614" y="6438500"/>
                <a:ext cx="48731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2.5</m:t>
                      </m:r>
                    </m:oMath>
                  </m:oMathPara>
                </a14:m>
                <a:endParaRPr lang="en-US" sz="2400" dirty="0"/>
              </a:p>
            </p:txBody>
          </p:sp>
        </mc:Choice>
        <mc:Fallback xmlns="">
          <p:sp>
            <p:nvSpPr>
              <p:cNvPr id="18" name="TextBox 17">
                <a:extLst>
                  <a:ext uri="{FF2B5EF4-FFF2-40B4-BE49-F238E27FC236}">
                    <a16:creationId xmlns:a16="http://schemas.microsoft.com/office/drawing/2014/main" id="{40D08310-4DEF-0EC9-C6E9-6D35753C3CF6}"/>
                  </a:ext>
                </a:extLst>
              </p:cNvPr>
              <p:cNvSpPr txBox="1">
                <a:spLocks noRot="1" noChangeAspect="1" noMove="1" noResize="1" noEditPoints="1" noAdjustHandles="1" noChangeArrowheads="1" noChangeShapeType="1" noTextEdit="1"/>
              </p:cNvSpPr>
              <p:nvPr/>
            </p:nvSpPr>
            <p:spPr>
              <a:xfrm>
                <a:off x="5106614" y="6438500"/>
                <a:ext cx="487313" cy="369332"/>
              </a:xfrm>
              <a:prstGeom prst="rect">
                <a:avLst/>
              </a:prstGeom>
              <a:blipFill>
                <a:blip r:embed="rId6"/>
                <a:stretch>
                  <a:fillRect l="-12821" r="-12821"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E48A0E4-BE1A-E7A7-0357-C4C0C0EF5F7F}"/>
                  </a:ext>
                </a:extLst>
              </p:cNvPr>
              <p:cNvSpPr txBox="1"/>
              <p:nvPr/>
            </p:nvSpPr>
            <p:spPr>
              <a:xfrm>
                <a:off x="9137643" y="6438500"/>
                <a:ext cx="65723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12.5</m:t>
                      </m:r>
                    </m:oMath>
                  </m:oMathPara>
                </a14:m>
                <a:endParaRPr lang="en-US" sz="2400" dirty="0"/>
              </a:p>
            </p:txBody>
          </p:sp>
        </mc:Choice>
        <mc:Fallback xmlns="">
          <p:sp>
            <p:nvSpPr>
              <p:cNvPr id="19" name="TextBox 18">
                <a:extLst>
                  <a:ext uri="{FF2B5EF4-FFF2-40B4-BE49-F238E27FC236}">
                    <a16:creationId xmlns:a16="http://schemas.microsoft.com/office/drawing/2014/main" id="{2E48A0E4-BE1A-E7A7-0357-C4C0C0EF5F7F}"/>
                  </a:ext>
                </a:extLst>
              </p:cNvPr>
              <p:cNvSpPr txBox="1">
                <a:spLocks noRot="1" noChangeAspect="1" noMove="1" noResize="1" noEditPoints="1" noAdjustHandles="1" noChangeArrowheads="1" noChangeShapeType="1" noTextEdit="1"/>
              </p:cNvSpPr>
              <p:nvPr/>
            </p:nvSpPr>
            <p:spPr>
              <a:xfrm>
                <a:off x="9137643" y="6438500"/>
                <a:ext cx="657231" cy="369332"/>
              </a:xfrm>
              <a:prstGeom prst="rect">
                <a:avLst/>
              </a:prstGeom>
              <a:blipFill>
                <a:blip r:embed="rId7"/>
                <a:stretch>
                  <a:fillRect l="-9434" r="-9434"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C30158E-9A87-F967-7B4B-05B560E87CC0}"/>
                  </a:ext>
                </a:extLst>
              </p:cNvPr>
              <p:cNvSpPr txBox="1"/>
              <p:nvPr/>
            </p:nvSpPr>
            <p:spPr>
              <a:xfrm>
                <a:off x="4191519" y="6438499"/>
                <a:ext cx="25487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m:t>
                      </m:r>
                    </m:oMath>
                  </m:oMathPara>
                </a14:m>
                <a:endParaRPr lang="en-US" sz="2400" dirty="0"/>
              </a:p>
            </p:txBody>
          </p:sp>
        </mc:Choice>
        <mc:Fallback xmlns="">
          <p:sp>
            <p:nvSpPr>
              <p:cNvPr id="25" name="TextBox 24">
                <a:extLst>
                  <a:ext uri="{FF2B5EF4-FFF2-40B4-BE49-F238E27FC236}">
                    <a16:creationId xmlns:a16="http://schemas.microsoft.com/office/drawing/2014/main" id="{9C30158E-9A87-F967-7B4B-05B560E87CC0}"/>
                  </a:ext>
                </a:extLst>
              </p:cNvPr>
              <p:cNvSpPr txBox="1">
                <a:spLocks noRot="1" noChangeAspect="1" noMove="1" noResize="1" noEditPoints="1" noAdjustHandles="1" noChangeArrowheads="1" noChangeShapeType="1" noTextEdit="1"/>
              </p:cNvSpPr>
              <p:nvPr/>
            </p:nvSpPr>
            <p:spPr>
              <a:xfrm>
                <a:off x="4191519" y="6438499"/>
                <a:ext cx="254877" cy="369332"/>
              </a:xfrm>
              <a:prstGeom prst="rect">
                <a:avLst/>
              </a:prstGeom>
              <a:blipFill>
                <a:blip r:embed="rId8"/>
                <a:stretch>
                  <a:fillRect l="-30000" r="-25000"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2CC247A-CB94-82BB-7D6A-688F2D1EAEDA}"/>
                  </a:ext>
                </a:extLst>
              </p:cNvPr>
              <p:cNvSpPr txBox="1"/>
              <p:nvPr/>
            </p:nvSpPr>
            <p:spPr>
              <a:xfrm>
                <a:off x="10200497" y="6438499"/>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15</m:t>
                      </m:r>
                    </m:oMath>
                  </m:oMathPara>
                </a14:m>
                <a:endParaRPr lang="en-US" sz="2400" dirty="0"/>
              </a:p>
            </p:txBody>
          </p:sp>
        </mc:Choice>
        <mc:Fallback xmlns="">
          <p:sp>
            <p:nvSpPr>
              <p:cNvPr id="26" name="TextBox 25">
                <a:extLst>
                  <a:ext uri="{FF2B5EF4-FFF2-40B4-BE49-F238E27FC236}">
                    <a16:creationId xmlns:a16="http://schemas.microsoft.com/office/drawing/2014/main" id="{42CC247A-CB94-82BB-7D6A-688F2D1EAEDA}"/>
                  </a:ext>
                </a:extLst>
              </p:cNvPr>
              <p:cNvSpPr txBox="1">
                <a:spLocks noRot="1" noChangeAspect="1" noMove="1" noResize="1" noEditPoints="1" noAdjustHandles="1" noChangeArrowheads="1" noChangeShapeType="1" noTextEdit="1"/>
              </p:cNvSpPr>
              <p:nvPr/>
            </p:nvSpPr>
            <p:spPr>
              <a:xfrm>
                <a:off x="10200497" y="6438499"/>
                <a:ext cx="424796" cy="369332"/>
              </a:xfrm>
              <a:prstGeom prst="rect">
                <a:avLst/>
              </a:prstGeom>
              <a:blipFill>
                <a:blip r:embed="rId9"/>
                <a:stretch>
                  <a:fillRect l="-17647" r="-14706" b="-6452"/>
                </a:stretch>
              </a:blipFill>
            </p:spPr>
            <p:txBody>
              <a:bodyPr/>
              <a:lstStyle/>
              <a:p>
                <a:r>
                  <a:rPr lang="en-US">
                    <a:noFill/>
                  </a:rPr>
                  <a:t> </a:t>
                </a:r>
              </a:p>
            </p:txBody>
          </p:sp>
        </mc:Fallback>
      </mc:AlternateContent>
    </p:spTree>
    <p:extLst>
      <p:ext uri="{BB962C8B-B14F-4D97-AF65-F5344CB8AC3E}">
        <p14:creationId xmlns:p14="http://schemas.microsoft.com/office/powerpoint/2010/main" val="3289224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8438B3-409A-D824-A6B3-74465B47E5B7}"/>
              </a:ext>
            </a:extLst>
          </p:cNvPr>
          <p:cNvSpPr>
            <a:spLocks noGrp="1"/>
          </p:cNvSpPr>
          <p:nvPr>
            <p:ph idx="1"/>
          </p:nvPr>
        </p:nvSpPr>
        <p:spPr/>
        <p:txBody>
          <a:bodyPr/>
          <a:lstStyle/>
          <a:p>
            <a:r>
              <a:rPr lang="en-US" dirty="0"/>
              <a:t>Assume new employees at a company have previous years of professional experience that follow a Normal distribution where the mean is 7.5 and the standard deviation is 2.5.</a:t>
            </a:r>
          </a:p>
          <a:p>
            <a:r>
              <a:rPr lang="en-US" dirty="0"/>
              <a:t>What is the probability any random new employee has between 2.5 and 10 years of experience?</a:t>
            </a:r>
          </a:p>
        </p:txBody>
      </p:sp>
      <p:sp>
        <p:nvSpPr>
          <p:cNvPr id="3" name="Title 2">
            <a:extLst>
              <a:ext uri="{FF2B5EF4-FFF2-40B4-BE49-F238E27FC236}">
                <a16:creationId xmlns:a16="http://schemas.microsoft.com/office/drawing/2014/main" id="{D6C56133-6E68-B188-8C8F-9E0BD70AAA33}"/>
              </a:ext>
            </a:extLst>
          </p:cNvPr>
          <p:cNvSpPr>
            <a:spLocks noGrp="1"/>
          </p:cNvSpPr>
          <p:nvPr>
            <p:ph type="title"/>
          </p:nvPr>
        </p:nvSpPr>
        <p:spPr/>
        <p:txBody>
          <a:bodyPr/>
          <a:lstStyle/>
          <a:p>
            <a:r>
              <a:rPr lang="en-US" dirty="0"/>
              <a:t>Example</a:t>
            </a:r>
          </a:p>
        </p:txBody>
      </p:sp>
    </p:spTree>
    <p:extLst>
      <p:ext uri="{BB962C8B-B14F-4D97-AF65-F5344CB8AC3E}">
        <p14:creationId xmlns:p14="http://schemas.microsoft.com/office/powerpoint/2010/main" val="1082253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1A888502-E206-EF1D-94E4-CA5643DD5A7F}"/>
                  </a:ext>
                </a:extLst>
              </p:cNvPr>
              <p:cNvSpPr>
                <a:spLocks noGrp="1"/>
              </p:cNvSpPr>
              <p:nvPr>
                <p:ph idx="1"/>
              </p:nvPr>
            </p:nvSpPr>
            <p:spPr/>
            <p:txBody>
              <a:bodyPr/>
              <a:lstStyle/>
              <a:p>
                <a:r>
                  <a:rPr lang="en-US" dirty="0"/>
                  <a:t>Instead, we talk about the probability of the random variable assuming a value inside of a given interval.</a:t>
                </a:r>
              </a:p>
              <a:p>
                <a:r>
                  <a:rPr lang="en-US" dirty="0"/>
                  <a:t>The probability of the random variable assuming a value inside of a given interval from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oMath>
                </a14:m>
                <a:r>
                  <a:rPr lang="en-US" dirty="0"/>
                  <a:t> 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a14:m>
                <a:r>
                  <a:rPr lang="en-US" dirty="0"/>
                  <a:t> is the </a:t>
                </a:r>
                <a:r>
                  <a:rPr lang="en-US" b="1" dirty="0"/>
                  <a:t>area under the graph</a:t>
                </a:r>
                <a:r>
                  <a:rPr lang="en-US" dirty="0"/>
                  <a:t> of the </a:t>
                </a:r>
                <a:r>
                  <a:rPr lang="en-US" b="1" dirty="0"/>
                  <a:t>probability density function</a:t>
                </a:r>
                <a:r>
                  <a:rPr lang="en-US" dirty="0"/>
                  <a:t> between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a14:m>
                <a:r>
                  <a:rPr lang="en-US" dirty="0"/>
                  <a:t>.</a:t>
                </a:r>
              </a:p>
              <a:p>
                <a:endParaRPr lang="en-US" dirty="0"/>
              </a:p>
              <a:p>
                <a:endParaRPr lang="en-US" dirty="0"/>
              </a:p>
            </p:txBody>
          </p:sp>
        </mc:Choice>
        <mc:Fallback xmlns="">
          <p:sp>
            <p:nvSpPr>
              <p:cNvPr id="2" name="Content Placeholder 1">
                <a:extLst>
                  <a:ext uri="{FF2B5EF4-FFF2-40B4-BE49-F238E27FC236}">
                    <a16:creationId xmlns:a16="http://schemas.microsoft.com/office/drawing/2014/main" id="{1A888502-E206-EF1D-94E4-CA5643DD5A7F}"/>
                  </a:ext>
                </a:extLst>
              </p:cNvPr>
              <p:cNvSpPr>
                <a:spLocks noGrp="1" noRot="1" noChangeAspect="1" noMove="1" noResize="1" noEditPoints="1" noAdjustHandles="1" noChangeArrowheads="1" noChangeShapeType="1" noTextEdit="1"/>
              </p:cNvSpPr>
              <p:nvPr>
                <p:ph idx="1"/>
              </p:nvPr>
            </p:nvSpPr>
            <p:spPr>
              <a:blipFill>
                <a:blip r:embed="rId2"/>
                <a:stretch>
                  <a:fillRect l="-460" t="-103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05005F9-CA85-2FEC-8B5D-CEEDE23AE5A9}"/>
              </a:ext>
            </a:extLst>
          </p:cNvPr>
          <p:cNvSpPr>
            <a:spLocks noGrp="1"/>
          </p:cNvSpPr>
          <p:nvPr>
            <p:ph type="title"/>
          </p:nvPr>
        </p:nvSpPr>
        <p:spPr/>
        <p:txBody>
          <a:bodyPr/>
          <a:lstStyle/>
          <a:p>
            <a:r>
              <a:rPr lang="en-US" dirty="0"/>
              <a:t>Probabilities on Intervals</a:t>
            </a:r>
          </a:p>
        </p:txBody>
      </p:sp>
      <p:sp>
        <p:nvSpPr>
          <p:cNvPr id="4" name="Freeform 17">
            <a:extLst>
              <a:ext uri="{FF2B5EF4-FFF2-40B4-BE49-F238E27FC236}">
                <a16:creationId xmlns:a16="http://schemas.microsoft.com/office/drawing/2014/main" id="{95E4655D-E56A-A38B-B47C-9E3E9235ADB6}"/>
              </a:ext>
            </a:extLst>
          </p:cNvPr>
          <p:cNvSpPr>
            <a:spLocks/>
          </p:cNvSpPr>
          <p:nvPr/>
        </p:nvSpPr>
        <p:spPr bwMode="auto">
          <a:xfrm>
            <a:off x="2648976" y="4419600"/>
            <a:ext cx="6894047" cy="1905000"/>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sp>
        <p:nvSpPr>
          <p:cNvPr id="5" name="Freeform 4">
            <a:extLst>
              <a:ext uri="{FF2B5EF4-FFF2-40B4-BE49-F238E27FC236}">
                <a16:creationId xmlns:a16="http://schemas.microsoft.com/office/drawing/2014/main" id="{7116FBE6-DE55-79E2-A02D-E93ADDB80004}"/>
              </a:ext>
            </a:extLst>
          </p:cNvPr>
          <p:cNvSpPr>
            <a:spLocks/>
          </p:cNvSpPr>
          <p:nvPr/>
        </p:nvSpPr>
        <p:spPr bwMode="auto">
          <a:xfrm>
            <a:off x="7010400" y="5075116"/>
            <a:ext cx="1524000" cy="1249113"/>
          </a:xfrm>
          <a:custGeom>
            <a:avLst/>
            <a:gdLst>
              <a:gd name="connsiteX0" fmla="*/ 0 w 1524000"/>
              <a:gd name="connsiteY0" fmla="*/ 0 h 1249113"/>
              <a:gd name="connsiteX1" fmla="*/ 39573 w 1524000"/>
              <a:gd name="connsiteY1" fmla="*/ 43579 h 1249113"/>
              <a:gd name="connsiteX2" fmla="*/ 65012 w 1524000"/>
              <a:gd name="connsiteY2" fmla="*/ 79235 h 1249113"/>
              <a:gd name="connsiteX3" fmla="*/ 97390 w 1524000"/>
              <a:gd name="connsiteY3" fmla="*/ 118710 h 1249113"/>
              <a:gd name="connsiteX4" fmla="*/ 120516 w 1524000"/>
              <a:gd name="connsiteY4" fmla="*/ 151818 h 1249113"/>
              <a:gd name="connsiteX5" fmla="*/ 152894 w 1524000"/>
              <a:gd name="connsiteY5" fmla="*/ 193840 h 1249113"/>
              <a:gd name="connsiteX6" fmla="*/ 187583 w 1524000"/>
              <a:gd name="connsiteY6" fmla="*/ 232042 h 1249113"/>
              <a:gd name="connsiteX7" fmla="*/ 219961 w 1524000"/>
              <a:gd name="connsiteY7" fmla="*/ 267697 h 1249113"/>
              <a:gd name="connsiteX8" fmla="*/ 254651 w 1524000"/>
              <a:gd name="connsiteY8" fmla="*/ 316086 h 1249113"/>
              <a:gd name="connsiteX9" fmla="*/ 282403 w 1524000"/>
              <a:gd name="connsiteY9" fmla="*/ 351741 h 1249113"/>
              <a:gd name="connsiteX10" fmla="*/ 305529 w 1524000"/>
              <a:gd name="connsiteY10" fmla="*/ 386123 h 1249113"/>
              <a:gd name="connsiteX11" fmla="*/ 328656 w 1524000"/>
              <a:gd name="connsiteY11" fmla="*/ 412864 h 1249113"/>
              <a:gd name="connsiteX12" fmla="*/ 349470 w 1524000"/>
              <a:gd name="connsiteY12" fmla="*/ 440879 h 1249113"/>
              <a:gd name="connsiteX13" fmla="*/ 370284 w 1524000"/>
              <a:gd name="connsiteY13" fmla="*/ 468894 h 1249113"/>
              <a:gd name="connsiteX14" fmla="*/ 391098 w 1524000"/>
              <a:gd name="connsiteY14" fmla="*/ 493088 h 1249113"/>
              <a:gd name="connsiteX15" fmla="*/ 416537 w 1524000"/>
              <a:gd name="connsiteY15" fmla="*/ 530017 h 1249113"/>
              <a:gd name="connsiteX16" fmla="*/ 441976 w 1524000"/>
              <a:gd name="connsiteY16" fmla="*/ 565672 h 1249113"/>
              <a:gd name="connsiteX17" fmla="*/ 469728 w 1524000"/>
              <a:gd name="connsiteY17" fmla="*/ 600053 h 1249113"/>
              <a:gd name="connsiteX18" fmla="*/ 499793 w 1524000"/>
              <a:gd name="connsiteY18" fmla="*/ 631888 h 1249113"/>
              <a:gd name="connsiteX19" fmla="*/ 529857 w 1524000"/>
              <a:gd name="connsiteY19" fmla="*/ 659903 h 1249113"/>
              <a:gd name="connsiteX20" fmla="*/ 562235 w 1524000"/>
              <a:gd name="connsiteY20" fmla="*/ 685371 h 1249113"/>
              <a:gd name="connsiteX21" fmla="*/ 596925 w 1524000"/>
              <a:gd name="connsiteY21" fmla="*/ 717206 h 1249113"/>
              <a:gd name="connsiteX22" fmla="*/ 650116 w 1524000"/>
              <a:gd name="connsiteY22" fmla="*/ 755408 h 1249113"/>
              <a:gd name="connsiteX23" fmla="*/ 698682 w 1524000"/>
              <a:gd name="connsiteY23" fmla="*/ 792336 h 1249113"/>
              <a:gd name="connsiteX24" fmla="*/ 756498 w 1524000"/>
              <a:gd name="connsiteY24" fmla="*/ 831811 h 1249113"/>
              <a:gd name="connsiteX25" fmla="*/ 814315 w 1524000"/>
              <a:gd name="connsiteY25" fmla="*/ 870013 h 1249113"/>
              <a:gd name="connsiteX26" fmla="*/ 865194 w 1524000"/>
              <a:gd name="connsiteY26" fmla="*/ 896755 h 1249113"/>
              <a:gd name="connsiteX27" fmla="*/ 909134 w 1524000"/>
              <a:gd name="connsiteY27" fmla="*/ 919676 h 1249113"/>
              <a:gd name="connsiteX28" fmla="*/ 969263 w 1524000"/>
              <a:gd name="connsiteY28" fmla="*/ 947690 h 1249113"/>
              <a:gd name="connsiteX29" fmla="*/ 1029393 w 1524000"/>
              <a:gd name="connsiteY29" fmla="*/ 971885 h 1249113"/>
              <a:gd name="connsiteX30" fmla="*/ 1091834 w 1524000"/>
              <a:gd name="connsiteY30" fmla="*/ 990986 h 1249113"/>
              <a:gd name="connsiteX31" fmla="*/ 1126524 w 1524000"/>
              <a:gd name="connsiteY31" fmla="*/ 1002446 h 1249113"/>
              <a:gd name="connsiteX32" fmla="*/ 1128837 w 1524000"/>
              <a:gd name="connsiteY32" fmla="*/ 1002446 h 1249113"/>
              <a:gd name="connsiteX33" fmla="*/ 1175090 w 1524000"/>
              <a:gd name="connsiteY33" fmla="*/ 1017727 h 1249113"/>
              <a:gd name="connsiteX34" fmla="*/ 1286098 w 1524000"/>
              <a:gd name="connsiteY34" fmla="*/ 1047015 h 1249113"/>
              <a:gd name="connsiteX35" fmla="*/ 1369354 w 1524000"/>
              <a:gd name="connsiteY35" fmla="*/ 1066116 h 1249113"/>
              <a:gd name="connsiteX36" fmla="*/ 1468798 w 1524000"/>
              <a:gd name="connsiteY36" fmla="*/ 1085217 h 1249113"/>
              <a:gd name="connsiteX37" fmla="*/ 1524000 w 1524000"/>
              <a:gd name="connsiteY37" fmla="*/ 1095616 h 1249113"/>
              <a:gd name="connsiteX38" fmla="*/ 1524000 w 1524000"/>
              <a:gd name="connsiteY38" fmla="*/ 1249113 h 1249113"/>
              <a:gd name="connsiteX39" fmla="*/ 0 w 1524000"/>
              <a:gd name="connsiteY39" fmla="*/ 1248550 h 124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4000" h="1249113">
                <a:moveTo>
                  <a:pt x="0" y="0"/>
                </a:moveTo>
                <a:lnTo>
                  <a:pt x="39573" y="43579"/>
                </a:lnTo>
                <a:lnTo>
                  <a:pt x="65012" y="79235"/>
                </a:lnTo>
                <a:lnTo>
                  <a:pt x="97390" y="118710"/>
                </a:lnTo>
                <a:lnTo>
                  <a:pt x="120516" y="151818"/>
                </a:lnTo>
                <a:lnTo>
                  <a:pt x="152894" y="193840"/>
                </a:lnTo>
                <a:lnTo>
                  <a:pt x="187583" y="232042"/>
                </a:lnTo>
                <a:lnTo>
                  <a:pt x="219961" y="267697"/>
                </a:lnTo>
                <a:lnTo>
                  <a:pt x="254651" y="316086"/>
                </a:lnTo>
                <a:lnTo>
                  <a:pt x="282403" y="351741"/>
                </a:lnTo>
                <a:lnTo>
                  <a:pt x="305529" y="386123"/>
                </a:lnTo>
                <a:lnTo>
                  <a:pt x="328656" y="412864"/>
                </a:lnTo>
                <a:lnTo>
                  <a:pt x="349470" y="440879"/>
                </a:lnTo>
                <a:lnTo>
                  <a:pt x="370284" y="468894"/>
                </a:lnTo>
                <a:lnTo>
                  <a:pt x="391098" y="493088"/>
                </a:lnTo>
                <a:lnTo>
                  <a:pt x="416537" y="530017"/>
                </a:lnTo>
                <a:lnTo>
                  <a:pt x="441976" y="565672"/>
                </a:lnTo>
                <a:lnTo>
                  <a:pt x="469728" y="600053"/>
                </a:lnTo>
                <a:lnTo>
                  <a:pt x="499793" y="631888"/>
                </a:lnTo>
                <a:lnTo>
                  <a:pt x="529857" y="659903"/>
                </a:lnTo>
                <a:lnTo>
                  <a:pt x="562235" y="685371"/>
                </a:lnTo>
                <a:lnTo>
                  <a:pt x="596925" y="717206"/>
                </a:lnTo>
                <a:lnTo>
                  <a:pt x="650116" y="755408"/>
                </a:lnTo>
                <a:lnTo>
                  <a:pt x="698682" y="792336"/>
                </a:lnTo>
                <a:lnTo>
                  <a:pt x="756498" y="831811"/>
                </a:lnTo>
                <a:lnTo>
                  <a:pt x="814315" y="870013"/>
                </a:lnTo>
                <a:lnTo>
                  <a:pt x="865194" y="896755"/>
                </a:lnTo>
                <a:lnTo>
                  <a:pt x="909134" y="919676"/>
                </a:lnTo>
                <a:lnTo>
                  <a:pt x="969263" y="947690"/>
                </a:lnTo>
                <a:lnTo>
                  <a:pt x="1029393" y="971885"/>
                </a:lnTo>
                <a:lnTo>
                  <a:pt x="1091834" y="990986"/>
                </a:lnTo>
                <a:lnTo>
                  <a:pt x="1126524" y="1002446"/>
                </a:lnTo>
                <a:lnTo>
                  <a:pt x="1128837" y="1002446"/>
                </a:lnTo>
                <a:lnTo>
                  <a:pt x="1175090" y="1017727"/>
                </a:lnTo>
                <a:lnTo>
                  <a:pt x="1286098" y="1047015"/>
                </a:lnTo>
                <a:lnTo>
                  <a:pt x="1369354" y="1066116"/>
                </a:lnTo>
                <a:lnTo>
                  <a:pt x="1468798" y="1085217"/>
                </a:lnTo>
                <a:lnTo>
                  <a:pt x="1524000" y="1095616"/>
                </a:lnTo>
                <a:lnTo>
                  <a:pt x="1524000" y="1249113"/>
                </a:lnTo>
                <a:lnTo>
                  <a:pt x="0" y="1248550"/>
                </a:lnTo>
                <a:close/>
              </a:path>
            </a:pathLst>
          </a:custGeom>
          <a:solidFill>
            <a:schemeClr val="accent3"/>
          </a:solidFill>
          <a:ln w="19050" cap="rnd" cmpd="sng">
            <a:solidFill>
              <a:schemeClr val="accent1"/>
            </a:solidFill>
            <a:prstDash val="solid"/>
            <a:round/>
            <a:headEnd type="none" w="med" len="med"/>
            <a:tailEnd type="none" w="med" len="med"/>
          </a:ln>
          <a:effectLst/>
        </p:spPr>
        <p:txBody>
          <a:bodyPr wrap="square">
            <a:noAutofit/>
          </a:bodyPr>
          <a:lstStyle/>
          <a:p>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69CEB30-D7FB-1B4C-8694-028CE6148BE5}"/>
                  </a:ext>
                </a:extLst>
              </p:cNvPr>
              <p:cNvSpPr txBox="1"/>
              <p:nvPr/>
            </p:nvSpPr>
            <p:spPr>
              <a:xfrm>
                <a:off x="6819931" y="6398620"/>
                <a:ext cx="38093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oMath>
                  </m:oMathPara>
                </a14:m>
                <a:endParaRPr lang="en-US" sz="2400" dirty="0"/>
              </a:p>
            </p:txBody>
          </p:sp>
        </mc:Choice>
        <mc:Fallback xmlns="">
          <p:sp>
            <p:nvSpPr>
              <p:cNvPr id="6" name="TextBox 5">
                <a:extLst>
                  <a:ext uri="{FF2B5EF4-FFF2-40B4-BE49-F238E27FC236}">
                    <a16:creationId xmlns:a16="http://schemas.microsoft.com/office/drawing/2014/main" id="{169CEB30-D7FB-1B4C-8694-028CE6148BE5}"/>
                  </a:ext>
                </a:extLst>
              </p:cNvPr>
              <p:cNvSpPr txBox="1">
                <a:spLocks noRot="1" noChangeAspect="1" noMove="1" noResize="1" noEditPoints="1" noAdjustHandles="1" noChangeArrowheads="1" noChangeShapeType="1" noTextEdit="1"/>
              </p:cNvSpPr>
              <p:nvPr/>
            </p:nvSpPr>
            <p:spPr>
              <a:xfrm>
                <a:off x="6819931" y="6398620"/>
                <a:ext cx="380938" cy="369332"/>
              </a:xfrm>
              <a:prstGeom prst="rect">
                <a:avLst/>
              </a:prstGeom>
              <a:blipFill>
                <a:blip r:embed="rId3"/>
                <a:stretch>
                  <a:fillRect l="-10000" r="-6667" b="-17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4EC7E8C-1B0B-E57A-A060-54317DFD55AD}"/>
                  </a:ext>
                </a:extLst>
              </p:cNvPr>
              <p:cNvSpPr txBox="1"/>
              <p:nvPr/>
            </p:nvSpPr>
            <p:spPr>
              <a:xfrm>
                <a:off x="8343931" y="6398620"/>
                <a:ext cx="38805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oMath>
                  </m:oMathPara>
                </a14:m>
                <a:endParaRPr lang="en-US" sz="2400" dirty="0"/>
              </a:p>
            </p:txBody>
          </p:sp>
        </mc:Choice>
        <mc:Fallback xmlns="">
          <p:sp>
            <p:nvSpPr>
              <p:cNvPr id="7" name="TextBox 6">
                <a:extLst>
                  <a:ext uri="{FF2B5EF4-FFF2-40B4-BE49-F238E27FC236}">
                    <a16:creationId xmlns:a16="http://schemas.microsoft.com/office/drawing/2014/main" id="{54EC7E8C-1B0B-E57A-A060-54317DFD55AD}"/>
                  </a:ext>
                </a:extLst>
              </p:cNvPr>
              <p:cNvSpPr txBox="1">
                <a:spLocks noRot="1" noChangeAspect="1" noMove="1" noResize="1" noEditPoints="1" noAdjustHandles="1" noChangeArrowheads="1" noChangeShapeType="1" noTextEdit="1"/>
              </p:cNvSpPr>
              <p:nvPr/>
            </p:nvSpPr>
            <p:spPr>
              <a:xfrm>
                <a:off x="8343931" y="6398620"/>
                <a:ext cx="388055" cy="369332"/>
              </a:xfrm>
              <a:prstGeom prst="rect">
                <a:avLst/>
              </a:prstGeom>
              <a:blipFill>
                <a:blip r:embed="rId4"/>
                <a:stretch>
                  <a:fillRect l="-9677" r="-3226" b="-17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E029872-E547-57EF-C436-189B71ED2569}"/>
                  </a:ext>
                </a:extLst>
              </p:cNvPr>
              <p:cNvSpPr txBox="1"/>
              <p:nvPr/>
            </p:nvSpPr>
            <p:spPr>
              <a:xfrm>
                <a:off x="8171868" y="4599498"/>
                <a:ext cx="211513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𝑃</m:t>
                      </m:r>
                      <m:r>
                        <a:rPr lang="en-US" sz="2400" b="0" i="1" smtClean="0">
                          <a:solidFill>
                            <a:schemeClr val="accent1"/>
                          </a:solidFill>
                          <a:latin typeface="Cambria Math" panose="02040503050406030204" pitchFamily="18" charset="0"/>
                        </a:rPr>
                        <m:t>(</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𝑥</m:t>
                          </m:r>
                        </m:e>
                        <m:sub>
                          <m:r>
                            <a:rPr lang="en-US" sz="2400" b="0" i="1" smtClean="0">
                              <a:solidFill>
                                <a:schemeClr val="accent1"/>
                              </a:solidFill>
                              <a:latin typeface="Cambria Math" panose="02040503050406030204" pitchFamily="18" charset="0"/>
                            </a:rPr>
                            <m:t>1</m:t>
                          </m:r>
                        </m:sub>
                      </m:sSub>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𝑥</m:t>
                          </m:r>
                        </m:e>
                        <m:sub>
                          <m:r>
                            <a:rPr lang="en-US" sz="2400" b="0" i="1" smtClean="0">
                              <a:solidFill>
                                <a:schemeClr val="accent1"/>
                              </a:solidFill>
                              <a:latin typeface="Cambria Math" panose="02040503050406030204" pitchFamily="18" charset="0"/>
                            </a:rPr>
                            <m:t>2</m:t>
                          </m:r>
                        </m:sub>
                      </m:sSub>
                      <m:r>
                        <a:rPr lang="en-US" sz="2400" b="0" i="1" smtClean="0">
                          <a:solidFill>
                            <a:schemeClr val="accent1"/>
                          </a:solidFill>
                          <a:latin typeface="Cambria Math" panose="02040503050406030204" pitchFamily="18" charset="0"/>
                        </a:rPr>
                        <m:t>)</m:t>
                      </m:r>
                    </m:oMath>
                  </m:oMathPara>
                </a14:m>
                <a:endParaRPr lang="en-US" dirty="0">
                  <a:solidFill>
                    <a:schemeClr val="accent1"/>
                  </a:solidFill>
                </a:endParaRPr>
              </a:p>
            </p:txBody>
          </p:sp>
        </mc:Choice>
        <mc:Fallback xmlns="">
          <p:sp>
            <p:nvSpPr>
              <p:cNvPr id="8" name="TextBox 7">
                <a:extLst>
                  <a:ext uri="{FF2B5EF4-FFF2-40B4-BE49-F238E27FC236}">
                    <a16:creationId xmlns:a16="http://schemas.microsoft.com/office/drawing/2014/main" id="{FE029872-E547-57EF-C436-189B71ED2569}"/>
                  </a:ext>
                </a:extLst>
              </p:cNvPr>
              <p:cNvSpPr txBox="1">
                <a:spLocks noRot="1" noChangeAspect="1" noMove="1" noResize="1" noEditPoints="1" noAdjustHandles="1" noChangeArrowheads="1" noChangeShapeType="1" noTextEdit="1"/>
              </p:cNvSpPr>
              <p:nvPr/>
            </p:nvSpPr>
            <p:spPr>
              <a:xfrm>
                <a:off x="8171868" y="4599498"/>
                <a:ext cx="2115131" cy="369332"/>
              </a:xfrm>
              <a:prstGeom prst="rect">
                <a:avLst/>
              </a:prstGeom>
              <a:blipFill>
                <a:blip r:embed="rId5"/>
                <a:stretch>
                  <a:fillRect l="-2395" r="-4192" b="-33333"/>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788401ED-DE0F-788B-3879-8CD91895A5A6}"/>
              </a:ext>
            </a:extLst>
          </p:cNvPr>
          <p:cNvCxnSpPr/>
          <p:nvPr/>
        </p:nvCxnSpPr>
        <p:spPr>
          <a:xfrm flipH="1">
            <a:off x="7906776" y="5074745"/>
            <a:ext cx="627624" cy="792655"/>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21834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8438B3-409A-D824-A6B3-74465B47E5B7}"/>
              </a:ext>
            </a:extLst>
          </p:cNvPr>
          <p:cNvSpPr>
            <a:spLocks noGrp="1"/>
          </p:cNvSpPr>
          <p:nvPr>
            <p:ph idx="1"/>
          </p:nvPr>
        </p:nvSpPr>
        <p:spPr>
          <a:xfrm>
            <a:off x="581193" y="2180496"/>
            <a:ext cx="3762208" cy="3678303"/>
          </a:xfrm>
        </p:spPr>
        <p:txBody>
          <a:bodyPr/>
          <a:lstStyle/>
          <a:p>
            <a:r>
              <a:rPr lang="en-US" dirty="0"/>
              <a:t>What is the probability any random new employee has between 2.5 and 10 years of experience?</a:t>
            </a:r>
          </a:p>
        </p:txBody>
      </p:sp>
      <p:sp>
        <p:nvSpPr>
          <p:cNvPr id="3" name="Title 2">
            <a:extLst>
              <a:ext uri="{FF2B5EF4-FFF2-40B4-BE49-F238E27FC236}">
                <a16:creationId xmlns:a16="http://schemas.microsoft.com/office/drawing/2014/main" id="{D6C56133-6E68-B188-8C8F-9E0BD70AAA33}"/>
              </a:ext>
            </a:extLst>
          </p:cNvPr>
          <p:cNvSpPr>
            <a:spLocks noGrp="1"/>
          </p:cNvSpPr>
          <p:nvPr>
            <p:ph type="title"/>
          </p:nvPr>
        </p:nvSpPr>
        <p:spPr/>
        <p:txBody>
          <a:bodyPr/>
          <a:lstStyle/>
          <a:p>
            <a:r>
              <a:rPr lang="en-US" dirty="0"/>
              <a:t>Example</a:t>
            </a:r>
          </a:p>
        </p:txBody>
      </p:sp>
      <p:sp>
        <p:nvSpPr>
          <p:cNvPr id="4" name="Freeform 17">
            <a:extLst>
              <a:ext uri="{FF2B5EF4-FFF2-40B4-BE49-F238E27FC236}">
                <a16:creationId xmlns:a16="http://schemas.microsoft.com/office/drawing/2014/main" id="{A14E2478-6518-9144-FB61-8E72188A1351}"/>
              </a:ext>
            </a:extLst>
          </p:cNvPr>
          <p:cNvSpPr>
            <a:spLocks/>
          </p:cNvSpPr>
          <p:nvPr/>
        </p:nvSpPr>
        <p:spPr bwMode="auto">
          <a:xfrm>
            <a:off x="4045226" y="2601746"/>
            <a:ext cx="6705600" cy="3857825"/>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cxnSp>
        <p:nvCxnSpPr>
          <p:cNvPr id="5" name="Straight Connector 4">
            <a:extLst>
              <a:ext uri="{FF2B5EF4-FFF2-40B4-BE49-F238E27FC236}">
                <a16:creationId xmlns:a16="http://schemas.microsoft.com/office/drawing/2014/main" id="{E15BC7C6-6E8D-1F5A-1970-FB9C9F1EF7D6}"/>
              </a:ext>
            </a:extLst>
          </p:cNvPr>
          <p:cNvCxnSpPr/>
          <p:nvPr/>
        </p:nvCxnSpPr>
        <p:spPr>
          <a:xfrm>
            <a:off x="3283226" y="6459571"/>
            <a:ext cx="82677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4D2F82E-8CE1-E9C5-CC75-A4279656BAB0}"/>
              </a:ext>
            </a:extLst>
          </p:cNvPr>
          <p:cNvCxnSpPr/>
          <p:nvPr/>
        </p:nvCxnSpPr>
        <p:spPr>
          <a:xfrm>
            <a:off x="7398025" y="2601746"/>
            <a:ext cx="0" cy="3857825"/>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6C5FB17-E697-972A-779F-2B3A50FA73FF}"/>
                  </a:ext>
                </a:extLst>
              </p:cNvPr>
              <p:cNvSpPr txBox="1"/>
              <p:nvPr/>
            </p:nvSpPr>
            <p:spPr>
              <a:xfrm>
                <a:off x="7145420" y="6459571"/>
                <a:ext cx="48731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7.5</m:t>
                      </m:r>
                    </m:oMath>
                  </m:oMathPara>
                </a14:m>
                <a:endParaRPr lang="en-US" sz="2400" dirty="0"/>
              </a:p>
            </p:txBody>
          </p:sp>
        </mc:Choice>
        <mc:Fallback xmlns="">
          <p:sp>
            <p:nvSpPr>
              <p:cNvPr id="7" name="TextBox 6">
                <a:extLst>
                  <a:ext uri="{FF2B5EF4-FFF2-40B4-BE49-F238E27FC236}">
                    <a16:creationId xmlns:a16="http://schemas.microsoft.com/office/drawing/2014/main" id="{16C5FB17-E697-972A-779F-2B3A50FA73FF}"/>
                  </a:ext>
                </a:extLst>
              </p:cNvPr>
              <p:cNvSpPr txBox="1">
                <a:spLocks noRot="1" noChangeAspect="1" noMove="1" noResize="1" noEditPoints="1" noAdjustHandles="1" noChangeArrowheads="1" noChangeShapeType="1" noTextEdit="1"/>
              </p:cNvSpPr>
              <p:nvPr/>
            </p:nvSpPr>
            <p:spPr>
              <a:xfrm>
                <a:off x="7145420" y="6459571"/>
                <a:ext cx="487313" cy="369332"/>
              </a:xfrm>
              <a:prstGeom prst="rect">
                <a:avLst/>
              </a:prstGeom>
              <a:blipFill>
                <a:blip r:embed="rId2"/>
                <a:stretch>
                  <a:fillRect l="-12821" r="-15385" b="-10000"/>
                </a:stretch>
              </a:blipFill>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id="{095D9E9F-4326-E5EA-2306-9E0F65B66EDD}"/>
              </a:ext>
            </a:extLst>
          </p:cNvPr>
          <p:cNvCxnSpPr>
            <a:cxnSpLocks/>
          </p:cNvCxnSpPr>
          <p:nvPr/>
        </p:nvCxnSpPr>
        <p:spPr>
          <a:xfrm>
            <a:off x="6327913" y="2124054"/>
            <a:ext cx="0" cy="4335517"/>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8487A5F-CDC6-1C65-8A67-89FCF4D6BA0E}"/>
              </a:ext>
            </a:extLst>
          </p:cNvPr>
          <p:cNvCxnSpPr>
            <a:cxnSpLocks/>
          </p:cNvCxnSpPr>
          <p:nvPr/>
        </p:nvCxnSpPr>
        <p:spPr>
          <a:xfrm>
            <a:off x="8461513" y="2124054"/>
            <a:ext cx="0" cy="4335517"/>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F9A437D-08D7-C94A-CD73-693D2046274C}"/>
                  </a:ext>
                </a:extLst>
              </p:cNvPr>
              <p:cNvSpPr txBox="1"/>
              <p:nvPr/>
            </p:nvSpPr>
            <p:spPr>
              <a:xfrm>
                <a:off x="6838445" y="1899632"/>
                <a:ext cx="11012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68.26%</m:t>
                      </m:r>
                    </m:oMath>
                  </m:oMathPara>
                </a14:m>
                <a:endParaRPr lang="en-US" sz="2400" dirty="0">
                  <a:solidFill>
                    <a:schemeClr val="accent3"/>
                  </a:solidFill>
                </a:endParaRPr>
              </a:p>
            </p:txBody>
          </p:sp>
        </mc:Choice>
        <mc:Fallback xmlns="">
          <p:sp>
            <p:nvSpPr>
              <p:cNvPr id="10" name="TextBox 9">
                <a:extLst>
                  <a:ext uri="{FF2B5EF4-FFF2-40B4-BE49-F238E27FC236}">
                    <a16:creationId xmlns:a16="http://schemas.microsoft.com/office/drawing/2014/main" id="{4F9A437D-08D7-C94A-CD73-693D2046274C}"/>
                  </a:ext>
                </a:extLst>
              </p:cNvPr>
              <p:cNvSpPr txBox="1">
                <a:spLocks noRot="1" noChangeAspect="1" noMove="1" noResize="1" noEditPoints="1" noAdjustHandles="1" noChangeArrowheads="1" noChangeShapeType="1" noTextEdit="1"/>
              </p:cNvSpPr>
              <p:nvPr/>
            </p:nvSpPr>
            <p:spPr>
              <a:xfrm>
                <a:off x="6838445" y="1899632"/>
                <a:ext cx="1101264" cy="369332"/>
              </a:xfrm>
              <a:prstGeom prst="rect">
                <a:avLst/>
              </a:prstGeom>
              <a:blipFill>
                <a:blip r:embed="rId3"/>
                <a:stretch>
                  <a:fillRect l="-5747" r="-6897" b="-13333"/>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5430BFCD-5F9F-C777-980C-3420F02ED68B}"/>
              </a:ext>
            </a:extLst>
          </p:cNvPr>
          <p:cNvCxnSpPr>
            <a:stCxn id="10" idx="1"/>
          </p:cNvCxnSpPr>
          <p:nvPr/>
        </p:nvCxnSpPr>
        <p:spPr>
          <a:xfrm flipH="1">
            <a:off x="6322277" y="2084298"/>
            <a:ext cx="516168" cy="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85E7213-B44D-010B-2FC1-2983988CC6B6}"/>
              </a:ext>
            </a:extLst>
          </p:cNvPr>
          <p:cNvCxnSpPr/>
          <p:nvPr/>
        </p:nvCxnSpPr>
        <p:spPr>
          <a:xfrm>
            <a:off x="7945345" y="2084298"/>
            <a:ext cx="516168" cy="1"/>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0690153-6E8C-7998-FF2E-AE14F532AB86}"/>
                  </a:ext>
                </a:extLst>
              </p:cNvPr>
              <p:cNvSpPr txBox="1"/>
              <p:nvPr/>
            </p:nvSpPr>
            <p:spPr>
              <a:xfrm>
                <a:off x="6200474" y="6459571"/>
                <a:ext cx="25487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5</m:t>
                      </m:r>
                    </m:oMath>
                  </m:oMathPara>
                </a14:m>
                <a:endParaRPr lang="en-US" sz="2400" dirty="0"/>
              </a:p>
            </p:txBody>
          </p:sp>
        </mc:Choice>
        <mc:Fallback xmlns="">
          <p:sp>
            <p:nvSpPr>
              <p:cNvPr id="13" name="TextBox 12">
                <a:extLst>
                  <a:ext uri="{FF2B5EF4-FFF2-40B4-BE49-F238E27FC236}">
                    <a16:creationId xmlns:a16="http://schemas.microsoft.com/office/drawing/2014/main" id="{F0690153-6E8C-7998-FF2E-AE14F532AB86}"/>
                  </a:ext>
                </a:extLst>
              </p:cNvPr>
              <p:cNvSpPr txBox="1">
                <a:spLocks noRot="1" noChangeAspect="1" noMove="1" noResize="1" noEditPoints="1" noAdjustHandles="1" noChangeArrowheads="1" noChangeShapeType="1" noTextEdit="1"/>
              </p:cNvSpPr>
              <p:nvPr/>
            </p:nvSpPr>
            <p:spPr>
              <a:xfrm>
                <a:off x="6200474" y="6459571"/>
                <a:ext cx="254877" cy="369332"/>
              </a:xfrm>
              <a:prstGeom prst="rect">
                <a:avLst/>
              </a:prstGeom>
              <a:blipFill>
                <a:blip r:embed="rId4"/>
                <a:stretch>
                  <a:fillRect l="-28571" r="-23810"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1B8354C-22BD-916F-D7ED-D5329196E335}"/>
                  </a:ext>
                </a:extLst>
              </p:cNvPr>
              <p:cNvSpPr txBox="1"/>
              <p:nvPr/>
            </p:nvSpPr>
            <p:spPr>
              <a:xfrm>
                <a:off x="8244214" y="6459571"/>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10</m:t>
                      </m:r>
                    </m:oMath>
                  </m:oMathPara>
                </a14:m>
                <a:endParaRPr lang="en-US" sz="2400" dirty="0"/>
              </a:p>
            </p:txBody>
          </p:sp>
        </mc:Choice>
        <mc:Fallback xmlns="">
          <p:sp>
            <p:nvSpPr>
              <p:cNvPr id="14" name="TextBox 13">
                <a:extLst>
                  <a:ext uri="{FF2B5EF4-FFF2-40B4-BE49-F238E27FC236}">
                    <a16:creationId xmlns:a16="http://schemas.microsoft.com/office/drawing/2014/main" id="{01B8354C-22BD-916F-D7ED-D5329196E335}"/>
                  </a:ext>
                </a:extLst>
              </p:cNvPr>
              <p:cNvSpPr txBox="1">
                <a:spLocks noRot="1" noChangeAspect="1" noMove="1" noResize="1" noEditPoints="1" noAdjustHandles="1" noChangeArrowheads="1" noChangeShapeType="1" noTextEdit="1"/>
              </p:cNvSpPr>
              <p:nvPr/>
            </p:nvSpPr>
            <p:spPr>
              <a:xfrm>
                <a:off x="8244214" y="6459571"/>
                <a:ext cx="424796" cy="369332"/>
              </a:xfrm>
              <a:prstGeom prst="rect">
                <a:avLst/>
              </a:prstGeom>
              <a:blipFill>
                <a:blip r:embed="rId5"/>
                <a:stretch>
                  <a:fillRect l="-11429" r="-14286"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E6DA501-D4FB-9946-7EC5-C8200B78DB7D}"/>
                  </a:ext>
                </a:extLst>
              </p:cNvPr>
              <p:cNvSpPr txBox="1"/>
              <p:nvPr/>
            </p:nvSpPr>
            <p:spPr>
              <a:xfrm>
                <a:off x="6854020" y="1509557"/>
                <a:ext cx="11012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95.44%</m:t>
                      </m:r>
                    </m:oMath>
                  </m:oMathPara>
                </a14:m>
                <a:endParaRPr lang="en-US" sz="2400" dirty="0">
                  <a:solidFill>
                    <a:schemeClr val="accent3"/>
                  </a:solidFill>
                </a:endParaRPr>
              </a:p>
            </p:txBody>
          </p:sp>
        </mc:Choice>
        <mc:Fallback xmlns="">
          <p:sp>
            <p:nvSpPr>
              <p:cNvPr id="15" name="TextBox 14">
                <a:extLst>
                  <a:ext uri="{FF2B5EF4-FFF2-40B4-BE49-F238E27FC236}">
                    <a16:creationId xmlns:a16="http://schemas.microsoft.com/office/drawing/2014/main" id="{8E6DA501-D4FB-9946-7EC5-C8200B78DB7D}"/>
                  </a:ext>
                </a:extLst>
              </p:cNvPr>
              <p:cNvSpPr txBox="1">
                <a:spLocks noRot="1" noChangeAspect="1" noMove="1" noResize="1" noEditPoints="1" noAdjustHandles="1" noChangeArrowheads="1" noChangeShapeType="1" noTextEdit="1"/>
              </p:cNvSpPr>
              <p:nvPr/>
            </p:nvSpPr>
            <p:spPr>
              <a:xfrm>
                <a:off x="6854020" y="1509557"/>
                <a:ext cx="1101264" cy="369332"/>
              </a:xfrm>
              <a:prstGeom prst="rect">
                <a:avLst/>
              </a:prstGeom>
              <a:blipFill>
                <a:blip r:embed="rId6"/>
                <a:stretch>
                  <a:fillRect l="-5682" r="-5682" b="-13793"/>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417BD44E-D716-0991-D530-4CDB522BDF70}"/>
              </a:ext>
            </a:extLst>
          </p:cNvPr>
          <p:cNvCxnSpPr>
            <a:cxnSpLocks/>
          </p:cNvCxnSpPr>
          <p:nvPr/>
        </p:nvCxnSpPr>
        <p:spPr>
          <a:xfrm flipH="1">
            <a:off x="5347252" y="1724040"/>
            <a:ext cx="1506768" cy="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5DEB432-5CD4-C4DB-7671-624335F25CE3}"/>
              </a:ext>
            </a:extLst>
          </p:cNvPr>
          <p:cNvCxnSpPr/>
          <p:nvPr/>
        </p:nvCxnSpPr>
        <p:spPr>
          <a:xfrm>
            <a:off x="7955284" y="1724039"/>
            <a:ext cx="1506768" cy="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0D08310-4DEF-0EC9-C6E9-6D35753C3CF6}"/>
                  </a:ext>
                </a:extLst>
              </p:cNvPr>
              <p:cNvSpPr txBox="1"/>
              <p:nvPr/>
            </p:nvSpPr>
            <p:spPr>
              <a:xfrm>
                <a:off x="5106614" y="6438500"/>
                <a:ext cx="48731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2.5</m:t>
                      </m:r>
                    </m:oMath>
                  </m:oMathPara>
                </a14:m>
                <a:endParaRPr lang="en-US" sz="2400" dirty="0"/>
              </a:p>
            </p:txBody>
          </p:sp>
        </mc:Choice>
        <mc:Fallback xmlns="">
          <p:sp>
            <p:nvSpPr>
              <p:cNvPr id="18" name="TextBox 17">
                <a:extLst>
                  <a:ext uri="{FF2B5EF4-FFF2-40B4-BE49-F238E27FC236}">
                    <a16:creationId xmlns:a16="http://schemas.microsoft.com/office/drawing/2014/main" id="{40D08310-4DEF-0EC9-C6E9-6D35753C3CF6}"/>
                  </a:ext>
                </a:extLst>
              </p:cNvPr>
              <p:cNvSpPr txBox="1">
                <a:spLocks noRot="1" noChangeAspect="1" noMove="1" noResize="1" noEditPoints="1" noAdjustHandles="1" noChangeArrowheads="1" noChangeShapeType="1" noTextEdit="1"/>
              </p:cNvSpPr>
              <p:nvPr/>
            </p:nvSpPr>
            <p:spPr>
              <a:xfrm>
                <a:off x="5106614" y="6438500"/>
                <a:ext cx="487313" cy="369332"/>
              </a:xfrm>
              <a:prstGeom prst="rect">
                <a:avLst/>
              </a:prstGeom>
              <a:blipFill>
                <a:blip r:embed="rId7"/>
                <a:stretch>
                  <a:fillRect l="-12821" r="-12821"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E48A0E4-BE1A-E7A7-0357-C4C0C0EF5F7F}"/>
                  </a:ext>
                </a:extLst>
              </p:cNvPr>
              <p:cNvSpPr txBox="1"/>
              <p:nvPr/>
            </p:nvSpPr>
            <p:spPr>
              <a:xfrm>
                <a:off x="9137643" y="6438500"/>
                <a:ext cx="65723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12.5</m:t>
                      </m:r>
                    </m:oMath>
                  </m:oMathPara>
                </a14:m>
                <a:endParaRPr lang="en-US" sz="2400" dirty="0"/>
              </a:p>
            </p:txBody>
          </p:sp>
        </mc:Choice>
        <mc:Fallback xmlns="">
          <p:sp>
            <p:nvSpPr>
              <p:cNvPr id="19" name="TextBox 18">
                <a:extLst>
                  <a:ext uri="{FF2B5EF4-FFF2-40B4-BE49-F238E27FC236}">
                    <a16:creationId xmlns:a16="http://schemas.microsoft.com/office/drawing/2014/main" id="{2E48A0E4-BE1A-E7A7-0357-C4C0C0EF5F7F}"/>
                  </a:ext>
                </a:extLst>
              </p:cNvPr>
              <p:cNvSpPr txBox="1">
                <a:spLocks noRot="1" noChangeAspect="1" noMove="1" noResize="1" noEditPoints="1" noAdjustHandles="1" noChangeArrowheads="1" noChangeShapeType="1" noTextEdit="1"/>
              </p:cNvSpPr>
              <p:nvPr/>
            </p:nvSpPr>
            <p:spPr>
              <a:xfrm>
                <a:off x="9137643" y="6438500"/>
                <a:ext cx="657231" cy="369332"/>
              </a:xfrm>
              <a:prstGeom prst="rect">
                <a:avLst/>
              </a:prstGeom>
              <a:blipFill>
                <a:blip r:embed="rId8"/>
                <a:stretch>
                  <a:fillRect l="-9434" r="-9434" b="-6452"/>
                </a:stretch>
              </a:blipFill>
            </p:spPr>
            <p:txBody>
              <a:bodyPr/>
              <a:lstStyle/>
              <a:p>
                <a:r>
                  <a:rPr lang="en-US">
                    <a:noFill/>
                  </a:rPr>
                  <a:t> </a:t>
                </a:r>
              </a:p>
            </p:txBody>
          </p:sp>
        </mc:Fallback>
      </mc:AlternateContent>
      <p:cxnSp>
        <p:nvCxnSpPr>
          <p:cNvPr id="20" name="Straight Connector 19">
            <a:extLst>
              <a:ext uri="{FF2B5EF4-FFF2-40B4-BE49-F238E27FC236}">
                <a16:creationId xmlns:a16="http://schemas.microsoft.com/office/drawing/2014/main" id="{CA241186-6039-1607-B724-2E9C147791D2}"/>
              </a:ext>
            </a:extLst>
          </p:cNvPr>
          <p:cNvCxnSpPr>
            <a:cxnSpLocks/>
          </p:cNvCxnSpPr>
          <p:nvPr/>
        </p:nvCxnSpPr>
        <p:spPr>
          <a:xfrm>
            <a:off x="5347252" y="1734697"/>
            <a:ext cx="0" cy="4703803"/>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B49D60F-8520-1FCE-56C1-A58CCFC7AB0C}"/>
              </a:ext>
            </a:extLst>
          </p:cNvPr>
          <p:cNvCxnSpPr>
            <a:cxnSpLocks/>
          </p:cNvCxnSpPr>
          <p:nvPr/>
        </p:nvCxnSpPr>
        <p:spPr>
          <a:xfrm>
            <a:off x="9462052" y="1734697"/>
            <a:ext cx="0" cy="4703803"/>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BDB4AA0-E1D4-82D0-B7CA-FDF50634C9CC}"/>
                  </a:ext>
                </a:extLst>
              </p:cNvPr>
              <p:cNvSpPr txBox="1"/>
              <p:nvPr/>
            </p:nvSpPr>
            <p:spPr>
              <a:xfrm>
                <a:off x="6854020" y="1122652"/>
                <a:ext cx="11012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99.72%</m:t>
                      </m:r>
                    </m:oMath>
                  </m:oMathPara>
                </a14:m>
                <a:endParaRPr lang="en-US" sz="2400" dirty="0">
                  <a:solidFill>
                    <a:schemeClr val="accent3"/>
                  </a:solidFill>
                </a:endParaRPr>
              </a:p>
            </p:txBody>
          </p:sp>
        </mc:Choice>
        <mc:Fallback xmlns="">
          <p:sp>
            <p:nvSpPr>
              <p:cNvPr id="22" name="TextBox 21">
                <a:extLst>
                  <a:ext uri="{FF2B5EF4-FFF2-40B4-BE49-F238E27FC236}">
                    <a16:creationId xmlns:a16="http://schemas.microsoft.com/office/drawing/2014/main" id="{CBDB4AA0-E1D4-82D0-B7CA-FDF50634C9CC}"/>
                  </a:ext>
                </a:extLst>
              </p:cNvPr>
              <p:cNvSpPr txBox="1">
                <a:spLocks noRot="1" noChangeAspect="1" noMove="1" noResize="1" noEditPoints="1" noAdjustHandles="1" noChangeArrowheads="1" noChangeShapeType="1" noTextEdit="1"/>
              </p:cNvSpPr>
              <p:nvPr/>
            </p:nvSpPr>
            <p:spPr>
              <a:xfrm>
                <a:off x="6854020" y="1122652"/>
                <a:ext cx="1101264" cy="369332"/>
              </a:xfrm>
              <a:prstGeom prst="rect">
                <a:avLst/>
              </a:prstGeom>
              <a:blipFill>
                <a:blip r:embed="rId9"/>
                <a:stretch>
                  <a:fillRect l="-4545" r="-5682" b="-10000"/>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E5B107CF-9A25-D465-C0E5-C9466D8D2390}"/>
              </a:ext>
            </a:extLst>
          </p:cNvPr>
          <p:cNvCxnSpPr>
            <a:cxnSpLocks/>
            <a:stCxn id="22" idx="1"/>
          </p:cNvCxnSpPr>
          <p:nvPr/>
        </p:nvCxnSpPr>
        <p:spPr>
          <a:xfrm flipH="1">
            <a:off x="4318958" y="1307318"/>
            <a:ext cx="2535062" cy="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666DD47-CD8D-6AF5-10D8-78EBC674BB61}"/>
              </a:ext>
            </a:extLst>
          </p:cNvPr>
          <p:cNvCxnSpPr>
            <a:cxnSpLocks/>
            <a:stCxn id="22" idx="3"/>
          </p:cNvCxnSpPr>
          <p:nvPr/>
        </p:nvCxnSpPr>
        <p:spPr>
          <a:xfrm flipV="1">
            <a:off x="7955284" y="1290612"/>
            <a:ext cx="2457611" cy="16706"/>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C30158E-9A87-F967-7B4B-05B560E87CC0}"/>
                  </a:ext>
                </a:extLst>
              </p:cNvPr>
              <p:cNvSpPr txBox="1"/>
              <p:nvPr/>
            </p:nvSpPr>
            <p:spPr>
              <a:xfrm>
                <a:off x="4191519" y="6438499"/>
                <a:ext cx="25487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m:t>
                      </m:r>
                    </m:oMath>
                  </m:oMathPara>
                </a14:m>
                <a:endParaRPr lang="en-US" sz="2400" dirty="0"/>
              </a:p>
            </p:txBody>
          </p:sp>
        </mc:Choice>
        <mc:Fallback xmlns="">
          <p:sp>
            <p:nvSpPr>
              <p:cNvPr id="25" name="TextBox 24">
                <a:extLst>
                  <a:ext uri="{FF2B5EF4-FFF2-40B4-BE49-F238E27FC236}">
                    <a16:creationId xmlns:a16="http://schemas.microsoft.com/office/drawing/2014/main" id="{9C30158E-9A87-F967-7B4B-05B560E87CC0}"/>
                  </a:ext>
                </a:extLst>
              </p:cNvPr>
              <p:cNvSpPr txBox="1">
                <a:spLocks noRot="1" noChangeAspect="1" noMove="1" noResize="1" noEditPoints="1" noAdjustHandles="1" noChangeArrowheads="1" noChangeShapeType="1" noTextEdit="1"/>
              </p:cNvSpPr>
              <p:nvPr/>
            </p:nvSpPr>
            <p:spPr>
              <a:xfrm>
                <a:off x="4191519" y="6438499"/>
                <a:ext cx="254877" cy="369332"/>
              </a:xfrm>
              <a:prstGeom prst="rect">
                <a:avLst/>
              </a:prstGeom>
              <a:blipFill>
                <a:blip r:embed="rId10"/>
                <a:stretch>
                  <a:fillRect l="-30000" r="-25000"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2CC247A-CB94-82BB-7D6A-688F2D1EAEDA}"/>
                  </a:ext>
                </a:extLst>
              </p:cNvPr>
              <p:cNvSpPr txBox="1"/>
              <p:nvPr/>
            </p:nvSpPr>
            <p:spPr>
              <a:xfrm>
                <a:off x="10200497" y="6438499"/>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15</m:t>
                      </m:r>
                    </m:oMath>
                  </m:oMathPara>
                </a14:m>
                <a:endParaRPr lang="en-US" sz="2400" dirty="0"/>
              </a:p>
            </p:txBody>
          </p:sp>
        </mc:Choice>
        <mc:Fallback xmlns="">
          <p:sp>
            <p:nvSpPr>
              <p:cNvPr id="26" name="TextBox 25">
                <a:extLst>
                  <a:ext uri="{FF2B5EF4-FFF2-40B4-BE49-F238E27FC236}">
                    <a16:creationId xmlns:a16="http://schemas.microsoft.com/office/drawing/2014/main" id="{42CC247A-CB94-82BB-7D6A-688F2D1EAEDA}"/>
                  </a:ext>
                </a:extLst>
              </p:cNvPr>
              <p:cNvSpPr txBox="1">
                <a:spLocks noRot="1" noChangeAspect="1" noMove="1" noResize="1" noEditPoints="1" noAdjustHandles="1" noChangeArrowheads="1" noChangeShapeType="1" noTextEdit="1"/>
              </p:cNvSpPr>
              <p:nvPr/>
            </p:nvSpPr>
            <p:spPr>
              <a:xfrm>
                <a:off x="10200497" y="6438499"/>
                <a:ext cx="424796" cy="369332"/>
              </a:xfrm>
              <a:prstGeom prst="rect">
                <a:avLst/>
              </a:prstGeom>
              <a:blipFill>
                <a:blip r:embed="rId11"/>
                <a:stretch>
                  <a:fillRect l="-17647" r="-14706" b="-6452"/>
                </a:stretch>
              </a:blipFill>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FA4FD5A9-FBDA-4074-182C-27C9C2FA0F97}"/>
              </a:ext>
            </a:extLst>
          </p:cNvPr>
          <p:cNvCxnSpPr>
            <a:cxnSpLocks/>
          </p:cNvCxnSpPr>
          <p:nvPr/>
        </p:nvCxnSpPr>
        <p:spPr>
          <a:xfrm>
            <a:off x="4318958" y="1337135"/>
            <a:ext cx="0" cy="5101364"/>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713B48A-43BE-110E-5CCD-4C9630704F56}"/>
              </a:ext>
            </a:extLst>
          </p:cNvPr>
          <p:cNvCxnSpPr>
            <a:cxnSpLocks/>
          </p:cNvCxnSpPr>
          <p:nvPr/>
        </p:nvCxnSpPr>
        <p:spPr>
          <a:xfrm>
            <a:off x="10412895" y="1290611"/>
            <a:ext cx="2063" cy="5147888"/>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2DDD24F-4635-51EE-5355-1DECB452D820}"/>
                  </a:ext>
                </a:extLst>
              </p:cNvPr>
              <p:cNvSpPr txBox="1"/>
              <p:nvPr/>
            </p:nvSpPr>
            <p:spPr>
              <a:xfrm>
                <a:off x="6455406" y="4530658"/>
                <a:ext cx="76623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accent1"/>
                          </a:solidFill>
                          <a:latin typeface="Cambria Math" panose="02040503050406030204" pitchFamily="18" charset="0"/>
                        </a:rPr>
                        <m:t>~</m:t>
                      </m:r>
                      <m:r>
                        <a:rPr lang="en-US" sz="2000" b="0" i="1" smtClean="0">
                          <a:solidFill>
                            <a:schemeClr val="accent1"/>
                          </a:solidFill>
                          <a:latin typeface="Cambria Math" panose="02040503050406030204" pitchFamily="18" charset="0"/>
                        </a:rPr>
                        <m:t>34%</m:t>
                      </m:r>
                    </m:oMath>
                  </m:oMathPara>
                </a14:m>
                <a:endParaRPr lang="en-US" sz="2000" dirty="0">
                  <a:solidFill>
                    <a:schemeClr val="accent1"/>
                  </a:solidFill>
                </a:endParaRPr>
              </a:p>
            </p:txBody>
          </p:sp>
        </mc:Choice>
        <mc:Fallback xmlns="">
          <p:sp>
            <p:nvSpPr>
              <p:cNvPr id="29" name="TextBox 28">
                <a:extLst>
                  <a:ext uri="{FF2B5EF4-FFF2-40B4-BE49-F238E27FC236}">
                    <a16:creationId xmlns:a16="http://schemas.microsoft.com/office/drawing/2014/main" id="{A2DDD24F-4635-51EE-5355-1DECB452D820}"/>
                  </a:ext>
                </a:extLst>
              </p:cNvPr>
              <p:cNvSpPr txBox="1">
                <a:spLocks noRot="1" noChangeAspect="1" noMove="1" noResize="1" noEditPoints="1" noAdjustHandles="1" noChangeArrowheads="1" noChangeShapeType="1" noTextEdit="1"/>
              </p:cNvSpPr>
              <p:nvPr/>
            </p:nvSpPr>
            <p:spPr>
              <a:xfrm>
                <a:off x="6455406" y="4530658"/>
                <a:ext cx="766235" cy="307777"/>
              </a:xfrm>
              <a:prstGeom prst="rect">
                <a:avLst/>
              </a:prstGeom>
              <a:blipFill>
                <a:blip r:embed="rId12"/>
                <a:stretch>
                  <a:fillRect l="-1639" r="-6557"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CB6FEF4-9DC7-3070-85C2-DF9F6698CD3D}"/>
                  </a:ext>
                </a:extLst>
              </p:cNvPr>
              <p:cNvSpPr txBox="1"/>
              <p:nvPr/>
            </p:nvSpPr>
            <p:spPr>
              <a:xfrm>
                <a:off x="7555590" y="4530658"/>
                <a:ext cx="76623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accent1"/>
                          </a:solidFill>
                          <a:latin typeface="Cambria Math" panose="02040503050406030204" pitchFamily="18" charset="0"/>
                        </a:rPr>
                        <m:t>~</m:t>
                      </m:r>
                      <m:r>
                        <a:rPr lang="en-US" sz="2000" b="0" i="1" smtClean="0">
                          <a:solidFill>
                            <a:schemeClr val="accent1"/>
                          </a:solidFill>
                          <a:latin typeface="Cambria Math" panose="02040503050406030204" pitchFamily="18" charset="0"/>
                        </a:rPr>
                        <m:t>34%</m:t>
                      </m:r>
                    </m:oMath>
                  </m:oMathPara>
                </a14:m>
                <a:endParaRPr lang="en-US" sz="2000" dirty="0">
                  <a:solidFill>
                    <a:schemeClr val="accent1"/>
                  </a:solidFill>
                </a:endParaRPr>
              </a:p>
            </p:txBody>
          </p:sp>
        </mc:Choice>
        <mc:Fallback xmlns="">
          <p:sp>
            <p:nvSpPr>
              <p:cNvPr id="30" name="TextBox 29">
                <a:extLst>
                  <a:ext uri="{FF2B5EF4-FFF2-40B4-BE49-F238E27FC236}">
                    <a16:creationId xmlns:a16="http://schemas.microsoft.com/office/drawing/2014/main" id="{5CB6FEF4-9DC7-3070-85C2-DF9F6698CD3D}"/>
                  </a:ext>
                </a:extLst>
              </p:cNvPr>
              <p:cNvSpPr txBox="1">
                <a:spLocks noRot="1" noChangeAspect="1" noMove="1" noResize="1" noEditPoints="1" noAdjustHandles="1" noChangeArrowheads="1" noChangeShapeType="1" noTextEdit="1"/>
              </p:cNvSpPr>
              <p:nvPr/>
            </p:nvSpPr>
            <p:spPr>
              <a:xfrm>
                <a:off x="7555590" y="4530658"/>
                <a:ext cx="766235" cy="307777"/>
              </a:xfrm>
              <a:prstGeom prst="rect">
                <a:avLst/>
              </a:prstGeom>
              <a:blipFill>
                <a:blip r:embed="rId13"/>
                <a:stretch>
                  <a:fillRect r="-6452"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088F6E3-376F-7EB6-DD7A-4E5013EADDD0}"/>
                  </a:ext>
                </a:extLst>
              </p:cNvPr>
              <p:cNvSpPr txBox="1"/>
              <p:nvPr/>
            </p:nvSpPr>
            <p:spPr>
              <a:xfrm>
                <a:off x="5365879" y="5942124"/>
                <a:ext cx="96180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accent1"/>
                          </a:solidFill>
                          <a:latin typeface="Cambria Math" panose="02040503050406030204" pitchFamily="18" charset="0"/>
                        </a:rPr>
                        <m:t>~</m:t>
                      </m:r>
                      <m:r>
                        <a:rPr lang="en-US" sz="2000" b="0" i="1" smtClean="0">
                          <a:solidFill>
                            <a:schemeClr val="accent1"/>
                          </a:solidFill>
                          <a:latin typeface="Cambria Math" panose="02040503050406030204" pitchFamily="18" charset="0"/>
                        </a:rPr>
                        <m:t>13.5%</m:t>
                      </m:r>
                    </m:oMath>
                  </m:oMathPara>
                </a14:m>
                <a:endParaRPr lang="en-US" sz="2000" dirty="0">
                  <a:solidFill>
                    <a:schemeClr val="accent1"/>
                  </a:solidFill>
                </a:endParaRPr>
              </a:p>
            </p:txBody>
          </p:sp>
        </mc:Choice>
        <mc:Fallback xmlns="">
          <p:sp>
            <p:nvSpPr>
              <p:cNvPr id="31" name="TextBox 30">
                <a:extLst>
                  <a:ext uri="{FF2B5EF4-FFF2-40B4-BE49-F238E27FC236}">
                    <a16:creationId xmlns:a16="http://schemas.microsoft.com/office/drawing/2014/main" id="{F088F6E3-376F-7EB6-DD7A-4E5013EADDD0}"/>
                  </a:ext>
                </a:extLst>
              </p:cNvPr>
              <p:cNvSpPr txBox="1">
                <a:spLocks noRot="1" noChangeAspect="1" noMove="1" noResize="1" noEditPoints="1" noAdjustHandles="1" noChangeArrowheads="1" noChangeShapeType="1" noTextEdit="1"/>
              </p:cNvSpPr>
              <p:nvPr/>
            </p:nvSpPr>
            <p:spPr>
              <a:xfrm>
                <a:off x="5365879" y="5942124"/>
                <a:ext cx="961802" cy="307777"/>
              </a:xfrm>
              <a:prstGeom prst="rect">
                <a:avLst/>
              </a:prstGeom>
              <a:blipFill>
                <a:blip r:embed="rId14"/>
                <a:stretch>
                  <a:fillRect l="-1299" r="-6494"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DF17D52A-59D1-651C-14A7-349D670455C1}"/>
                  </a:ext>
                </a:extLst>
              </p:cNvPr>
              <p:cNvSpPr txBox="1"/>
              <p:nvPr/>
            </p:nvSpPr>
            <p:spPr>
              <a:xfrm>
                <a:off x="8487625" y="5942124"/>
                <a:ext cx="96180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accent1"/>
                          </a:solidFill>
                          <a:latin typeface="Cambria Math" panose="02040503050406030204" pitchFamily="18" charset="0"/>
                        </a:rPr>
                        <m:t>~</m:t>
                      </m:r>
                      <m:r>
                        <a:rPr lang="en-US" sz="2000" b="0" i="1" smtClean="0">
                          <a:solidFill>
                            <a:schemeClr val="accent1"/>
                          </a:solidFill>
                          <a:latin typeface="Cambria Math" panose="02040503050406030204" pitchFamily="18" charset="0"/>
                        </a:rPr>
                        <m:t>13.5%</m:t>
                      </m:r>
                    </m:oMath>
                  </m:oMathPara>
                </a14:m>
                <a:endParaRPr lang="en-US" sz="2000" dirty="0">
                  <a:solidFill>
                    <a:schemeClr val="accent1"/>
                  </a:solidFill>
                </a:endParaRPr>
              </a:p>
            </p:txBody>
          </p:sp>
        </mc:Choice>
        <mc:Fallback xmlns="">
          <p:sp>
            <p:nvSpPr>
              <p:cNvPr id="32" name="TextBox 31">
                <a:extLst>
                  <a:ext uri="{FF2B5EF4-FFF2-40B4-BE49-F238E27FC236}">
                    <a16:creationId xmlns:a16="http://schemas.microsoft.com/office/drawing/2014/main" id="{DF17D52A-59D1-651C-14A7-349D670455C1}"/>
                  </a:ext>
                </a:extLst>
              </p:cNvPr>
              <p:cNvSpPr txBox="1">
                <a:spLocks noRot="1" noChangeAspect="1" noMove="1" noResize="1" noEditPoints="1" noAdjustHandles="1" noChangeArrowheads="1" noChangeShapeType="1" noTextEdit="1"/>
              </p:cNvSpPr>
              <p:nvPr/>
            </p:nvSpPr>
            <p:spPr>
              <a:xfrm>
                <a:off x="8487625" y="5942124"/>
                <a:ext cx="961802" cy="307777"/>
              </a:xfrm>
              <a:prstGeom prst="rect">
                <a:avLst/>
              </a:prstGeom>
              <a:blipFill>
                <a:blip r:embed="rId15"/>
                <a:stretch>
                  <a:fillRect l="-1316" r="-6579"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2C210EE-F773-C5AE-BDF2-86D46FDDA8F1}"/>
                  </a:ext>
                </a:extLst>
              </p:cNvPr>
              <p:cNvSpPr txBox="1"/>
              <p:nvPr/>
            </p:nvSpPr>
            <p:spPr>
              <a:xfrm>
                <a:off x="4354892" y="5634465"/>
                <a:ext cx="96180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accent1"/>
                          </a:solidFill>
                          <a:latin typeface="Cambria Math" panose="02040503050406030204" pitchFamily="18" charset="0"/>
                        </a:rPr>
                        <m:t>~</m:t>
                      </m:r>
                      <m:r>
                        <a:rPr lang="en-US" sz="2000" b="0" i="1" smtClean="0">
                          <a:solidFill>
                            <a:schemeClr val="accent1"/>
                          </a:solidFill>
                          <a:latin typeface="Cambria Math" panose="02040503050406030204" pitchFamily="18" charset="0"/>
                        </a:rPr>
                        <m:t>2.35%</m:t>
                      </m:r>
                    </m:oMath>
                  </m:oMathPara>
                </a14:m>
                <a:endParaRPr lang="en-US" sz="2000" dirty="0">
                  <a:solidFill>
                    <a:schemeClr val="accent1"/>
                  </a:solidFill>
                </a:endParaRPr>
              </a:p>
            </p:txBody>
          </p:sp>
        </mc:Choice>
        <mc:Fallback xmlns="">
          <p:sp>
            <p:nvSpPr>
              <p:cNvPr id="33" name="TextBox 32">
                <a:extLst>
                  <a:ext uri="{FF2B5EF4-FFF2-40B4-BE49-F238E27FC236}">
                    <a16:creationId xmlns:a16="http://schemas.microsoft.com/office/drawing/2014/main" id="{B2C210EE-F773-C5AE-BDF2-86D46FDDA8F1}"/>
                  </a:ext>
                </a:extLst>
              </p:cNvPr>
              <p:cNvSpPr txBox="1">
                <a:spLocks noRot="1" noChangeAspect="1" noMove="1" noResize="1" noEditPoints="1" noAdjustHandles="1" noChangeArrowheads="1" noChangeShapeType="1" noTextEdit="1"/>
              </p:cNvSpPr>
              <p:nvPr/>
            </p:nvSpPr>
            <p:spPr>
              <a:xfrm>
                <a:off x="4354892" y="5634465"/>
                <a:ext cx="961802" cy="307777"/>
              </a:xfrm>
              <a:prstGeom prst="rect">
                <a:avLst/>
              </a:prstGeom>
              <a:blipFill>
                <a:blip r:embed="rId16"/>
                <a:stretch>
                  <a:fillRect r="-6494"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1B17404-9B2B-3596-ECB1-E250F60F0004}"/>
                  </a:ext>
                </a:extLst>
              </p:cNvPr>
              <p:cNvSpPr txBox="1"/>
              <p:nvPr/>
            </p:nvSpPr>
            <p:spPr>
              <a:xfrm>
                <a:off x="9449427" y="5634465"/>
                <a:ext cx="96180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accent1"/>
                          </a:solidFill>
                          <a:latin typeface="Cambria Math" panose="02040503050406030204" pitchFamily="18" charset="0"/>
                        </a:rPr>
                        <m:t>~</m:t>
                      </m:r>
                      <m:r>
                        <a:rPr lang="en-US" sz="2000" b="0" i="1" smtClean="0">
                          <a:solidFill>
                            <a:schemeClr val="accent1"/>
                          </a:solidFill>
                          <a:latin typeface="Cambria Math" panose="02040503050406030204" pitchFamily="18" charset="0"/>
                        </a:rPr>
                        <m:t>2.35%</m:t>
                      </m:r>
                    </m:oMath>
                  </m:oMathPara>
                </a14:m>
                <a:endParaRPr lang="en-US" sz="2000" dirty="0">
                  <a:solidFill>
                    <a:schemeClr val="accent1"/>
                  </a:solidFill>
                </a:endParaRPr>
              </a:p>
            </p:txBody>
          </p:sp>
        </mc:Choice>
        <mc:Fallback xmlns="">
          <p:sp>
            <p:nvSpPr>
              <p:cNvPr id="34" name="TextBox 33">
                <a:extLst>
                  <a:ext uri="{FF2B5EF4-FFF2-40B4-BE49-F238E27FC236}">
                    <a16:creationId xmlns:a16="http://schemas.microsoft.com/office/drawing/2014/main" id="{C1B17404-9B2B-3596-ECB1-E250F60F0004}"/>
                  </a:ext>
                </a:extLst>
              </p:cNvPr>
              <p:cNvSpPr txBox="1">
                <a:spLocks noRot="1" noChangeAspect="1" noMove="1" noResize="1" noEditPoints="1" noAdjustHandles="1" noChangeArrowheads="1" noChangeShapeType="1" noTextEdit="1"/>
              </p:cNvSpPr>
              <p:nvPr/>
            </p:nvSpPr>
            <p:spPr>
              <a:xfrm>
                <a:off x="9449427" y="5634465"/>
                <a:ext cx="961802" cy="307777"/>
              </a:xfrm>
              <a:prstGeom prst="rect">
                <a:avLst/>
              </a:prstGeom>
              <a:blipFill>
                <a:blip r:embed="rId17"/>
                <a:stretch>
                  <a:fillRect l="-1316" r="-6579"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D82D501-8BB9-29A1-FB5B-1E78FCED505E}"/>
                  </a:ext>
                </a:extLst>
              </p:cNvPr>
              <p:cNvSpPr txBox="1"/>
              <p:nvPr/>
            </p:nvSpPr>
            <p:spPr>
              <a:xfrm>
                <a:off x="3357378" y="5942124"/>
                <a:ext cx="81913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accent1"/>
                          </a:solidFill>
                          <a:latin typeface="Cambria Math" panose="02040503050406030204" pitchFamily="18" charset="0"/>
                        </a:rPr>
                        <m:t>~</m:t>
                      </m:r>
                      <m:r>
                        <a:rPr lang="en-US" sz="2000" b="0" i="1" smtClean="0">
                          <a:solidFill>
                            <a:schemeClr val="accent1"/>
                          </a:solidFill>
                          <a:latin typeface="Cambria Math" panose="02040503050406030204" pitchFamily="18" charset="0"/>
                        </a:rPr>
                        <m:t>0.3%</m:t>
                      </m:r>
                    </m:oMath>
                  </m:oMathPara>
                </a14:m>
                <a:endParaRPr lang="en-US" sz="2000" dirty="0">
                  <a:solidFill>
                    <a:schemeClr val="accent1"/>
                  </a:solidFill>
                </a:endParaRPr>
              </a:p>
            </p:txBody>
          </p:sp>
        </mc:Choice>
        <mc:Fallback xmlns="">
          <p:sp>
            <p:nvSpPr>
              <p:cNvPr id="35" name="TextBox 34">
                <a:extLst>
                  <a:ext uri="{FF2B5EF4-FFF2-40B4-BE49-F238E27FC236}">
                    <a16:creationId xmlns:a16="http://schemas.microsoft.com/office/drawing/2014/main" id="{8D82D501-8BB9-29A1-FB5B-1E78FCED505E}"/>
                  </a:ext>
                </a:extLst>
              </p:cNvPr>
              <p:cNvSpPr txBox="1">
                <a:spLocks noRot="1" noChangeAspect="1" noMove="1" noResize="1" noEditPoints="1" noAdjustHandles="1" noChangeArrowheads="1" noChangeShapeType="1" noTextEdit="1"/>
              </p:cNvSpPr>
              <p:nvPr/>
            </p:nvSpPr>
            <p:spPr>
              <a:xfrm>
                <a:off x="3357378" y="5942124"/>
                <a:ext cx="819135" cy="307777"/>
              </a:xfrm>
              <a:prstGeom prst="rect">
                <a:avLst/>
              </a:prstGeom>
              <a:blipFill>
                <a:blip r:embed="rId18"/>
                <a:stretch>
                  <a:fillRect l="-1538" r="-7692"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5832843-9C71-165C-7FDF-D907EB4CE2D8}"/>
                  </a:ext>
                </a:extLst>
              </p:cNvPr>
              <p:cNvSpPr txBox="1"/>
              <p:nvPr/>
            </p:nvSpPr>
            <p:spPr>
              <a:xfrm>
                <a:off x="10542936" y="5942124"/>
                <a:ext cx="81913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accent1"/>
                          </a:solidFill>
                          <a:latin typeface="Cambria Math" panose="02040503050406030204" pitchFamily="18" charset="0"/>
                        </a:rPr>
                        <m:t>~</m:t>
                      </m:r>
                      <m:r>
                        <a:rPr lang="en-US" sz="2000" b="0" i="1" smtClean="0">
                          <a:solidFill>
                            <a:schemeClr val="accent1"/>
                          </a:solidFill>
                          <a:latin typeface="Cambria Math" panose="02040503050406030204" pitchFamily="18" charset="0"/>
                        </a:rPr>
                        <m:t>0.3%</m:t>
                      </m:r>
                    </m:oMath>
                  </m:oMathPara>
                </a14:m>
                <a:endParaRPr lang="en-US" sz="2000" dirty="0">
                  <a:solidFill>
                    <a:schemeClr val="accent1"/>
                  </a:solidFill>
                </a:endParaRPr>
              </a:p>
            </p:txBody>
          </p:sp>
        </mc:Choice>
        <mc:Fallback xmlns="">
          <p:sp>
            <p:nvSpPr>
              <p:cNvPr id="36" name="TextBox 35">
                <a:extLst>
                  <a:ext uri="{FF2B5EF4-FFF2-40B4-BE49-F238E27FC236}">
                    <a16:creationId xmlns:a16="http://schemas.microsoft.com/office/drawing/2014/main" id="{25832843-9C71-165C-7FDF-D907EB4CE2D8}"/>
                  </a:ext>
                </a:extLst>
              </p:cNvPr>
              <p:cNvSpPr txBox="1">
                <a:spLocks noRot="1" noChangeAspect="1" noMove="1" noResize="1" noEditPoints="1" noAdjustHandles="1" noChangeArrowheads="1" noChangeShapeType="1" noTextEdit="1"/>
              </p:cNvSpPr>
              <p:nvPr/>
            </p:nvSpPr>
            <p:spPr>
              <a:xfrm>
                <a:off x="10542936" y="5942124"/>
                <a:ext cx="819135" cy="307777"/>
              </a:xfrm>
              <a:prstGeom prst="rect">
                <a:avLst/>
              </a:prstGeom>
              <a:blipFill>
                <a:blip r:embed="rId19"/>
                <a:stretch>
                  <a:fillRect r="-6061" b="-12000"/>
                </a:stretch>
              </a:blipFill>
            </p:spPr>
            <p:txBody>
              <a:bodyPr/>
              <a:lstStyle/>
              <a:p>
                <a:r>
                  <a:rPr lang="en-US">
                    <a:noFill/>
                  </a:rPr>
                  <a:t> </a:t>
                </a:r>
              </a:p>
            </p:txBody>
          </p:sp>
        </mc:Fallback>
      </mc:AlternateContent>
    </p:spTree>
    <p:extLst>
      <p:ext uri="{BB962C8B-B14F-4D97-AF65-F5344CB8AC3E}">
        <p14:creationId xmlns:p14="http://schemas.microsoft.com/office/powerpoint/2010/main" val="3645152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8438B3-409A-D824-A6B3-74465B47E5B7}"/>
              </a:ext>
            </a:extLst>
          </p:cNvPr>
          <p:cNvSpPr>
            <a:spLocks noGrp="1"/>
          </p:cNvSpPr>
          <p:nvPr>
            <p:ph idx="1"/>
          </p:nvPr>
        </p:nvSpPr>
        <p:spPr>
          <a:xfrm>
            <a:off x="581193" y="2180496"/>
            <a:ext cx="3762208" cy="3678303"/>
          </a:xfrm>
        </p:spPr>
        <p:txBody>
          <a:bodyPr/>
          <a:lstStyle/>
          <a:p>
            <a:r>
              <a:rPr lang="en-US" dirty="0"/>
              <a:t>What is the probability any random new employee has between 2.5 and 10 years of experience?</a:t>
            </a:r>
          </a:p>
        </p:txBody>
      </p:sp>
      <p:sp>
        <p:nvSpPr>
          <p:cNvPr id="3" name="Title 2">
            <a:extLst>
              <a:ext uri="{FF2B5EF4-FFF2-40B4-BE49-F238E27FC236}">
                <a16:creationId xmlns:a16="http://schemas.microsoft.com/office/drawing/2014/main" id="{D6C56133-6E68-B188-8C8F-9E0BD70AAA33}"/>
              </a:ext>
            </a:extLst>
          </p:cNvPr>
          <p:cNvSpPr>
            <a:spLocks noGrp="1"/>
          </p:cNvSpPr>
          <p:nvPr>
            <p:ph type="title"/>
          </p:nvPr>
        </p:nvSpPr>
        <p:spPr/>
        <p:txBody>
          <a:bodyPr/>
          <a:lstStyle/>
          <a:p>
            <a:r>
              <a:rPr lang="en-US" dirty="0"/>
              <a:t>Example</a:t>
            </a:r>
          </a:p>
        </p:txBody>
      </p:sp>
      <p:sp>
        <p:nvSpPr>
          <p:cNvPr id="4" name="Freeform 17">
            <a:extLst>
              <a:ext uri="{FF2B5EF4-FFF2-40B4-BE49-F238E27FC236}">
                <a16:creationId xmlns:a16="http://schemas.microsoft.com/office/drawing/2014/main" id="{A14E2478-6518-9144-FB61-8E72188A1351}"/>
              </a:ext>
            </a:extLst>
          </p:cNvPr>
          <p:cNvSpPr>
            <a:spLocks/>
          </p:cNvSpPr>
          <p:nvPr/>
        </p:nvSpPr>
        <p:spPr bwMode="auto">
          <a:xfrm>
            <a:off x="4045226" y="2601746"/>
            <a:ext cx="6705600" cy="3857825"/>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cxnSp>
        <p:nvCxnSpPr>
          <p:cNvPr id="5" name="Straight Connector 4">
            <a:extLst>
              <a:ext uri="{FF2B5EF4-FFF2-40B4-BE49-F238E27FC236}">
                <a16:creationId xmlns:a16="http://schemas.microsoft.com/office/drawing/2014/main" id="{E15BC7C6-6E8D-1F5A-1970-FB9C9F1EF7D6}"/>
              </a:ext>
            </a:extLst>
          </p:cNvPr>
          <p:cNvCxnSpPr/>
          <p:nvPr/>
        </p:nvCxnSpPr>
        <p:spPr>
          <a:xfrm>
            <a:off x="3283226" y="6459571"/>
            <a:ext cx="82677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4D2F82E-8CE1-E9C5-CC75-A4279656BAB0}"/>
              </a:ext>
            </a:extLst>
          </p:cNvPr>
          <p:cNvCxnSpPr/>
          <p:nvPr/>
        </p:nvCxnSpPr>
        <p:spPr>
          <a:xfrm>
            <a:off x="7398025" y="2601746"/>
            <a:ext cx="0" cy="3857825"/>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6C5FB17-E697-972A-779F-2B3A50FA73FF}"/>
                  </a:ext>
                </a:extLst>
              </p:cNvPr>
              <p:cNvSpPr txBox="1"/>
              <p:nvPr/>
            </p:nvSpPr>
            <p:spPr>
              <a:xfrm>
                <a:off x="7145420" y="6459571"/>
                <a:ext cx="48731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7.5</m:t>
                      </m:r>
                    </m:oMath>
                  </m:oMathPara>
                </a14:m>
                <a:endParaRPr lang="en-US" sz="2400" dirty="0"/>
              </a:p>
            </p:txBody>
          </p:sp>
        </mc:Choice>
        <mc:Fallback xmlns="">
          <p:sp>
            <p:nvSpPr>
              <p:cNvPr id="7" name="TextBox 6">
                <a:extLst>
                  <a:ext uri="{FF2B5EF4-FFF2-40B4-BE49-F238E27FC236}">
                    <a16:creationId xmlns:a16="http://schemas.microsoft.com/office/drawing/2014/main" id="{16C5FB17-E697-972A-779F-2B3A50FA73FF}"/>
                  </a:ext>
                </a:extLst>
              </p:cNvPr>
              <p:cNvSpPr txBox="1">
                <a:spLocks noRot="1" noChangeAspect="1" noMove="1" noResize="1" noEditPoints="1" noAdjustHandles="1" noChangeArrowheads="1" noChangeShapeType="1" noTextEdit="1"/>
              </p:cNvSpPr>
              <p:nvPr/>
            </p:nvSpPr>
            <p:spPr>
              <a:xfrm>
                <a:off x="7145420" y="6459571"/>
                <a:ext cx="487313" cy="369332"/>
              </a:xfrm>
              <a:prstGeom prst="rect">
                <a:avLst/>
              </a:prstGeom>
              <a:blipFill>
                <a:blip r:embed="rId2"/>
                <a:stretch>
                  <a:fillRect l="-12821" r="-15385" b="-10000"/>
                </a:stretch>
              </a:blipFill>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id="{095D9E9F-4326-E5EA-2306-9E0F65B66EDD}"/>
              </a:ext>
            </a:extLst>
          </p:cNvPr>
          <p:cNvCxnSpPr>
            <a:cxnSpLocks/>
          </p:cNvCxnSpPr>
          <p:nvPr/>
        </p:nvCxnSpPr>
        <p:spPr>
          <a:xfrm>
            <a:off x="6327913" y="2124054"/>
            <a:ext cx="0" cy="4335517"/>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8487A5F-CDC6-1C65-8A67-89FCF4D6BA0E}"/>
              </a:ext>
            </a:extLst>
          </p:cNvPr>
          <p:cNvCxnSpPr>
            <a:cxnSpLocks/>
          </p:cNvCxnSpPr>
          <p:nvPr/>
        </p:nvCxnSpPr>
        <p:spPr>
          <a:xfrm>
            <a:off x="8461513" y="2124054"/>
            <a:ext cx="0" cy="4335517"/>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F9A437D-08D7-C94A-CD73-693D2046274C}"/>
                  </a:ext>
                </a:extLst>
              </p:cNvPr>
              <p:cNvSpPr txBox="1"/>
              <p:nvPr/>
            </p:nvSpPr>
            <p:spPr>
              <a:xfrm>
                <a:off x="6838445" y="1899632"/>
                <a:ext cx="11012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68.26%</m:t>
                      </m:r>
                    </m:oMath>
                  </m:oMathPara>
                </a14:m>
                <a:endParaRPr lang="en-US" sz="2400" dirty="0">
                  <a:solidFill>
                    <a:schemeClr val="accent3"/>
                  </a:solidFill>
                </a:endParaRPr>
              </a:p>
            </p:txBody>
          </p:sp>
        </mc:Choice>
        <mc:Fallback xmlns="">
          <p:sp>
            <p:nvSpPr>
              <p:cNvPr id="10" name="TextBox 9">
                <a:extLst>
                  <a:ext uri="{FF2B5EF4-FFF2-40B4-BE49-F238E27FC236}">
                    <a16:creationId xmlns:a16="http://schemas.microsoft.com/office/drawing/2014/main" id="{4F9A437D-08D7-C94A-CD73-693D2046274C}"/>
                  </a:ext>
                </a:extLst>
              </p:cNvPr>
              <p:cNvSpPr txBox="1">
                <a:spLocks noRot="1" noChangeAspect="1" noMove="1" noResize="1" noEditPoints="1" noAdjustHandles="1" noChangeArrowheads="1" noChangeShapeType="1" noTextEdit="1"/>
              </p:cNvSpPr>
              <p:nvPr/>
            </p:nvSpPr>
            <p:spPr>
              <a:xfrm>
                <a:off x="6838445" y="1899632"/>
                <a:ext cx="1101264" cy="369332"/>
              </a:xfrm>
              <a:prstGeom prst="rect">
                <a:avLst/>
              </a:prstGeom>
              <a:blipFill>
                <a:blip r:embed="rId3"/>
                <a:stretch>
                  <a:fillRect l="-5747" r="-6897" b="-13333"/>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5430BFCD-5F9F-C777-980C-3420F02ED68B}"/>
              </a:ext>
            </a:extLst>
          </p:cNvPr>
          <p:cNvCxnSpPr>
            <a:stCxn id="10" idx="1"/>
          </p:cNvCxnSpPr>
          <p:nvPr/>
        </p:nvCxnSpPr>
        <p:spPr>
          <a:xfrm flipH="1">
            <a:off x="6322277" y="2084298"/>
            <a:ext cx="516168" cy="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85E7213-B44D-010B-2FC1-2983988CC6B6}"/>
              </a:ext>
            </a:extLst>
          </p:cNvPr>
          <p:cNvCxnSpPr/>
          <p:nvPr/>
        </p:nvCxnSpPr>
        <p:spPr>
          <a:xfrm>
            <a:off x="7945345" y="2084298"/>
            <a:ext cx="516168" cy="1"/>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0690153-6E8C-7998-FF2E-AE14F532AB86}"/>
                  </a:ext>
                </a:extLst>
              </p:cNvPr>
              <p:cNvSpPr txBox="1"/>
              <p:nvPr/>
            </p:nvSpPr>
            <p:spPr>
              <a:xfrm>
                <a:off x="6200474" y="6459571"/>
                <a:ext cx="25487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5</m:t>
                      </m:r>
                    </m:oMath>
                  </m:oMathPara>
                </a14:m>
                <a:endParaRPr lang="en-US" sz="2400" dirty="0"/>
              </a:p>
            </p:txBody>
          </p:sp>
        </mc:Choice>
        <mc:Fallback xmlns="">
          <p:sp>
            <p:nvSpPr>
              <p:cNvPr id="13" name="TextBox 12">
                <a:extLst>
                  <a:ext uri="{FF2B5EF4-FFF2-40B4-BE49-F238E27FC236}">
                    <a16:creationId xmlns:a16="http://schemas.microsoft.com/office/drawing/2014/main" id="{F0690153-6E8C-7998-FF2E-AE14F532AB86}"/>
                  </a:ext>
                </a:extLst>
              </p:cNvPr>
              <p:cNvSpPr txBox="1">
                <a:spLocks noRot="1" noChangeAspect="1" noMove="1" noResize="1" noEditPoints="1" noAdjustHandles="1" noChangeArrowheads="1" noChangeShapeType="1" noTextEdit="1"/>
              </p:cNvSpPr>
              <p:nvPr/>
            </p:nvSpPr>
            <p:spPr>
              <a:xfrm>
                <a:off x="6200474" y="6459571"/>
                <a:ext cx="254877" cy="369332"/>
              </a:xfrm>
              <a:prstGeom prst="rect">
                <a:avLst/>
              </a:prstGeom>
              <a:blipFill>
                <a:blip r:embed="rId4"/>
                <a:stretch>
                  <a:fillRect l="-28571" r="-23810"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1B8354C-22BD-916F-D7ED-D5329196E335}"/>
                  </a:ext>
                </a:extLst>
              </p:cNvPr>
              <p:cNvSpPr txBox="1"/>
              <p:nvPr/>
            </p:nvSpPr>
            <p:spPr>
              <a:xfrm>
                <a:off x="8244214" y="6459571"/>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10</m:t>
                      </m:r>
                    </m:oMath>
                  </m:oMathPara>
                </a14:m>
                <a:endParaRPr lang="en-US" sz="2400" dirty="0"/>
              </a:p>
            </p:txBody>
          </p:sp>
        </mc:Choice>
        <mc:Fallback xmlns="">
          <p:sp>
            <p:nvSpPr>
              <p:cNvPr id="14" name="TextBox 13">
                <a:extLst>
                  <a:ext uri="{FF2B5EF4-FFF2-40B4-BE49-F238E27FC236}">
                    <a16:creationId xmlns:a16="http://schemas.microsoft.com/office/drawing/2014/main" id="{01B8354C-22BD-916F-D7ED-D5329196E335}"/>
                  </a:ext>
                </a:extLst>
              </p:cNvPr>
              <p:cNvSpPr txBox="1">
                <a:spLocks noRot="1" noChangeAspect="1" noMove="1" noResize="1" noEditPoints="1" noAdjustHandles="1" noChangeArrowheads="1" noChangeShapeType="1" noTextEdit="1"/>
              </p:cNvSpPr>
              <p:nvPr/>
            </p:nvSpPr>
            <p:spPr>
              <a:xfrm>
                <a:off x="8244214" y="6459571"/>
                <a:ext cx="424796" cy="369332"/>
              </a:xfrm>
              <a:prstGeom prst="rect">
                <a:avLst/>
              </a:prstGeom>
              <a:blipFill>
                <a:blip r:embed="rId5"/>
                <a:stretch>
                  <a:fillRect l="-11429" r="-14286"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E6DA501-D4FB-9946-7EC5-C8200B78DB7D}"/>
                  </a:ext>
                </a:extLst>
              </p:cNvPr>
              <p:cNvSpPr txBox="1"/>
              <p:nvPr/>
            </p:nvSpPr>
            <p:spPr>
              <a:xfrm>
                <a:off x="6854020" y="1509557"/>
                <a:ext cx="11012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95.44%</m:t>
                      </m:r>
                    </m:oMath>
                  </m:oMathPara>
                </a14:m>
                <a:endParaRPr lang="en-US" sz="2400" dirty="0">
                  <a:solidFill>
                    <a:schemeClr val="accent3"/>
                  </a:solidFill>
                </a:endParaRPr>
              </a:p>
            </p:txBody>
          </p:sp>
        </mc:Choice>
        <mc:Fallback xmlns="">
          <p:sp>
            <p:nvSpPr>
              <p:cNvPr id="15" name="TextBox 14">
                <a:extLst>
                  <a:ext uri="{FF2B5EF4-FFF2-40B4-BE49-F238E27FC236}">
                    <a16:creationId xmlns:a16="http://schemas.microsoft.com/office/drawing/2014/main" id="{8E6DA501-D4FB-9946-7EC5-C8200B78DB7D}"/>
                  </a:ext>
                </a:extLst>
              </p:cNvPr>
              <p:cNvSpPr txBox="1">
                <a:spLocks noRot="1" noChangeAspect="1" noMove="1" noResize="1" noEditPoints="1" noAdjustHandles="1" noChangeArrowheads="1" noChangeShapeType="1" noTextEdit="1"/>
              </p:cNvSpPr>
              <p:nvPr/>
            </p:nvSpPr>
            <p:spPr>
              <a:xfrm>
                <a:off x="6854020" y="1509557"/>
                <a:ext cx="1101264" cy="369332"/>
              </a:xfrm>
              <a:prstGeom prst="rect">
                <a:avLst/>
              </a:prstGeom>
              <a:blipFill>
                <a:blip r:embed="rId6"/>
                <a:stretch>
                  <a:fillRect l="-5682" r="-5682" b="-13793"/>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417BD44E-D716-0991-D530-4CDB522BDF70}"/>
              </a:ext>
            </a:extLst>
          </p:cNvPr>
          <p:cNvCxnSpPr>
            <a:cxnSpLocks/>
          </p:cNvCxnSpPr>
          <p:nvPr/>
        </p:nvCxnSpPr>
        <p:spPr>
          <a:xfrm flipH="1">
            <a:off x="5347252" y="1724040"/>
            <a:ext cx="1506768" cy="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5DEB432-5CD4-C4DB-7671-624335F25CE3}"/>
              </a:ext>
            </a:extLst>
          </p:cNvPr>
          <p:cNvCxnSpPr/>
          <p:nvPr/>
        </p:nvCxnSpPr>
        <p:spPr>
          <a:xfrm>
            <a:off x="7955284" y="1724039"/>
            <a:ext cx="1506768" cy="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0D08310-4DEF-0EC9-C6E9-6D35753C3CF6}"/>
                  </a:ext>
                </a:extLst>
              </p:cNvPr>
              <p:cNvSpPr txBox="1"/>
              <p:nvPr/>
            </p:nvSpPr>
            <p:spPr>
              <a:xfrm>
                <a:off x="5106614" y="6438500"/>
                <a:ext cx="48731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2.5</m:t>
                      </m:r>
                    </m:oMath>
                  </m:oMathPara>
                </a14:m>
                <a:endParaRPr lang="en-US" sz="2400" dirty="0"/>
              </a:p>
            </p:txBody>
          </p:sp>
        </mc:Choice>
        <mc:Fallback xmlns="">
          <p:sp>
            <p:nvSpPr>
              <p:cNvPr id="18" name="TextBox 17">
                <a:extLst>
                  <a:ext uri="{FF2B5EF4-FFF2-40B4-BE49-F238E27FC236}">
                    <a16:creationId xmlns:a16="http://schemas.microsoft.com/office/drawing/2014/main" id="{40D08310-4DEF-0EC9-C6E9-6D35753C3CF6}"/>
                  </a:ext>
                </a:extLst>
              </p:cNvPr>
              <p:cNvSpPr txBox="1">
                <a:spLocks noRot="1" noChangeAspect="1" noMove="1" noResize="1" noEditPoints="1" noAdjustHandles="1" noChangeArrowheads="1" noChangeShapeType="1" noTextEdit="1"/>
              </p:cNvSpPr>
              <p:nvPr/>
            </p:nvSpPr>
            <p:spPr>
              <a:xfrm>
                <a:off x="5106614" y="6438500"/>
                <a:ext cx="487313" cy="369332"/>
              </a:xfrm>
              <a:prstGeom prst="rect">
                <a:avLst/>
              </a:prstGeom>
              <a:blipFill>
                <a:blip r:embed="rId7"/>
                <a:stretch>
                  <a:fillRect l="-12821" r="-12821"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E48A0E4-BE1A-E7A7-0357-C4C0C0EF5F7F}"/>
                  </a:ext>
                </a:extLst>
              </p:cNvPr>
              <p:cNvSpPr txBox="1"/>
              <p:nvPr/>
            </p:nvSpPr>
            <p:spPr>
              <a:xfrm>
                <a:off x="9137643" y="6438500"/>
                <a:ext cx="65723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12.5</m:t>
                      </m:r>
                    </m:oMath>
                  </m:oMathPara>
                </a14:m>
                <a:endParaRPr lang="en-US" sz="2400" dirty="0"/>
              </a:p>
            </p:txBody>
          </p:sp>
        </mc:Choice>
        <mc:Fallback xmlns="">
          <p:sp>
            <p:nvSpPr>
              <p:cNvPr id="19" name="TextBox 18">
                <a:extLst>
                  <a:ext uri="{FF2B5EF4-FFF2-40B4-BE49-F238E27FC236}">
                    <a16:creationId xmlns:a16="http://schemas.microsoft.com/office/drawing/2014/main" id="{2E48A0E4-BE1A-E7A7-0357-C4C0C0EF5F7F}"/>
                  </a:ext>
                </a:extLst>
              </p:cNvPr>
              <p:cNvSpPr txBox="1">
                <a:spLocks noRot="1" noChangeAspect="1" noMove="1" noResize="1" noEditPoints="1" noAdjustHandles="1" noChangeArrowheads="1" noChangeShapeType="1" noTextEdit="1"/>
              </p:cNvSpPr>
              <p:nvPr/>
            </p:nvSpPr>
            <p:spPr>
              <a:xfrm>
                <a:off x="9137643" y="6438500"/>
                <a:ext cx="657231" cy="369332"/>
              </a:xfrm>
              <a:prstGeom prst="rect">
                <a:avLst/>
              </a:prstGeom>
              <a:blipFill>
                <a:blip r:embed="rId8"/>
                <a:stretch>
                  <a:fillRect l="-9434" r="-9434" b="-6452"/>
                </a:stretch>
              </a:blipFill>
            </p:spPr>
            <p:txBody>
              <a:bodyPr/>
              <a:lstStyle/>
              <a:p>
                <a:r>
                  <a:rPr lang="en-US">
                    <a:noFill/>
                  </a:rPr>
                  <a:t> </a:t>
                </a:r>
              </a:p>
            </p:txBody>
          </p:sp>
        </mc:Fallback>
      </mc:AlternateContent>
      <p:cxnSp>
        <p:nvCxnSpPr>
          <p:cNvPr id="20" name="Straight Connector 19">
            <a:extLst>
              <a:ext uri="{FF2B5EF4-FFF2-40B4-BE49-F238E27FC236}">
                <a16:creationId xmlns:a16="http://schemas.microsoft.com/office/drawing/2014/main" id="{CA241186-6039-1607-B724-2E9C147791D2}"/>
              </a:ext>
            </a:extLst>
          </p:cNvPr>
          <p:cNvCxnSpPr>
            <a:cxnSpLocks/>
          </p:cNvCxnSpPr>
          <p:nvPr/>
        </p:nvCxnSpPr>
        <p:spPr>
          <a:xfrm>
            <a:off x="5347252" y="1734697"/>
            <a:ext cx="0" cy="4703803"/>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B49D60F-8520-1FCE-56C1-A58CCFC7AB0C}"/>
              </a:ext>
            </a:extLst>
          </p:cNvPr>
          <p:cNvCxnSpPr>
            <a:cxnSpLocks/>
          </p:cNvCxnSpPr>
          <p:nvPr/>
        </p:nvCxnSpPr>
        <p:spPr>
          <a:xfrm>
            <a:off x="9462052" y="1734697"/>
            <a:ext cx="0" cy="4703803"/>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C30158E-9A87-F967-7B4B-05B560E87CC0}"/>
                  </a:ext>
                </a:extLst>
              </p:cNvPr>
              <p:cNvSpPr txBox="1"/>
              <p:nvPr/>
            </p:nvSpPr>
            <p:spPr>
              <a:xfrm>
                <a:off x="4191519" y="6438499"/>
                <a:ext cx="25487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m:t>
                      </m:r>
                    </m:oMath>
                  </m:oMathPara>
                </a14:m>
                <a:endParaRPr lang="en-US" sz="2400" dirty="0"/>
              </a:p>
            </p:txBody>
          </p:sp>
        </mc:Choice>
        <mc:Fallback xmlns="">
          <p:sp>
            <p:nvSpPr>
              <p:cNvPr id="25" name="TextBox 24">
                <a:extLst>
                  <a:ext uri="{FF2B5EF4-FFF2-40B4-BE49-F238E27FC236}">
                    <a16:creationId xmlns:a16="http://schemas.microsoft.com/office/drawing/2014/main" id="{9C30158E-9A87-F967-7B4B-05B560E87CC0}"/>
                  </a:ext>
                </a:extLst>
              </p:cNvPr>
              <p:cNvSpPr txBox="1">
                <a:spLocks noRot="1" noChangeAspect="1" noMove="1" noResize="1" noEditPoints="1" noAdjustHandles="1" noChangeArrowheads="1" noChangeShapeType="1" noTextEdit="1"/>
              </p:cNvSpPr>
              <p:nvPr/>
            </p:nvSpPr>
            <p:spPr>
              <a:xfrm>
                <a:off x="4191519" y="6438499"/>
                <a:ext cx="254877" cy="369332"/>
              </a:xfrm>
              <a:prstGeom prst="rect">
                <a:avLst/>
              </a:prstGeom>
              <a:blipFill>
                <a:blip r:embed="rId9"/>
                <a:stretch>
                  <a:fillRect l="-30000" r="-25000"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2CC247A-CB94-82BB-7D6A-688F2D1EAEDA}"/>
                  </a:ext>
                </a:extLst>
              </p:cNvPr>
              <p:cNvSpPr txBox="1"/>
              <p:nvPr/>
            </p:nvSpPr>
            <p:spPr>
              <a:xfrm>
                <a:off x="10200497" y="6438499"/>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15</m:t>
                      </m:r>
                    </m:oMath>
                  </m:oMathPara>
                </a14:m>
                <a:endParaRPr lang="en-US" sz="2400" dirty="0"/>
              </a:p>
            </p:txBody>
          </p:sp>
        </mc:Choice>
        <mc:Fallback xmlns="">
          <p:sp>
            <p:nvSpPr>
              <p:cNvPr id="26" name="TextBox 25">
                <a:extLst>
                  <a:ext uri="{FF2B5EF4-FFF2-40B4-BE49-F238E27FC236}">
                    <a16:creationId xmlns:a16="http://schemas.microsoft.com/office/drawing/2014/main" id="{42CC247A-CB94-82BB-7D6A-688F2D1EAEDA}"/>
                  </a:ext>
                </a:extLst>
              </p:cNvPr>
              <p:cNvSpPr txBox="1">
                <a:spLocks noRot="1" noChangeAspect="1" noMove="1" noResize="1" noEditPoints="1" noAdjustHandles="1" noChangeArrowheads="1" noChangeShapeType="1" noTextEdit="1"/>
              </p:cNvSpPr>
              <p:nvPr/>
            </p:nvSpPr>
            <p:spPr>
              <a:xfrm>
                <a:off x="10200497" y="6438499"/>
                <a:ext cx="424796" cy="369332"/>
              </a:xfrm>
              <a:prstGeom prst="rect">
                <a:avLst/>
              </a:prstGeom>
              <a:blipFill>
                <a:blip r:embed="rId10"/>
                <a:stretch>
                  <a:fillRect l="-17647" r="-14706"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2DDD24F-4635-51EE-5355-1DECB452D820}"/>
                  </a:ext>
                </a:extLst>
              </p:cNvPr>
              <p:cNvSpPr txBox="1"/>
              <p:nvPr/>
            </p:nvSpPr>
            <p:spPr>
              <a:xfrm>
                <a:off x="6455406" y="4530658"/>
                <a:ext cx="76623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accent1"/>
                          </a:solidFill>
                          <a:latin typeface="Cambria Math" panose="02040503050406030204" pitchFamily="18" charset="0"/>
                        </a:rPr>
                        <m:t>~</m:t>
                      </m:r>
                      <m:r>
                        <a:rPr lang="en-US" sz="2000" b="0" i="1" smtClean="0">
                          <a:solidFill>
                            <a:schemeClr val="accent1"/>
                          </a:solidFill>
                          <a:latin typeface="Cambria Math" panose="02040503050406030204" pitchFamily="18" charset="0"/>
                        </a:rPr>
                        <m:t>34%</m:t>
                      </m:r>
                    </m:oMath>
                  </m:oMathPara>
                </a14:m>
                <a:endParaRPr lang="en-US" sz="2000" dirty="0">
                  <a:solidFill>
                    <a:schemeClr val="accent1"/>
                  </a:solidFill>
                </a:endParaRPr>
              </a:p>
            </p:txBody>
          </p:sp>
        </mc:Choice>
        <mc:Fallback xmlns="">
          <p:sp>
            <p:nvSpPr>
              <p:cNvPr id="29" name="TextBox 28">
                <a:extLst>
                  <a:ext uri="{FF2B5EF4-FFF2-40B4-BE49-F238E27FC236}">
                    <a16:creationId xmlns:a16="http://schemas.microsoft.com/office/drawing/2014/main" id="{A2DDD24F-4635-51EE-5355-1DECB452D820}"/>
                  </a:ext>
                </a:extLst>
              </p:cNvPr>
              <p:cNvSpPr txBox="1">
                <a:spLocks noRot="1" noChangeAspect="1" noMove="1" noResize="1" noEditPoints="1" noAdjustHandles="1" noChangeArrowheads="1" noChangeShapeType="1" noTextEdit="1"/>
              </p:cNvSpPr>
              <p:nvPr/>
            </p:nvSpPr>
            <p:spPr>
              <a:xfrm>
                <a:off x="6455406" y="4530658"/>
                <a:ext cx="766235" cy="307777"/>
              </a:xfrm>
              <a:prstGeom prst="rect">
                <a:avLst/>
              </a:prstGeom>
              <a:blipFill>
                <a:blip r:embed="rId11"/>
                <a:stretch>
                  <a:fillRect l="-1639" r="-6557"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CB6FEF4-9DC7-3070-85C2-DF9F6698CD3D}"/>
                  </a:ext>
                </a:extLst>
              </p:cNvPr>
              <p:cNvSpPr txBox="1"/>
              <p:nvPr/>
            </p:nvSpPr>
            <p:spPr>
              <a:xfrm>
                <a:off x="7555590" y="4530658"/>
                <a:ext cx="76623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accent1"/>
                          </a:solidFill>
                          <a:latin typeface="Cambria Math" panose="02040503050406030204" pitchFamily="18" charset="0"/>
                        </a:rPr>
                        <m:t>~</m:t>
                      </m:r>
                      <m:r>
                        <a:rPr lang="en-US" sz="2000" b="0" i="1" smtClean="0">
                          <a:solidFill>
                            <a:schemeClr val="accent1"/>
                          </a:solidFill>
                          <a:latin typeface="Cambria Math" panose="02040503050406030204" pitchFamily="18" charset="0"/>
                        </a:rPr>
                        <m:t>34%</m:t>
                      </m:r>
                    </m:oMath>
                  </m:oMathPara>
                </a14:m>
                <a:endParaRPr lang="en-US" sz="2000" dirty="0">
                  <a:solidFill>
                    <a:schemeClr val="accent1"/>
                  </a:solidFill>
                </a:endParaRPr>
              </a:p>
            </p:txBody>
          </p:sp>
        </mc:Choice>
        <mc:Fallback xmlns="">
          <p:sp>
            <p:nvSpPr>
              <p:cNvPr id="30" name="TextBox 29">
                <a:extLst>
                  <a:ext uri="{FF2B5EF4-FFF2-40B4-BE49-F238E27FC236}">
                    <a16:creationId xmlns:a16="http://schemas.microsoft.com/office/drawing/2014/main" id="{5CB6FEF4-9DC7-3070-85C2-DF9F6698CD3D}"/>
                  </a:ext>
                </a:extLst>
              </p:cNvPr>
              <p:cNvSpPr txBox="1">
                <a:spLocks noRot="1" noChangeAspect="1" noMove="1" noResize="1" noEditPoints="1" noAdjustHandles="1" noChangeArrowheads="1" noChangeShapeType="1" noTextEdit="1"/>
              </p:cNvSpPr>
              <p:nvPr/>
            </p:nvSpPr>
            <p:spPr>
              <a:xfrm>
                <a:off x="7555590" y="4530658"/>
                <a:ext cx="766235" cy="307777"/>
              </a:xfrm>
              <a:prstGeom prst="rect">
                <a:avLst/>
              </a:prstGeom>
              <a:blipFill>
                <a:blip r:embed="rId12"/>
                <a:stretch>
                  <a:fillRect r="-6452"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088F6E3-376F-7EB6-DD7A-4E5013EADDD0}"/>
                  </a:ext>
                </a:extLst>
              </p:cNvPr>
              <p:cNvSpPr txBox="1"/>
              <p:nvPr/>
            </p:nvSpPr>
            <p:spPr>
              <a:xfrm>
                <a:off x="5365879" y="5942124"/>
                <a:ext cx="96180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accent1"/>
                          </a:solidFill>
                          <a:latin typeface="Cambria Math" panose="02040503050406030204" pitchFamily="18" charset="0"/>
                        </a:rPr>
                        <m:t>~</m:t>
                      </m:r>
                      <m:r>
                        <a:rPr lang="en-US" sz="2000" b="0" i="1" smtClean="0">
                          <a:solidFill>
                            <a:schemeClr val="accent1"/>
                          </a:solidFill>
                          <a:latin typeface="Cambria Math" panose="02040503050406030204" pitchFamily="18" charset="0"/>
                        </a:rPr>
                        <m:t>13.5%</m:t>
                      </m:r>
                    </m:oMath>
                  </m:oMathPara>
                </a14:m>
                <a:endParaRPr lang="en-US" sz="2000" dirty="0">
                  <a:solidFill>
                    <a:schemeClr val="accent1"/>
                  </a:solidFill>
                </a:endParaRPr>
              </a:p>
            </p:txBody>
          </p:sp>
        </mc:Choice>
        <mc:Fallback xmlns="">
          <p:sp>
            <p:nvSpPr>
              <p:cNvPr id="31" name="TextBox 30">
                <a:extLst>
                  <a:ext uri="{FF2B5EF4-FFF2-40B4-BE49-F238E27FC236}">
                    <a16:creationId xmlns:a16="http://schemas.microsoft.com/office/drawing/2014/main" id="{F088F6E3-376F-7EB6-DD7A-4E5013EADDD0}"/>
                  </a:ext>
                </a:extLst>
              </p:cNvPr>
              <p:cNvSpPr txBox="1">
                <a:spLocks noRot="1" noChangeAspect="1" noMove="1" noResize="1" noEditPoints="1" noAdjustHandles="1" noChangeArrowheads="1" noChangeShapeType="1" noTextEdit="1"/>
              </p:cNvSpPr>
              <p:nvPr/>
            </p:nvSpPr>
            <p:spPr>
              <a:xfrm>
                <a:off x="5365879" y="5942124"/>
                <a:ext cx="961802" cy="307777"/>
              </a:xfrm>
              <a:prstGeom prst="rect">
                <a:avLst/>
              </a:prstGeom>
              <a:blipFill>
                <a:blip r:embed="rId13"/>
                <a:stretch>
                  <a:fillRect l="-1299" r="-6494"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58CF690-318A-491D-9AD0-A365D62170BC}"/>
                  </a:ext>
                </a:extLst>
              </p:cNvPr>
              <p:cNvSpPr txBox="1"/>
              <p:nvPr/>
            </p:nvSpPr>
            <p:spPr>
              <a:xfrm>
                <a:off x="1027813" y="4291812"/>
                <a:ext cx="331558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accent1"/>
                          </a:solidFill>
                          <a:latin typeface="Cambria Math" panose="02040503050406030204" pitchFamily="18" charset="0"/>
                        </a:rPr>
                        <m:t>3</m:t>
                      </m:r>
                      <m:r>
                        <a:rPr lang="en-US" sz="2400" b="0" i="1" smtClean="0">
                          <a:solidFill>
                            <a:schemeClr val="accent1"/>
                          </a:solidFill>
                          <a:latin typeface="Cambria Math" panose="02040503050406030204" pitchFamily="18" charset="0"/>
                        </a:rPr>
                        <m:t>4+34+13.5=81.5%</m:t>
                      </m:r>
                    </m:oMath>
                  </m:oMathPara>
                </a14:m>
                <a:endParaRPr lang="en-US" sz="2400" dirty="0">
                  <a:solidFill>
                    <a:schemeClr val="accent1"/>
                  </a:solidFill>
                </a:endParaRPr>
              </a:p>
            </p:txBody>
          </p:sp>
        </mc:Choice>
        <mc:Fallback xmlns="">
          <p:sp>
            <p:nvSpPr>
              <p:cNvPr id="37" name="TextBox 36">
                <a:extLst>
                  <a:ext uri="{FF2B5EF4-FFF2-40B4-BE49-F238E27FC236}">
                    <a16:creationId xmlns:a16="http://schemas.microsoft.com/office/drawing/2014/main" id="{C58CF690-318A-491D-9AD0-A365D62170BC}"/>
                  </a:ext>
                </a:extLst>
              </p:cNvPr>
              <p:cNvSpPr txBox="1">
                <a:spLocks noRot="1" noChangeAspect="1" noMove="1" noResize="1" noEditPoints="1" noAdjustHandles="1" noChangeArrowheads="1" noChangeShapeType="1" noTextEdit="1"/>
              </p:cNvSpPr>
              <p:nvPr/>
            </p:nvSpPr>
            <p:spPr>
              <a:xfrm>
                <a:off x="1027813" y="4291812"/>
                <a:ext cx="3315588" cy="369332"/>
              </a:xfrm>
              <a:prstGeom prst="rect">
                <a:avLst/>
              </a:prstGeom>
              <a:blipFill>
                <a:blip r:embed="rId14"/>
                <a:stretch>
                  <a:fillRect l="-1527" r="-1527" b="-12903"/>
                </a:stretch>
              </a:blipFill>
            </p:spPr>
            <p:txBody>
              <a:bodyPr/>
              <a:lstStyle/>
              <a:p>
                <a:r>
                  <a:rPr lang="en-US">
                    <a:noFill/>
                  </a:rPr>
                  <a:t> </a:t>
                </a:r>
              </a:p>
            </p:txBody>
          </p:sp>
        </mc:Fallback>
      </mc:AlternateContent>
    </p:spTree>
    <p:extLst>
      <p:ext uri="{BB962C8B-B14F-4D97-AF65-F5344CB8AC3E}">
        <p14:creationId xmlns:p14="http://schemas.microsoft.com/office/powerpoint/2010/main" val="17757844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CD2797-1CC0-C830-2A42-2FA12F70EDEE}"/>
              </a:ext>
            </a:extLst>
          </p:cNvPr>
          <p:cNvSpPr>
            <a:spLocks noGrp="1"/>
          </p:cNvSpPr>
          <p:nvPr>
            <p:ph idx="1"/>
          </p:nvPr>
        </p:nvSpPr>
        <p:spPr/>
        <p:txBody>
          <a:bodyPr/>
          <a:lstStyle/>
          <a:p>
            <a:r>
              <a:rPr lang="en-US" dirty="0"/>
              <a:t>The empirical rule (68, 95, 99.7 rule) is good for quick, fast, rough analysis.</a:t>
            </a:r>
          </a:p>
          <a:p>
            <a:r>
              <a:rPr lang="en-US" dirty="0"/>
              <a:t>Not good for exact analysis unless your interests are only in the integer standard deviations.</a:t>
            </a:r>
          </a:p>
          <a:p>
            <a:r>
              <a:rPr lang="en-US" dirty="0"/>
              <a:t>What about fractions of standard deviations away from the mean?</a:t>
            </a:r>
          </a:p>
          <a:p>
            <a:r>
              <a:rPr lang="en-US" dirty="0"/>
              <a:t>Need another way to quickly calculate area under the curve.</a:t>
            </a:r>
          </a:p>
          <a:p>
            <a:endParaRPr lang="en-US" dirty="0"/>
          </a:p>
        </p:txBody>
      </p:sp>
      <p:sp>
        <p:nvSpPr>
          <p:cNvPr id="3" name="Title 2">
            <a:extLst>
              <a:ext uri="{FF2B5EF4-FFF2-40B4-BE49-F238E27FC236}">
                <a16:creationId xmlns:a16="http://schemas.microsoft.com/office/drawing/2014/main" id="{56651CC2-B2F0-2B09-D80D-115160497CEF}"/>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14235161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82DFA-A335-C4AB-E3A6-C7F4409B2395}"/>
              </a:ext>
            </a:extLst>
          </p:cNvPr>
          <p:cNvSpPr>
            <a:spLocks noGrp="1"/>
          </p:cNvSpPr>
          <p:nvPr>
            <p:ph type="title"/>
          </p:nvPr>
        </p:nvSpPr>
        <p:spPr/>
        <p:txBody>
          <a:bodyPr/>
          <a:lstStyle/>
          <a:p>
            <a:r>
              <a:rPr lang="en-US" dirty="0"/>
              <a:t>Standard Scores</a:t>
            </a:r>
          </a:p>
        </p:txBody>
      </p:sp>
      <p:sp>
        <p:nvSpPr>
          <p:cNvPr id="3" name="Text Placeholder 2">
            <a:extLst>
              <a:ext uri="{FF2B5EF4-FFF2-40B4-BE49-F238E27FC236}">
                <a16:creationId xmlns:a16="http://schemas.microsoft.com/office/drawing/2014/main" id="{42B783BF-B6CA-910E-02E7-8836B54866EE}"/>
              </a:ext>
            </a:extLst>
          </p:cNvPr>
          <p:cNvSpPr>
            <a:spLocks noGrp="1"/>
          </p:cNvSpPr>
          <p:nvPr>
            <p:ph type="body" idx="1"/>
          </p:nvPr>
        </p:nvSpPr>
        <p:spPr/>
        <p:txBody>
          <a:bodyPr/>
          <a:lstStyle/>
          <a:p>
            <a:r>
              <a:rPr lang="en-US" dirty="0"/>
              <a:t>Distributions of Continuous Data</a:t>
            </a:r>
          </a:p>
        </p:txBody>
      </p:sp>
    </p:spTree>
    <p:extLst>
      <p:ext uri="{BB962C8B-B14F-4D97-AF65-F5344CB8AC3E}">
        <p14:creationId xmlns:p14="http://schemas.microsoft.com/office/powerpoint/2010/main" val="33291632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C3BF0E-3A3B-4203-14BD-6E270B98C7B1}"/>
              </a:ext>
            </a:extLst>
          </p:cNvPr>
          <p:cNvSpPr>
            <a:spLocks noGrp="1"/>
          </p:cNvSpPr>
          <p:nvPr>
            <p:ph idx="1"/>
          </p:nvPr>
        </p:nvSpPr>
        <p:spPr/>
        <p:txBody>
          <a:bodyPr/>
          <a:lstStyle/>
          <a:p>
            <a:r>
              <a:rPr lang="en-US" dirty="0"/>
              <a:t>A random variable having a Normal distribution with a mean of 0 and a standard deviation of 1 is said to have a </a:t>
            </a:r>
            <a:r>
              <a:rPr lang="en-US" b="1" dirty="0"/>
              <a:t>standard Normal probability distribution</a:t>
            </a:r>
            <a:r>
              <a:rPr lang="en-US" dirty="0"/>
              <a:t>.</a:t>
            </a:r>
          </a:p>
          <a:p>
            <a:r>
              <a:rPr lang="en-US" dirty="0"/>
              <a:t>All Normal distributions can be converted into standard Normal distributions for ease of computing probabilities under the curve.</a:t>
            </a:r>
          </a:p>
          <a:p>
            <a:r>
              <a:rPr lang="en-US" dirty="0"/>
              <a:t>Standard Normal probability tables help calculate area under the curve.</a:t>
            </a:r>
          </a:p>
          <a:p>
            <a:endParaRPr lang="en-US" dirty="0"/>
          </a:p>
        </p:txBody>
      </p:sp>
      <p:sp>
        <p:nvSpPr>
          <p:cNvPr id="3" name="Title 2">
            <a:extLst>
              <a:ext uri="{FF2B5EF4-FFF2-40B4-BE49-F238E27FC236}">
                <a16:creationId xmlns:a16="http://schemas.microsoft.com/office/drawing/2014/main" id="{FF75AAED-18D8-51D1-2706-734F8EB65451}"/>
              </a:ext>
            </a:extLst>
          </p:cNvPr>
          <p:cNvSpPr>
            <a:spLocks noGrp="1"/>
          </p:cNvSpPr>
          <p:nvPr>
            <p:ph type="title"/>
          </p:nvPr>
        </p:nvSpPr>
        <p:spPr/>
        <p:txBody>
          <a:bodyPr/>
          <a:lstStyle/>
          <a:p>
            <a:r>
              <a:rPr lang="en-US" dirty="0"/>
              <a:t>Conversion of Normal Distributions</a:t>
            </a:r>
          </a:p>
        </p:txBody>
      </p:sp>
    </p:spTree>
    <p:extLst>
      <p:ext uri="{BB962C8B-B14F-4D97-AF65-F5344CB8AC3E}">
        <p14:creationId xmlns:p14="http://schemas.microsoft.com/office/powerpoint/2010/main" val="105930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6D99-F2F6-E6B8-0B0E-20CDEA007125}"/>
              </a:ext>
            </a:extLst>
          </p:cNvPr>
          <p:cNvSpPr>
            <a:spLocks noGrp="1"/>
          </p:cNvSpPr>
          <p:nvPr>
            <p:ph idx="1"/>
          </p:nvPr>
        </p:nvSpPr>
        <p:spPr/>
        <p:txBody>
          <a:bodyPr/>
          <a:lstStyle/>
          <a:p>
            <a:r>
              <a:rPr lang="en-US" dirty="0"/>
              <a:t>The standard Normal table is an extension of the empirical rule where the area under the standard Normal curve to the left of any point is calculated up to two decimal points.</a:t>
            </a:r>
          </a:p>
          <a:p>
            <a:endParaRPr lang="en-US" dirty="0"/>
          </a:p>
        </p:txBody>
      </p:sp>
      <p:sp>
        <p:nvSpPr>
          <p:cNvPr id="3" name="Title 2">
            <a:extLst>
              <a:ext uri="{FF2B5EF4-FFF2-40B4-BE49-F238E27FC236}">
                <a16:creationId xmlns:a16="http://schemas.microsoft.com/office/drawing/2014/main" id="{8A92A654-713F-BA7E-D2A6-F0443C70301C}"/>
              </a:ext>
            </a:extLst>
          </p:cNvPr>
          <p:cNvSpPr>
            <a:spLocks noGrp="1"/>
          </p:cNvSpPr>
          <p:nvPr>
            <p:ph type="title"/>
          </p:nvPr>
        </p:nvSpPr>
        <p:spPr/>
        <p:txBody>
          <a:bodyPr/>
          <a:lstStyle/>
          <a:p>
            <a:r>
              <a:rPr lang="en-US" dirty="0"/>
              <a:t>Standard Normal Table</a:t>
            </a:r>
          </a:p>
        </p:txBody>
      </p:sp>
      <p:graphicFrame>
        <p:nvGraphicFramePr>
          <p:cNvPr id="4" name="Table 3">
            <a:extLst>
              <a:ext uri="{FF2B5EF4-FFF2-40B4-BE49-F238E27FC236}">
                <a16:creationId xmlns:a16="http://schemas.microsoft.com/office/drawing/2014/main" id="{AA7AF993-596A-72AE-D8B2-C2382CC58968}"/>
              </a:ext>
            </a:extLst>
          </p:cNvPr>
          <p:cNvGraphicFramePr>
            <a:graphicFrameLocks noGrp="1"/>
          </p:cNvGraphicFramePr>
          <p:nvPr>
            <p:extLst>
              <p:ext uri="{D42A27DB-BD31-4B8C-83A1-F6EECF244321}">
                <p14:modId xmlns:p14="http://schemas.microsoft.com/office/powerpoint/2010/main" val="45520797"/>
              </p:ext>
            </p:extLst>
          </p:nvPr>
        </p:nvGraphicFramePr>
        <p:xfrm>
          <a:off x="1981195" y="3429000"/>
          <a:ext cx="8229607" cy="2966720"/>
        </p:xfrm>
        <a:graphic>
          <a:graphicData uri="http://schemas.openxmlformats.org/drawingml/2006/table">
            <a:tbl>
              <a:tblPr firstRow="1" firstCol="1" bandRow="1">
                <a:tableStyleId>{5C22544A-7EE6-4342-B048-85BDC9FD1C3A}</a:tableStyleId>
              </a:tblPr>
              <a:tblGrid>
                <a:gridCol w="609607">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gridCol w="762000">
                  <a:extLst>
                    <a:ext uri="{9D8B030D-6E8A-4147-A177-3AD203B41FA5}">
                      <a16:colId xmlns:a16="http://schemas.microsoft.com/office/drawing/2014/main" val="20008"/>
                    </a:ext>
                  </a:extLst>
                </a:gridCol>
                <a:gridCol w="762000">
                  <a:extLst>
                    <a:ext uri="{9D8B030D-6E8A-4147-A177-3AD203B41FA5}">
                      <a16:colId xmlns:a16="http://schemas.microsoft.com/office/drawing/2014/main" val="20009"/>
                    </a:ext>
                  </a:extLst>
                </a:gridCol>
                <a:gridCol w="762000">
                  <a:extLst>
                    <a:ext uri="{9D8B030D-6E8A-4147-A177-3AD203B41FA5}">
                      <a16:colId xmlns:a16="http://schemas.microsoft.com/office/drawing/2014/main" val="20010"/>
                    </a:ext>
                  </a:extLst>
                </a:gridCol>
              </a:tblGrid>
              <a:tr h="370840">
                <a:tc>
                  <a:txBody>
                    <a:bodyPr/>
                    <a:lstStyle/>
                    <a:p>
                      <a:pPr algn="ctr"/>
                      <a:r>
                        <a:rPr lang="en-US" i="1" dirty="0"/>
                        <a:t>z</a:t>
                      </a:r>
                    </a:p>
                  </a:txBody>
                  <a:tcPr anchor="ctr"/>
                </a:tc>
                <a:tc>
                  <a:txBody>
                    <a:bodyPr/>
                    <a:lstStyle/>
                    <a:p>
                      <a:pPr algn="ctr"/>
                      <a:r>
                        <a:rPr lang="en-US" dirty="0"/>
                        <a:t>.00</a:t>
                      </a:r>
                    </a:p>
                  </a:txBody>
                  <a:tcPr anchor="ctr"/>
                </a:tc>
                <a:tc>
                  <a:txBody>
                    <a:bodyPr/>
                    <a:lstStyle/>
                    <a:p>
                      <a:pPr algn="ctr"/>
                      <a:r>
                        <a:rPr lang="en-US" dirty="0"/>
                        <a:t>.01</a:t>
                      </a:r>
                    </a:p>
                  </a:txBody>
                  <a:tcPr anchor="ctr"/>
                </a:tc>
                <a:tc>
                  <a:txBody>
                    <a:bodyPr/>
                    <a:lstStyle/>
                    <a:p>
                      <a:pPr algn="ctr"/>
                      <a:r>
                        <a:rPr lang="en-US" dirty="0"/>
                        <a:t>.02</a:t>
                      </a:r>
                    </a:p>
                  </a:txBody>
                  <a:tcPr anchor="ctr"/>
                </a:tc>
                <a:tc>
                  <a:txBody>
                    <a:bodyPr/>
                    <a:lstStyle/>
                    <a:p>
                      <a:pPr algn="ctr"/>
                      <a:r>
                        <a:rPr lang="en-US" dirty="0"/>
                        <a:t>.03</a:t>
                      </a:r>
                    </a:p>
                  </a:txBody>
                  <a:tcPr anchor="ctr"/>
                </a:tc>
                <a:tc>
                  <a:txBody>
                    <a:bodyPr/>
                    <a:lstStyle/>
                    <a:p>
                      <a:pPr algn="ctr"/>
                      <a:r>
                        <a:rPr lang="en-US" dirty="0"/>
                        <a:t>.04</a:t>
                      </a:r>
                    </a:p>
                  </a:txBody>
                  <a:tcPr anchor="ctr"/>
                </a:tc>
                <a:tc>
                  <a:txBody>
                    <a:bodyPr/>
                    <a:lstStyle/>
                    <a:p>
                      <a:pPr algn="ctr"/>
                      <a:r>
                        <a:rPr lang="en-US" dirty="0"/>
                        <a:t>.05</a:t>
                      </a:r>
                    </a:p>
                  </a:txBody>
                  <a:tcPr anchor="ctr"/>
                </a:tc>
                <a:tc>
                  <a:txBody>
                    <a:bodyPr/>
                    <a:lstStyle/>
                    <a:p>
                      <a:pPr algn="ctr"/>
                      <a:r>
                        <a:rPr lang="en-US" dirty="0"/>
                        <a:t>.06</a:t>
                      </a:r>
                    </a:p>
                  </a:txBody>
                  <a:tcPr anchor="ctr"/>
                </a:tc>
                <a:tc>
                  <a:txBody>
                    <a:bodyPr/>
                    <a:lstStyle/>
                    <a:p>
                      <a:pPr algn="ctr"/>
                      <a:r>
                        <a:rPr lang="en-US" dirty="0"/>
                        <a:t>.07</a:t>
                      </a:r>
                    </a:p>
                  </a:txBody>
                  <a:tcPr anchor="ctr"/>
                </a:tc>
                <a:tc>
                  <a:txBody>
                    <a:bodyPr/>
                    <a:lstStyle/>
                    <a:p>
                      <a:pPr algn="ctr"/>
                      <a:r>
                        <a:rPr lang="en-US" dirty="0"/>
                        <a:t>.08</a:t>
                      </a:r>
                    </a:p>
                  </a:txBody>
                  <a:tcPr anchor="ctr"/>
                </a:tc>
                <a:tc>
                  <a:txBody>
                    <a:bodyPr/>
                    <a:lstStyle/>
                    <a:p>
                      <a:pPr algn="ctr"/>
                      <a:r>
                        <a:rPr lang="en-US" dirty="0"/>
                        <a:t>.09</a:t>
                      </a:r>
                    </a:p>
                  </a:txBody>
                  <a:tcPr anchor="ctr"/>
                </a:tc>
                <a:extLst>
                  <a:ext uri="{0D108BD9-81ED-4DB2-BD59-A6C34878D82A}">
                    <a16:rowId xmlns:a16="http://schemas.microsoft.com/office/drawing/2014/main" val="10000"/>
                  </a:ext>
                </a:extLst>
              </a:tr>
              <a:tr h="370840">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extLst>
                  <a:ext uri="{0D108BD9-81ED-4DB2-BD59-A6C34878D82A}">
                    <a16:rowId xmlns:a16="http://schemas.microsoft.com/office/drawing/2014/main" val="10001"/>
                  </a:ext>
                </a:extLst>
              </a:tr>
              <a:tr h="370840">
                <a:tc>
                  <a:txBody>
                    <a:bodyPr/>
                    <a:lstStyle/>
                    <a:p>
                      <a:pPr algn="ctr"/>
                      <a:r>
                        <a:rPr lang="en-US" dirty="0"/>
                        <a:t>0.5</a:t>
                      </a:r>
                    </a:p>
                  </a:txBody>
                  <a:tcPr anchor="ctr"/>
                </a:tc>
                <a:tc>
                  <a:txBody>
                    <a:bodyPr/>
                    <a:lstStyle/>
                    <a:p>
                      <a:pPr algn="ctr"/>
                      <a:r>
                        <a:rPr lang="en-US" dirty="0"/>
                        <a:t>.6915</a:t>
                      </a:r>
                    </a:p>
                  </a:txBody>
                  <a:tcPr anchor="ctr"/>
                </a:tc>
                <a:tc>
                  <a:txBody>
                    <a:bodyPr/>
                    <a:lstStyle/>
                    <a:p>
                      <a:pPr algn="ctr"/>
                      <a:r>
                        <a:rPr lang="en-US" dirty="0"/>
                        <a:t>.6950</a:t>
                      </a:r>
                    </a:p>
                  </a:txBody>
                  <a:tcPr anchor="ctr"/>
                </a:tc>
                <a:tc>
                  <a:txBody>
                    <a:bodyPr/>
                    <a:lstStyle/>
                    <a:p>
                      <a:pPr algn="ctr"/>
                      <a:r>
                        <a:rPr lang="en-US" dirty="0"/>
                        <a:t>.6985</a:t>
                      </a:r>
                    </a:p>
                  </a:txBody>
                  <a:tcPr anchor="ctr"/>
                </a:tc>
                <a:tc>
                  <a:txBody>
                    <a:bodyPr/>
                    <a:lstStyle/>
                    <a:p>
                      <a:pPr algn="ctr"/>
                      <a:r>
                        <a:rPr lang="en-US" dirty="0"/>
                        <a:t>.7019</a:t>
                      </a:r>
                    </a:p>
                  </a:txBody>
                  <a:tcPr anchor="ctr"/>
                </a:tc>
                <a:tc>
                  <a:txBody>
                    <a:bodyPr/>
                    <a:lstStyle/>
                    <a:p>
                      <a:pPr algn="ctr"/>
                      <a:r>
                        <a:rPr lang="en-US" dirty="0"/>
                        <a:t>.7054</a:t>
                      </a:r>
                    </a:p>
                  </a:txBody>
                  <a:tcPr anchor="ctr"/>
                </a:tc>
                <a:tc>
                  <a:txBody>
                    <a:bodyPr/>
                    <a:lstStyle/>
                    <a:p>
                      <a:pPr algn="ctr"/>
                      <a:r>
                        <a:rPr lang="en-US" dirty="0"/>
                        <a:t>.7088</a:t>
                      </a:r>
                    </a:p>
                  </a:txBody>
                  <a:tcPr anchor="ctr"/>
                </a:tc>
                <a:tc>
                  <a:txBody>
                    <a:bodyPr/>
                    <a:lstStyle/>
                    <a:p>
                      <a:pPr algn="ctr"/>
                      <a:r>
                        <a:rPr lang="en-US" dirty="0"/>
                        <a:t>.7123</a:t>
                      </a:r>
                    </a:p>
                  </a:txBody>
                  <a:tcPr anchor="ctr"/>
                </a:tc>
                <a:tc>
                  <a:txBody>
                    <a:bodyPr/>
                    <a:lstStyle/>
                    <a:p>
                      <a:pPr algn="ctr"/>
                      <a:r>
                        <a:rPr lang="en-US" dirty="0"/>
                        <a:t>.7517</a:t>
                      </a:r>
                    </a:p>
                  </a:txBody>
                  <a:tcPr anchor="ctr"/>
                </a:tc>
                <a:tc>
                  <a:txBody>
                    <a:bodyPr/>
                    <a:lstStyle/>
                    <a:p>
                      <a:pPr algn="ctr"/>
                      <a:r>
                        <a:rPr lang="en-US" dirty="0"/>
                        <a:t>.7190</a:t>
                      </a:r>
                    </a:p>
                  </a:txBody>
                  <a:tcPr anchor="ctr"/>
                </a:tc>
                <a:tc>
                  <a:txBody>
                    <a:bodyPr/>
                    <a:lstStyle/>
                    <a:p>
                      <a:pPr algn="ctr"/>
                      <a:r>
                        <a:rPr lang="en-US" dirty="0"/>
                        <a:t>.7224</a:t>
                      </a:r>
                    </a:p>
                  </a:txBody>
                  <a:tcPr anchor="ctr"/>
                </a:tc>
                <a:extLst>
                  <a:ext uri="{0D108BD9-81ED-4DB2-BD59-A6C34878D82A}">
                    <a16:rowId xmlns:a16="http://schemas.microsoft.com/office/drawing/2014/main" val="10002"/>
                  </a:ext>
                </a:extLst>
              </a:tr>
              <a:tr h="370840">
                <a:tc>
                  <a:txBody>
                    <a:bodyPr/>
                    <a:lstStyle/>
                    <a:p>
                      <a:pPr algn="ctr"/>
                      <a:r>
                        <a:rPr lang="en-US" dirty="0"/>
                        <a:t>0.6</a:t>
                      </a:r>
                    </a:p>
                  </a:txBody>
                  <a:tcPr anchor="ctr"/>
                </a:tc>
                <a:tc>
                  <a:txBody>
                    <a:bodyPr/>
                    <a:lstStyle/>
                    <a:p>
                      <a:pPr algn="ctr"/>
                      <a:r>
                        <a:rPr lang="en-US" dirty="0"/>
                        <a:t>.7257</a:t>
                      </a:r>
                    </a:p>
                  </a:txBody>
                  <a:tcPr anchor="ctr"/>
                </a:tc>
                <a:tc>
                  <a:txBody>
                    <a:bodyPr/>
                    <a:lstStyle/>
                    <a:p>
                      <a:pPr algn="ctr"/>
                      <a:r>
                        <a:rPr lang="en-US" dirty="0"/>
                        <a:t>.7291</a:t>
                      </a:r>
                    </a:p>
                  </a:txBody>
                  <a:tcPr anchor="ctr"/>
                </a:tc>
                <a:tc>
                  <a:txBody>
                    <a:bodyPr/>
                    <a:lstStyle/>
                    <a:p>
                      <a:pPr algn="ctr"/>
                      <a:r>
                        <a:rPr lang="en-US" dirty="0"/>
                        <a:t>.7324</a:t>
                      </a:r>
                    </a:p>
                  </a:txBody>
                  <a:tcPr anchor="ctr"/>
                </a:tc>
                <a:tc>
                  <a:txBody>
                    <a:bodyPr/>
                    <a:lstStyle/>
                    <a:p>
                      <a:pPr algn="ctr"/>
                      <a:r>
                        <a:rPr lang="en-US" dirty="0"/>
                        <a:t>.7357</a:t>
                      </a:r>
                    </a:p>
                  </a:txBody>
                  <a:tcPr anchor="ctr"/>
                </a:tc>
                <a:tc>
                  <a:txBody>
                    <a:bodyPr/>
                    <a:lstStyle/>
                    <a:p>
                      <a:pPr algn="ctr"/>
                      <a:r>
                        <a:rPr lang="en-US" dirty="0"/>
                        <a:t>.7389</a:t>
                      </a:r>
                    </a:p>
                  </a:txBody>
                  <a:tcPr anchor="ctr"/>
                </a:tc>
                <a:tc>
                  <a:txBody>
                    <a:bodyPr/>
                    <a:lstStyle/>
                    <a:p>
                      <a:pPr algn="ctr"/>
                      <a:r>
                        <a:rPr lang="en-US" dirty="0"/>
                        <a:t>.7422</a:t>
                      </a:r>
                    </a:p>
                  </a:txBody>
                  <a:tcPr anchor="ctr"/>
                </a:tc>
                <a:tc>
                  <a:txBody>
                    <a:bodyPr/>
                    <a:lstStyle/>
                    <a:p>
                      <a:pPr algn="ctr"/>
                      <a:r>
                        <a:rPr lang="en-US" dirty="0"/>
                        <a:t>.7454</a:t>
                      </a:r>
                    </a:p>
                  </a:txBody>
                  <a:tcPr anchor="ctr"/>
                </a:tc>
                <a:tc>
                  <a:txBody>
                    <a:bodyPr/>
                    <a:lstStyle/>
                    <a:p>
                      <a:pPr algn="ctr"/>
                      <a:r>
                        <a:rPr lang="en-US" dirty="0"/>
                        <a:t>.7486</a:t>
                      </a:r>
                    </a:p>
                  </a:txBody>
                  <a:tcPr anchor="ctr"/>
                </a:tc>
                <a:tc>
                  <a:txBody>
                    <a:bodyPr/>
                    <a:lstStyle/>
                    <a:p>
                      <a:pPr algn="ctr"/>
                      <a:r>
                        <a:rPr lang="en-US" dirty="0"/>
                        <a:t>.7517</a:t>
                      </a:r>
                    </a:p>
                  </a:txBody>
                  <a:tcPr anchor="ctr"/>
                </a:tc>
                <a:tc>
                  <a:txBody>
                    <a:bodyPr/>
                    <a:lstStyle/>
                    <a:p>
                      <a:pPr algn="ctr"/>
                      <a:r>
                        <a:rPr lang="en-US" dirty="0"/>
                        <a:t>.7549</a:t>
                      </a:r>
                    </a:p>
                  </a:txBody>
                  <a:tcPr anchor="ctr"/>
                </a:tc>
                <a:extLst>
                  <a:ext uri="{0D108BD9-81ED-4DB2-BD59-A6C34878D82A}">
                    <a16:rowId xmlns:a16="http://schemas.microsoft.com/office/drawing/2014/main" val="10003"/>
                  </a:ext>
                </a:extLst>
              </a:tr>
              <a:tr h="370840">
                <a:tc>
                  <a:txBody>
                    <a:bodyPr/>
                    <a:lstStyle/>
                    <a:p>
                      <a:pPr algn="ctr"/>
                      <a:r>
                        <a:rPr lang="en-US" dirty="0"/>
                        <a:t>0.7</a:t>
                      </a:r>
                    </a:p>
                  </a:txBody>
                  <a:tcPr anchor="ctr"/>
                </a:tc>
                <a:tc>
                  <a:txBody>
                    <a:bodyPr/>
                    <a:lstStyle/>
                    <a:p>
                      <a:pPr algn="ctr"/>
                      <a:r>
                        <a:rPr lang="en-US" dirty="0"/>
                        <a:t>.7580</a:t>
                      </a:r>
                    </a:p>
                  </a:txBody>
                  <a:tcPr anchor="ctr"/>
                </a:tc>
                <a:tc>
                  <a:txBody>
                    <a:bodyPr/>
                    <a:lstStyle/>
                    <a:p>
                      <a:pPr algn="ctr"/>
                      <a:r>
                        <a:rPr lang="en-US" dirty="0"/>
                        <a:t>.7611</a:t>
                      </a:r>
                    </a:p>
                  </a:txBody>
                  <a:tcPr anchor="ctr"/>
                </a:tc>
                <a:tc>
                  <a:txBody>
                    <a:bodyPr/>
                    <a:lstStyle/>
                    <a:p>
                      <a:pPr algn="ctr"/>
                      <a:r>
                        <a:rPr lang="en-US" dirty="0"/>
                        <a:t>.7642</a:t>
                      </a:r>
                    </a:p>
                  </a:txBody>
                  <a:tcPr anchor="ctr"/>
                </a:tc>
                <a:tc>
                  <a:txBody>
                    <a:bodyPr/>
                    <a:lstStyle/>
                    <a:p>
                      <a:pPr algn="ctr"/>
                      <a:r>
                        <a:rPr lang="en-US" dirty="0"/>
                        <a:t>.7673</a:t>
                      </a:r>
                    </a:p>
                  </a:txBody>
                  <a:tcPr anchor="ctr"/>
                </a:tc>
                <a:tc>
                  <a:txBody>
                    <a:bodyPr/>
                    <a:lstStyle/>
                    <a:p>
                      <a:pPr algn="ctr"/>
                      <a:r>
                        <a:rPr lang="en-US" dirty="0"/>
                        <a:t>.7704</a:t>
                      </a:r>
                    </a:p>
                  </a:txBody>
                  <a:tcPr anchor="ctr"/>
                </a:tc>
                <a:tc>
                  <a:txBody>
                    <a:bodyPr/>
                    <a:lstStyle/>
                    <a:p>
                      <a:pPr algn="ctr"/>
                      <a:r>
                        <a:rPr lang="en-US" dirty="0"/>
                        <a:t>.7734</a:t>
                      </a:r>
                    </a:p>
                  </a:txBody>
                  <a:tcPr anchor="ctr"/>
                </a:tc>
                <a:tc>
                  <a:txBody>
                    <a:bodyPr/>
                    <a:lstStyle/>
                    <a:p>
                      <a:pPr algn="ctr"/>
                      <a:r>
                        <a:rPr lang="en-US" dirty="0"/>
                        <a:t>.7764</a:t>
                      </a:r>
                    </a:p>
                  </a:txBody>
                  <a:tcPr anchor="ctr"/>
                </a:tc>
                <a:tc>
                  <a:txBody>
                    <a:bodyPr/>
                    <a:lstStyle/>
                    <a:p>
                      <a:pPr algn="ctr"/>
                      <a:r>
                        <a:rPr lang="en-US" dirty="0"/>
                        <a:t>.7794</a:t>
                      </a:r>
                    </a:p>
                  </a:txBody>
                  <a:tcPr anchor="ctr"/>
                </a:tc>
                <a:tc>
                  <a:txBody>
                    <a:bodyPr/>
                    <a:lstStyle/>
                    <a:p>
                      <a:pPr algn="ctr"/>
                      <a:r>
                        <a:rPr lang="en-US" dirty="0"/>
                        <a:t>.7823</a:t>
                      </a:r>
                    </a:p>
                  </a:txBody>
                  <a:tcPr anchor="ctr"/>
                </a:tc>
                <a:tc>
                  <a:txBody>
                    <a:bodyPr/>
                    <a:lstStyle/>
                    <a:p>
                      <a:pPr algn="ctr"/>
                      <a:r>
                        <a:rPr lang="en-US" dirty="0"/>
                        <a:t>.7852</a:t>
                      </a:r>
                    </a:p>
                  </a:txBody>
                  <a:tcPr anchor="ctr"/>
                </a:tc>
                <a:extLst>
                  <a:ext uri="{0D108BD9-81ED-4DB2-BD59-A6C34878D82A}">
                    <a16:rowId xmlns:a16="http://schemas.microsoft.com/office/drawing/2014/main" val="10004"/>
                  </a:ext>
                </a:extLst>
              </a:tr>
              <a:tr h="370840">
                <a:tc>
                  <a:txBody>
                    <a:bodyPr/>
                    <a:lstStyle/>
                    <a:p>
                      <a:pPr algn="ctr"/>
                      <a:r>
                        <a:rPr lang="en-US" dirty="0"/>
                        <a:t>0.8</a:t>
                      </a:r>
                    </a:p>
                  </a:txBody>
                  <a:tcPr anchor="ctr"/>
                </a:tc>
                <a:tc>
                  <a:txBody>
                    <a:bodyPr/>
                    <a:lstStyle/>
                    <a:p>
                      <a:pPr algn="ctr"/>
                      <a:r>
                        <a:rPr lang="en-US" dirty="0"/>
                        <a:t>.7881</a:t>
                      </a:r>
                    </a:p>
                  </a:txBody>
                  <a:tcPr anchor="ctr"/>
                </a:tc>
                <a:tc>
                  <a:txBody>
                    <a:bodyPr/>
                    <a:lstStyle/>
                    <a:p>
                      <a:pPr algn="ctr"/>
                      <a:r>
                        <a:rPr lang="en-US" dirty="0"/>
                        <a:t>.7910</a:t>
                      </a:r>
                    </a:p>
                  </a:txBody>
                  <a:tcPr anchor="ctr"/>
                </a:tc>
                <a:tc>
                  <a:txBody>
                    <a:bodyPr/>
                    <a:lstStyle/>
                    <a:p>
                      <a:pPr algn="ctr"/>
                      <a:r>
                        <a:rPr lang="en-US" dirty="0"/>
                        <a:t>.7939</a:t>
                      </a:r>
                    </a:p>
                  </a:txBody>
                  <a:tcPr anchor="ctr"/>
                </a:tc>
                <a:tc>
                  <a:txBody>
                    <a:bodyPr/>
                    <a:lstStyle/>
                    <a:p>
                      <a:pPr algn="ctr"/>
                      <a:r>
                        <a:rPr lang="en-US" dirty="0"/>
                        <a:t>.7967</a:t>
                      </a:r>
                    </a:p>
                  </a:txBody>
                  <a:tcPr anchor="ctr"/>
                </a:tc>
                <a:tc>
                  <a:txBody>
                    <a:bodyPr/>
                    <a:lstStyle/>
                    <a:p>
                      <a:pPr algn="ctr"/>
                      <a:r>
                        <a:rPr lang="en-US" dirty="0"/>
                        <a:t>.7995</a:t>
                      </a:r>
                    </a:p>
                  </a:txBody>
                  <a:tcPr anchor="ctr"/>
                </a:tc>
                <a:tc>
                  <a:txBody>
                    <a:bodyPr/>
                    <a:lstStyle/>
                    <a:p>
                      <a:pPr algn="ctr"/>
                      <a:r>
                        <a:rPr lang="en-US" dirty="0"/>
                        <a:t>.8023</a:t>
                      </a:r>
                    </a:p>
                  </a:txBody>
                  <a:tcPr anchor="ctr"/>
                </a:tc>
                <a:tc>
                  <a:txBody>
                    <a:bodyPr/>
                    <a:lstStyle/>
                    <a:p>
                      <a:pPr algn="ctr"/>
                      <a:r>
                        <a:rPr lang="en-US" dirty="0"/>
                        <a:t>.8051</a:t>
                      </a:r>
                    </a:p>
                  </a:txBody>
                  <a:tcPr anchor="ctr"/>
                </a:tc>
                <a:tc>
                  <a:txBody>
                    <a:bodyPr/>
                    <a:lstStyle/>
                    <a:p>
                      <a:pPr algn="ctr"/>
                      <a:r>
                        <a:rPr lang="en-US" dirty="0"/>
                        <a:t>.8078</a:t>
                      </a:r>
                    </a:p>
                  </a:txBody>
                  <a:tcPr anchor="ctr"/>
                </a:tc>
                <a:tc>
                  <a:txBody>
                    <a:bodyPr/>
                    <a:lstStyle/>
                    <a:p>
                      <a:pPr algn="ctr"/>
                      <a:r>
                        <a:rPr lang="en-US" dirty="0"/>
                        <a:t>.8106</a:t>
                      </a:r>
                    </a:p>
                  </a:txBody>
                  <a:tcPr anchor="ctr"/>
                </a:tc>
                <a:tc>
                  <a:txBody>
                    <a:bodyPr/>
                    <a:lstStyle/>
                    <a:p>
                      <a:pPr algn="ctr"/>
                      <a:r>
                        <a:rPr lang="en-US" dirty="0"/>
                        <a:t>.8133</a:t>
                      </a:r>
                    </a:p>
                  </a:txBody>
                  <a:tcPr anchor="ctr"/>
                </a:tc>
                <a:extLst>
                  <a:ext uri="{0D108BD9-81ED-4DB2-BD59-A6C34878D82A}">
                    <a16:rowId xmlns:a16="http://schemas.microsoft.com/office/drawing/2014/main" val="10005"/>
                  </a:ext>
                </a:extLst>
              </a:tr>
              <a:tr h="370840">
                <a:tc>
                  <a:txBody>
                    <a:bodyPr/>
                    <a:lstStyle/>
                    <a:p>
                      <a:pPr algn="ctr"/>
                      <a:r>
                        <a:rPr lang="en-US" dirty="0"/>
                        <a:t>0.9</a:t>
                      </a:r>
                    </a:p>
                  </a:txBody>
                  <a:tcPr anchor="ctr"/>
                </a:tc>
                <a:tc>
                  <a:txBody>
                    <a:bodyPr/>
                    <a:lstStyle/>
                    <a:p>
                      <a:pPr algn="ctr"/>
                      <a:r>
                        <a:rPr lang="en-US" dirty="0"/>
                        <a:t>.8159</a:t>
                      </a:r>
                    </a:p>
                  </a:txBody>
                  <a:tcPr anchor="ctr"/>
                </a:tc>
                <a:tc>
                  <a:txBody>
                    <a:bodyPr/>
                    <a:lstStyle/>
                    <a:p>
                      <a:pPr algn="ctr"/>
                      <a:r>
                        <a:rPr lang="en-US" dirty="0"/>
                        <a:t>.8186</a:t>
                      </a:r>
                    </a:p>
                  </a:txBody>
                  <a:tcPr anchor="ctr"/>
                </a:tc>
                <a:tc>
                  <a:txBody>
                    <a:bodyPr/>
                    <a:lstStyle/>
                    <a:p>
                      <a:pPr algn="ctr"/>
                      <a:r>
                        <a:rPr lang="en-US" dirty="0"/>
                        <a:t>.8212</a:t>
                      </a:r>
                    </a:p>
                  </a:txBody>
                  <a:tcPr anchor="ctr"/>
                </a:tc>
                <a:tc>
                  <a:txBody>
                    <a:bodyPr/>
                    <a:lstStyle/>
                    <a:p>
                      <a:pPr algn="ctr"/>
                      <a:r>
                        <a:rPr lang="en-US" dirty="0"/>
                        <a:t>.8238</a:t>
                      </a:r>
                    </a:p>
                  </a:txBody>
                  <a:tcPr anchor="ctr"/>
                </a:tc>
                <a:tc>
                  <a:txBody>
                    <a:bodyPr/>
                    <a:lstStyle/>
                    <a:p>
                      <a:pPr algn="ctr"/>
                      <a:r>
                        <a:rPr lang="en-US" dirty="0"/>
                        <a:t>.8264</a:t>
                      </a:r>
                    </a:p>
                  </a:txBody>
                  <a:tcPr anchor="ctr"/>
                </a:tc>
                <a:tc>
                  <a:txBody>
                    <a:bodyPr/>
                    <a:lstStyle/>
                    <a:p>
                      <a:pPr algn="ctr"/>
                      <a:r>
                        <a:rPr lang="en-US" dirty="0"/>
                        <a:t>.8289</a:t>
                      </a:r>
                    </a:p>
                  </a:txBody>
                  <a:tcPr anchor="ctr"/>
                </a:tc>
                <a:tc>
                  <a:txBody>
                    <a:bodyPr/>
                    <a:lstStyle/>
                    <a:p>
                      <a:pPr algn="ctr"/>
                      <a:r>
                        <a:rPr lang="en-US" dirty="0"/>
                        <a:t>.8315</a:t>
                      </a:r>
                    </a:p>
                  </a:txBody>
                  <a:tcPr anchor="ctr"/>
                </a:tc>
                <a:tc>
                  <a:txBody>
                    <a:bodyPr/>
                    <a:lstStyle/>
                    <a:p>
                      <a:pPr algn="ctr"/>
                      <a:r>
                        <a:rPr lang="en-US" dirty="0"/>
                        <a:t>.8340</a:t>
                      </a:r>
                    </a:p>
                  </a:txBody>
                  <a:tcPr anchor="ctr"/>
                </a:tc>
                <a:tc>
                  <a:txBody>
                    <a:bodyPr/>
                    <a:lstStyle/>
                    <a:p>
                      <a:pPr algn="ctr"/>
                      <a:r>
                        <a:rPr lang="en-US" dirty="0"/>
                        <a:t>.8365</a:t>
                      </a:r>
                    </a:p>
                  </a:txBody>
                  <a:tcPr anchor="ctr"/>
                </a:tc>
                <a:tc>
                  <a:txBody>
                    <a:bodyPr/>
                    <a:lstStyle/>
                    <a:p>
                      <a:pPr algn="ctr"/>
                      <a:r>
                        <a:rPr lang="en-US" dirty="0"/>
                        <a:t>.8389</a:t>
                      </a:r>
                    </a:p>
                  </a:txBody>
                  <a:tcPr anchor="ctr"/>
                </a:tc>
                <a:extLst>
                  <a:ext uri="{0D108BD9-81ED-4DB2-BD59-A6C34878D82A}">
                    <a16:rowId xmlns:a16="http://schemas.microsoft.com/office/drawing/2014/main" val="10006"/>
                  </a:ext>
                </a:extLst>
              </a:tr>
              <a:tr h="370840">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857924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6D99-F2F6-E6B8-0B0E-20CDEA007125}"/>
              </a:ext>
            </a:extLst>
          </p:cNvPr>
          <p:cNvSpPr>
            <a:spLocks noGrp="1"/>
          </p:cNvSpPr>
          <p:nvPr>
            <p:ph idx="1"/>
          </p:nvPr>
        </p:nvSpPr>
        <p:spPr/>
        <p:txBody>
          <a:bodyPr/>
          <a:lstStyle/>
          <a:p>
            <a:r>
              <a:rPr lang="en-US" dirty="0"/>
              <a:t>The standard Normal table is an extension of the empirical rule where the area under the standard Normal curve to the left of any point is calculated up to two decimal points.</a:t>
            </a:r>
          </a:p>
          <a:p>
            <a:endParaRPr lang="en-US" dirty="0"/>
          </a:p>
        </p:txBody>
      </p:sp>
      <p:sp>
        <p:nvSpPr>
          <p:cNvPr id="3" name="Title 2">
            <a:extLst>
              <a:ext uri="{FF2B5EF4-FFF2-40B4-BE49-F238E27FC236}">
                <a16:creationId xmlns:a16="http://schemas.microsoft.com/office/drawing/2014/main" id="{8A92A654-713F-BA7E-D2A6-F0443C70301C}"/>
              </a:ext>
            </a:extLst>
          </p:cNvPr>
          <p:cNvSpPr>
            <a:spLocks noGrp="1"/>
          </p:cNvSpPr>
          <p:nvPr>
            <p:ph type="title"/>
          </p:nvPr>
        </p:nvSpPr>
        <p:spPr/>
        <p:txBody>
          <a:bodyPr/>
          <a:lstStyle/>
          <a:p>
            <a:r>
              <a:rPr lang="en-US" dirty="0"/>
              <a:t>Standard Normal Table</a:t>
            </a:r>
          </a:p>
        </p:txBody>
      </p:sp>
      <p:graphicFrame>
        <p:nvGraphicFramePr>
          <p:cNvPr id="4" name="Table 3">
            <a:extLst>
              <a:ext uri="{FF2B5EF4-FFF2-40B4-BE49-F238E27FC236}">
                <a16:creationId xmlns:a16="http://schemas.microsoft.com/office/drawing/2014/main" id="{AA7AF993-596A-72AE-D8B2-C2382CC58968}"/>
              </a:ext>
            </a:extLst>
          </p:cNvPr>
          <p:cNvGraphicFramePr>
            <a:graphicFrameLocks noGrp="1"/>
          </p:cNvGraphicFramePr>
          <p:nvPr/>
        </p:nvGraphicFramePr>
        <p:xfrm>
          <a:off x="1981195" y="3429000"/>
          <a:ext cx="8229607" cy="2966720"/>
        </p:xfrm>
        <a:graphic>
          <a:graphicData uri="http://schemas.openxmlformats.org/drawingml/2006/table">
            <a:tbl>
              <a:tblPr firstRow="1" firstCol="1" bandRow="1">
                <a:tableStyleId>{5C22544A-7EE6-4342-B048-85BDC9FD1C3A}</a:tableStyleId>
              </a:tblPr>
              <a:tblGrid>
                <a:gridCol w="609607">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gridCol w="762000">
                  <a:extLst>
                    <a:ext uri="{9D8B030D-6E8A-4147-A177-3AD203B41FA5}">
                      <a16:colId xmlns:a16="http://schemas.microsoft.com/office/drawing/2014/main" val="20008"/>
                    </a:ext>
                  </a:extLst>
                </a:gridCol>
                <a:gridCol w="762000">
                  <a:extLst>
                    <a:ext uri="{9D8B030D-6E8A-4147-A177-3AD203B41FA5}">
                      <a16:colId xmlns:a16="http://schemas.microsoft.com/office/drawing/2014/main" val="20009"/>
                    </a:ext>
                  </a:extLst>
                </a:gridCol>
                <a:gridCol w="762000">
                  <a:extLst>
                    <a:ext uri="{9D8B030D-6E8A-4147-A177-3AD203B41FA5}">
                      <a16:colId xmlns:a16="http://schemas.microsoft.com/office/drawing/2014/main" val="20010"/>
                    </a:ext>
                  </a:extLst>
                </a:gridCol>
              </a:tblGrid>
              <a:tr h="370840">
                <a:tc>
                  <a:txBody>
                    <a:bodyPr/>
                    <a:lstStyle/>
                    <a:p>
                      <a:pPr algn="ctr"/>
                      <a:r>
                        <a:rPr lang="en-US" i="1" dirty="0"/>
                        <a:t>z</a:t>
                      </a:r>
                    </a:p>
                  </a:txBody>
                  <a:tcPr anchor="ctr"/>
                </a:tc>
                <a:tc>
                  <a:txBody>
                    <a:bodyPr/>
                    <a:lstStyle/>
                    <a:p>
                      <a:pPr algn="ctr"/>
                      <a:r>
                        <a:rPr lang="en-US" dirty="0"/>
                        <a:t>.00</a:t>
                      </a:r>
                    </a:p>
                  </a:txBody>
                  <a:tcPr anchor="ctr"/>
                </a:tc>
                <a:tc>
                  <a:txBody>
                    <a:bodyPr/>
                    <a:lstStyle/>
                    <a:p>
                      <a:pPr algn="ctr"/>
                      <a:r>
                        <a:rPr lang="en-US" dirty="0"/>
                        <a:t>.01</a:t>
                      </a:r>
                    </a:p>
                  </a:txBody>
                  <a:tcPr anchor="ctr"/>
                </a:tc>
                <a:tc>
                  <a:txBody>
                    <a:bodyPr/>
                    <a:lstStyle/>
                    <a:p>
                      <a:pPr algn="ctr"/>
                      <a:r>
                        <a:rPr lang="en-US" dirty="0"/>
                        <a:t>.02</a:t>
                      </a:r>
                    </a:p>
                  </a:txBody>
                  <a:tcPr anchor="ctr"/>
                </a:tc>
                <a:tc>
                  <a:txBody>
                    <a:bodyPr/>
                    <a:lstStyle/>
                    <a:p>
                      <a:pPr algn="ctr"/>
                      <a:r>
                        <a:rPr lang="en-US" dirty="0"/>
                        <a:t>.03</a:t>
                      </a:r>
                    </a:p>
                  </a:txBody>
                  <a:tcPr anchor="ctr"/>
                </a:tc>
                <a:tc>
                  <a:txBody>
                    <a:bodyPr/>
                    <a:lstStyle/>
                    <a:p>
                      <a:pPr algn="ctr"/>
                      <a:r>
                        <a:rPr lang="en-US" dirty="0"/>
                        <a:t>.04</a:t>
                      </a:r>
                    </a:p>
                  </a:txBody>
                  <a:tcPr anchor="ctr"/>
                </a:tc>
                <a:tc>
                  <a:txBody>
                    <a:bodyPr/>
                    <a:lstStyle/>
                    <a:p>
                      <a:pPr algn="ctr"/>
                      <a:r>
                        <a:rPr lang="en-US" dirty="0"/>
                        <a:t>.05</a:t>
                      </a:r>
                    </a:p>
                  </a:txBody>
                  <a:tcPr anchor="ctr"/>
                </a:tc>
                <a:tc>
                  <a:txBody>
                    <a:bodyPr/>
                    <a:lstStyle/>
                    <a:p>
                      <a:pPr algn="ctr"/>
                      <a:r>
                        <a:rPr lang="en-US" dirty="0"/>
                        <a:t>.06</a:t>
                      </a:r>
                    </a:p>
                  </a:txBody>
                  <a:tcPr anchor="ctr"/>
                </a:tc>
                <a:tc>
                  <a:txBody>
                    <a:bodyPr/>
                    <a:lstStyle/>
                    <a:p>
                      <a:pPr algn="ctr"/>
                      <a:r>
                        <a:rPr lang="en-US" dirty="0"/>
                        <a:t>.07</a:t>
                      </a:r>
                    </a:p>
                  </a:txBody>
                  <a:tcPr anchor="ctr"/>
                </a:tc>
                <a:tc>
                  <a:txBody>
                    <a:bodyPr/>
                    <a:lstStyle/>
                    <a:p>
                      <a:pPr algn="ctr"/>
                      <a:r>
                        <a:rPr lang="en-US" dirty="0"/>
                        <a:t>.08</a:t>
                      </a:r>
                    </a:p>
                  </a:txBody>
                  <a:tcPr anchor="ctr"/>
                </a:tc>
                <a:tc>
                  <a:txBody>
                    <a:bodyPr/>
                    <a:lstStyle/>
                    <a:p>
                      <a:pPr algn="ctr"/>
                      <a:r>
                        <a:rPr lang="en-US" dirty="0"/>
                        <a:t>.09</a:t>
                      </a:r>
                    </a:p>
                  </a:txBody>
                  <a:tcPr anchor="ctr"/>
                </a:tc>
                <a:extLst>
                  <a:ext uri="{0D108BD9-81ED-4DB2-BD59-A6C34878D82A}">
                    <a16:rowId xmlns:a16="http://schemas.microsoft.com/office/drawing/2014/main" val="10000"/>
                  </a:ext>
                </a:extLst>
              </a:tr>
              <a:tr h="370840">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extLst>
                  <a:ext uri="{0D108BD9-81ED-4DB2-BD59-A6C34878D82A}">
                    <a16:rowId xmlns:a16="http://schemas.microsoft.com/office/drawing/2014/main" val="10001"/>
                  </a:ext>
                </a:extLst>
              </a:tr>
              <a:tr h="370840">
                <a:tc>
                  <a:txBody>
                    <a:bodyPr/>
                    <a:lstStyle/>
                    <a:p>
                      <a:pPr algn="ctr"/>
                      <a:r>
                        <a:rPr lang="en-US" dirty="0"/>
                        <a:t>0.5</a:t>
                      </a:r>
                    </a:p>
                  </a:txBody>
                  <a:tcPr anchor="ctr"/>
                </a:tc>
                <a:tc>
                  <a:txBody>
                    <a:bodyPr/>
                    <a:lstStyle/>
                    <a:p>
                      <a:pPr algn="ctr"/>
                      <a:r>
                        <a:rPr lang="en-US" dirty="0"/>
                        <a:t>.6915</a:t>
                      </a:r>
                    </a:p>
                  </a:txBody>
                  <a:tcPr anchor="ctr"/>
                </a:tc>
                <a:tc>
                  <a:txBody>
                    <a:bodyPr/>
                    <a:lstStyle/>
                    <a:p>
                      <a:pPr algn="ctr"/>
                      <a:r>
                        <a:rPr lang="en-US" dirty="0"/>
                        <a:t>.6950</a:t>
                      </a:r>
                    </a:p>
                  </a:txBody>
                  <a:tcPr anchor="ctr"/>
                </a:tc>
                <a:tc>
                  <a:txBody>
                    <a:bodyPr/>
                    <a:lstStyle/>
                    <a:p>
                      <a:pPr algn="ctr"/>
                      <a:r>
                        <a:rPr lang="en-US" dirty="0"/>
                        <a:t>.6985</a:t>
                      </a:r>
                    </a:p>
                  </a:txBody>
                  <a:tcPr anchor="ctr"/>
                </a:tc>
                <a:tc>
                  <a:txBody>
                    <a:bodyPr/>
                    <a:lstStyle/>
                    <a:p>
                      <a:pPr algn="ctr"/>
                      <a:r>
                        <a:rPr lang="en-US" dirty="0"/>
                        <a:t>.7019</a:t>
                      </a:r>
                    </a:p>
                  </a:txBody>
                  <a:tcPr anchor="ctr"/>
                </a:tc>
                <a:tc>
                  <a:txBody>
                    <a:bodyPr/>
                    <a:lstStyle/>
                    <a:p>
                      <a:pPr algn="ctr"/>
                      <a:r>
                        <a:rPr lang="en-US" dirty="0"/>
                        <a:t>.7054</a:t>
                      </a:r>
                    </a:p>
                  </a:txBody>
                  <a:tcPr anchor="ctr"/>
                </a:tc>
                <a:tc>
                  <a:txBody>
                    <a:bodyPr/>
                    <a:lstStyle/>
                    <a:p>
                      <a:pPr algn="ctr"/>
                      <a:r>
                        <a:rPr lang="en-US" dirty="0"/>
                        <a:t>.7088</a:t>
                      </a:r>
                    </a:p>
                  </a:txBody>
                  <a:tcPr anchor="ctr"/>
                </a:tc>
                <a:tc>
                  <a:txBody>
                    <a:bodyPr/>
                    <a:lstStyle/>
                    <a:p>
                      <a:pPr algn="ctr"/>
                      <a:r>
                        <a:rPr lang="en-US" dirty="0"/>
                        <a:t>.7123</a:t>
                      </a:r>
                    </a:p>
                  </a:txBody>
                  <a:tcPr anchor="ctr"/>
                </a:tc>
                <a:tc>
                  <a:txBody>
                    <a:bodyPr/>
                    <a:lstStyle/>
                    <a:p>
                      <a:pPr algn="ctr"/>
                      <a:r>
                        <a:rPr lang="en-US" dirty="0"/>
                        <a:t>.7517</a:t>
                      </a:r>
                    </a:p>
                  </a:txBody>
                  <a:tcPr anchor="ctr"/>
                </a:tc>
                <a:tc>
                  <a:txBody>
                    <a:bodyPr/>
                    <a:lstStyle/>
                    <a:p>
                      <a:pPr algn="ctr"/>
                      <a:r>
                        <a:rPr lang="en-US" dirty="0"/>
                        <a:t>.7190</a:t>
                      </a:r>
                    </a:p>
                  </a:txBody>
                  <a:tcPr anchor="ctr"/>
                </a:tc>
                <a:tc>
                  <a:txBody>
                    <a:bodyPr/>
                    <a:lstStyle/>
                    <a:p>
                      <a:pPr algn="ctr"/>
                      <a:r>
                        <a:rPr lang="en-US" dirty="0"/>
                        <a:t>.7224</a:t>
                      </a:r>
                    </a:p>
                  </a:txBody>
                  <a:tcPr anchor="ctr"/>
                </a:tc>
                <a:extLst>
                  <a:ext uri="{0D108BD9-81ED-4DB2-BD59-A6C34878D82A}">
                    <a16:rowId xmlns:a16="http://schemas.microsoft.com/office/drawing/2014/main" val="10002"/>
                  </a:ext>
                </a:extLst>
              </a:tr>
              <a:tr h="370840">
                <a:tc>
                  <a:txBody>
                    <a:bodyPr/>
                    <a:lstStyle/>
                    <a:p>
                      <a:pPr algn="ctr"/>
                      <a:r>
                        <a:rPr lang="en-US" dirty="0"/>
                        <a:t>0.6</a:t>
                      </a:r>
                    </a:p>
                  </a:txBody>
                  <a:tcPr anchor="ctr"/>
                </a:tc>
                <a:tc>
                  <a:txBody>
                    <a:bodyPr/>
                    <a:lstStyle/>
                    <a:p>
                      <a:pPr algn="ctr"/>
                      <a:r>
                        <a:rPr lang="en-US" dirty="0"/>
                        <a:t>.7257</a:t>
                      </a:r>
                    </a:p>
                  </a:txBody>
                  <a:tcPr anchor="ctr"/>
                </a:tc>
                <a:tc>
                  <a:txBody>
                    <a:bodyPr/>
                    <a:lstStyle/>
                    <a:p>
                      <a:pPr algn="ctr"/>
                      <a:r>
                        <a:rPr lang="en-US" dirty="0"/>
                        <a:t>.7291</a:t>
                      </a:r>
                    </a:p>
                  </a:txBody>
                  <a:tcPr anchor="ctr"/>
                </a:tc>
                <a:tc>
                  <a:txBody>
                    <a:bodyPr/>
                    <a:lstStyle/>
                    <a:p>
                      <a:pPr algn="ctr"/>
                      <a:r>
                        <a:rPr lang="en-US" dirty="0"/>
                        <a:t>.7324</a:t>
                      </a:r>
                    </a:p>
                  </a:txBody>
                  <a:tcPr anchor="ctr"/>
                </a:tc>
                <a:tc>
                  <a:txBody>
                    <a:bodyPr/>
                    <a:lstStyle/>
                    <a:p>
                      <a:pPr algn="ctr"/>
                      <a:r>
                        <a:rPr lang="en-US" dirty="0"/>
                        <a:t>.7357</a:t>
                      </a:r>
                    </a:p>
                  </a:txBody>
                  <a:tcPr anchor="ctr"/>
                </a:tc>
                <a:tc>
                  <a:txBody>
                    <a:bodyPr/>
                    <a:lstStyle/>
                    <a:p>
                      <a:pPr algn="ctr"/>
                      <a:r>
                        <a:rPr lang="en-US" dirty="0"/>
                        <a:t>.7389</a:t>
                      </a:r>
                    </a:p>
                  </a:txBody>
                  <a:tcPr anchor="ctr"/>
                </a:tc>
                <a:tc>
                  <a:txBody>
                    <a:bodyPr/>
                    <a:lstStyle/>
                    <a:p>
                      <a:pPr algn="ctr"/>
                      <a:r>
                        <a:rPr lang="en-US" dirty="0"/>
                        <a:t>.7422</a:t>
                      </a:r>
                    </a:p>
                  </a:txBody>
                  <a:tcPr anchor="ctr"/>
                </a:tc>
                <a:tc>
                  <a:txBody>
                    <a:bodyPr/>
                    <a:lstStyle/>
                    <a:p>
                      <a:pPr algn="ctr"/>
                      <a:r>
                        <a:rPr lang="en-US" dirty="0"/>
                        <a:t>.7454</a:t>
                      </a:r>
                    </a:p>
                  </a:txBody>
                  <a:tcPr anchor="ctr"/>
                </a:tc>
                <a:tc>
                  <a:txBody>
                    <a:bodyPr/>
                    <a:lstStyle/>
                    <a:p>
                      <a:pPr algn="ctr"/>
                      <a:r>
                        <a:rPr lang="en-US" dirty="0"/>
                        <a:t>.7486</a:t>
                      </a:r>
                    </a:p>
                  </a:txBody>
                  <a:tcPr anchor="ctr"/>
                </a:tc>
                <a:tc>
                  <a:txBody>
                    <a:bodyPr/>
                    <a:lstStyle/>
                    <a:p>
                      <a:pPr algn="ctr"/>
                      <a:r>
                        <a:rPr lang="en-US" dirty="0"/>
                        <a:t>.7517</a:t>
                      </a:r>
                    </a:p>
                  </a:txBody>
                  <a:tcPr anchor="ctr"/>
                </a:tc>
                <a:tc>
                  <a:txBody>
                    <a:bodyPr/>
                    <a:lstStyle/>
                    <a:p>
                      <a:pPr algn="ctr"/>
                      <a:r>
                        <a:rPr lang="en-US" dirty="0"/>
                        <a:t>.7549</a:t>
                      </a:r>
                    </a:p>
                  </a:txBody>
                  <a:tcPr anchor="ctr"/>
                </a:tc>
                <a:extLst>
                  <a:ext uri="{0D108BD9-81ED-4DB2-BD59-A6C34878D82A}">
                    <a16:rowId xmlns:a16="http://schemas.microsoft.com/office/drawing/2014/main" val="10003"/>
                  </a:ext>
                </a:extLst>
              </a:tr>
              <a:tr h="370840">
                <a:tc>
                  <a:txBody>
                    <a:bodyPr/>
                    <a:lstStyle/>
                    <a:p>
                      <a:pPr algn="ctr"/>
                      <a:r>
                        <a:rPr lang="en-US" dirty="0"/>
                        <a:t>0.7</a:t>
                      </a:r>
                    </a:p>
                  </a:txBody>
                  <a:tcPr anchor="ctr"/>
                </a:tc>
                <a:tc>
                  <a:txBody>
                    <a:bodyPr/>
                    <a:lstStyle/>
                    <a:p>
                      <a:pPr algn="ctr"/>
                      <a:r>
                        <a:rPr lang="en-US" dirty="0"/>
                        <a:t>.7580</a:t>
                      </a:r>
                    </a:p>
                  </a:txBody>
                  <a:tcPr anchor="ctr"/>
                </a:tc>
                <a:tc>
                  <a:txBody>
                    <a:bodyPr/>
                    <a:lstStyle/>
                    <a:p>
                      <a:pPr algn="ctr"/>
                      <a:r>
                        <a:rPr lang="en-US" dirty="0"/>
                        <a:t>.7611</a:t>
                      </a:r>
                    </a:p>
                  </a:txBody>
                  <a:tcPr anchor="ctr"/>
                </a:tc>
                <a:tc>
                  <a:txBody>
                    <a:bodyPr/>
                    <a:lstStyle/>
                    <a:p>
                      <a:pPr algn="ctr"/>
                      <a:r>
                        <a:rPr lang="en-US" dirty="0"/>
                        <a:t>.7642</a:t>
                      </a:r>
                    </a:p>
                  </a:txBody>
                  <a:tcPr anchor="ctr"/>
                </a:tc>
                <a:tc>
                  <a:txBody>
                    <a:bodyPr/>
                    <a:lstStyle/>
                    <a:p>
                      <a:pPr algn="ctr"/>
                      <a:r>
                        <a:rPr lang="en-US" dirty="0"/>
                        <a:t>.7673</a:t>
                      </a:r>
                    </a:p>
                  </a:txBody>
                  <a:tcPr anchor="ctr"/>
                </a:tc>
                <a:tc>
                  <a:txBody>
                    <a:bodyPr/>
                    <a:lstStyle/>
                    <a:p>
                      <a:pPr algn="ctr"/>
                      <a:r>
                        <a:rPr lang="en-US" dirty="0"/>
                        <a:t>.7704</a:t>
                      </a:r>
                    </a:p>
                  </a:txBody>
                  <a:tcPr anchor="ctr"/>
                </a:tc>
                <a:tc>
                  <a:txBody>
                    <a:bodyPr/>
                    <a:lstStyle/>
                    <a:p>
                      <a:pPr algn="ctr"/>
                      <a:r>
                        <a:rPr lang="en-US" dirty="0"/>
                        <a:t>.7734</a:t>
                      </a:r>
                    </a:p>
                  </a:txBody>
                  <a:tcPr anchor="ctr"/>
                </a:tc>
                <a:tc>
                  <a:txBody>
                    <a:bodyPr/>
                    <a:lstStyle/>
                    <a:p>
                      <a:pPr algn="ctr"/>
                      <a:r>
                        <a:rPr lang="en-US" dirty="0"/>
                        <a:t>.7764</a:t>
                      </a:r>
                    </a:p>
                  </a:txBody>
                  <a:tcPr anchor="ctr"/>
                </a:tc>
                <a:tc>
                  <a:txBody>
                    <a:bodyPr/>
                    <a:lstStyle/>
                    <a:p>
                      <a:pPr algn="ctr"/>
                      <a:r>
                        <a:rPr lang="en-US" dirty="0"/>
                        <a:t>.7794</a:t>
                      </a:r>
                    </a:p>
                  </a:txBody>
                  <a:tcPr anchor="ctr"/>
                </a:tc>
                <a:tc>
                  <a:txBody>
                    <a:bodyPr/>
                    <a:lstStyle/>
                    <a:p>
                      <a:pPr algn="ctr"/>
                      <a:r>
                        <a:rPr lang="en-US" dirty="0"/>
                        <a:t>.7823</a:t>
                      </a:r>
                    </a:p>
                  </a:txBody>
                  <a:tcPr anchor="ctr"/>
                </a:tc>
                <a:tc>
                  <a:txBody>
                    <a:bodyPr/>
                    <a:lstStyle/>
                    <a:p>
                      <a:pPr algn="ctr"/>
                      <a:r>
                        <a:rPr lang="en-US" dirty="0"/>
                        <a:t>.7852</a:t>
                      </a:r>
                    </a:p>
                  </a:txBody>
                  <a:tcPr anchor="ctr"/>
                </a:tc>
                <a:extLst>
                  <a:ext uri="{0D108BD9-81ED-4DB2-BD59-A6C34878D82A}">
                    <a16:rowId xmlns:a16="http://schemas.microsoft.com/office/drawing/2014/main" val="10004"/>
                  </a:ext>
                </a:extLst>
              </a:tr>
              <a:tr h="370840">
                <a:tc>
                  <a:txBody>
                    <a:bodyPr/>
                    <a:lstStyle/>
                    <a:p>
                      <a:pPr algn="ctr"/>
                      <a:r>
                        <a:rPr lang="en-US" dirty="0"/>
                        <a:t>0.8</a:t>
                      </a:r>
                    </a:p>
                  </a:txBody>
                  <a:tcPr anchor="ctr"/>
                </a:tc>
                <a:tc>
                  <a:txBody>
                    <a:bodyPr/>
                    <a:lstStyle/>
                    <a:p>
                      <a:pPr algn="ctr"/>
                      <a:r>
                        <a:rPr lang="en-US" dirty="0"/>
                        <a:t>.7881</a:t>
                      </a:r>
                    </a:p>
                  </a:txBody>
                  <a:tcPr anchor="ctr"/>
                </a:tc>
                <a:tc>
                  <a:txBody>
                    <a:bodyPr/>
                    <a:lstStyle/>
                    <a:p>
                      <a:pPr algn="ctr"/>
                      <a:r>
                        <a:rPr lang="en-US" dirty="0"/>
                        <a:t>.7910</a:t>
                      </a:r>
                    </a:p>
                  </a:txBody>
                  <a:tcPr anchor="ctr"/>
                </a:tc>
                <a:tc>
                  <a:txBody>
                    <a:bodyPr/>
                    <a:lstStyle/>
                    <a:p>
                      <a:pPr algn="ctr"/>
                      <a:r>
                        <a:rPr lang="en-US" dirty="0"/>
                        <a:t>.7939</a:t>
                      </a:r>
                    </a:p>
                  </a:txBody>
                  <a:tcPr anchor="ctr"/>
                </a:tc>
                <a:tc>
                  <a:txBody>
                    <a:bodyPr/>
                    <a:lstStyle/>
                    <a:p>
                      <a:pPr algn="ctr"/>
                      <a:r>
                        <a:rPr lang="en-US" dirty="0"/>
                        <a:t>.7967</a:t>
                      </a:r>
                    </a:p>
                  </a:txBody>
                  <a:tcPr anchor="ctr"/>
                </a:tc>
                <a:tc>
                  <a:txBody>
                    <a:bodyPr/>
                    <a:lstStyle/>
                    <a:p>
                      <a:pPr algn="ctr"/>
                      <a:r>
                        <a:rPr lang="en-US" dirty="0"/>
                        <a:t>.7995</a:t>
                      </a:r>
                    </a:p>
                  </a:txBody>
                  <a:tcPr anchor="ctr"/>
                </a:tc>
                <a:tc>
                  <a:txBody>
                    <a:bodyPr/>
                    <a:lstStyle/>
                    <a:p>
                      <a:pPr algn="ctr"/>
                      <a:r>
                        <a:rPr lang="en-US" dirty="0"/>
                        <a:t>.8023</a:t>
                      </a:r>
                    </a:p>
                  </a:txBody>
                  <a:tcPr anchor="ctr"/>
                </a:tc>
                <a:tc>
                  <a:txBody>
                    <a:bodyPr/>
                    <a:lstStyle/>
                    <a:p>
                      <a:pPr algn="ctr"/>
                      <a:r>
                        <a:rPr lang="en-US" dirty="0"/>
                        <a:t>.8051</a:t>
                      </a:r>
                    </a:p>
                  </a:txBody>
                  <a:tcPr anchor="ctr"/>
                </a:tc>
                <a:tc>
                  <a:txBody>
                    <a:bodyPr/>
                    <a:lstStyle/>
                    <a:p>
                      <a:pPr algn="ctr"/>
                      <a:r>
                        <a:rPr lang="en-US" dirty="0"/>
                        <a:t>.8078</a:t>
                      </a:r>
                    </a:p>
                  </a:txBody>
                  <a:tcPr anchor="ctr"/>
                </a:tc>
                <a:tc>
                  <a:txBody>
                    <a:bodyPr/>
                    <a:lstStyle/>
                    <a:p>
                      <a:pPr algn="ctr"/>
                      <a:r>
                        <a:rPr lang="en-US" dirty="0"/>
                        <a:t>.8106</a:t>
                      </a:r>
                    </a:p>
                  </a:txBody>
                  <a:tcPr anchor="ctr"/>
                </a:tc>
                <a:tc>
                  <a:txBody>
                    <a:bodyPr/>
                    <a:lstStyle/>
                    <a:p>
                      <a:pPr algn="ctr"/>
                      <a:r>
                        <a:rPr lang="en-US" dirty="0"/>
                        <a:t>.8133</a:t>
                      </a:r>
                    </a:p>
                  </a:txBody>
                  <a:tcPr anchor="ctr"/>
                </a:tc>
                <a:extLst>
                  <a:ext uri="{0D108BD9-81ED-4DB2-BD59-A6C34878D82A}">
                    <a16:rowId xmlns:a16="http://schemas.microsoft.com/office/drawing/2014/main" val="10005"/>
                  </a:ext>
                </a:extLst>
              </a:tr>
              <a:tr h="370840">
                <a:tc>
                  <a:txBody>
                    <a:bodyPr/>
                    <a:lstStyle/>
                    <a:p>
                      <a:pPr algn="ctr"/>
                      <a:r>
                        <a:rPr lang="en-US" dirty="0"/>
                        <a:t>0.9</a:t>
                      </a:r>
                    </a:p>
                  </a:txBody>
                  <a:tcPr anchor="ctr"/>
                </a:tc>
                <a:tc>
                  <a:txBody>
                    <a:bodyPr/>
                    <a:lstStyle/>
                    <a:p>
                      <a:pPr algn="ctr"/>
                      <a:r>
                        <a:rPr lang="en-US" dirty="0"/>
                        <a:t>.8159</a:t>
                      </a:r>
                    </a:p>
                  </a:txBody>
                  <a:tcPr anchor="ctr"/>
                </a:tc>
                <a:tc>
                  <a:txBody>
                    <a:bodyPr/>
                    <a:lstStyle/>
                    <a:p>
                      <a:pPr algn="ctr"/>
                      <a:r>
                        <a:rPr lang="en-US" dirty="0"/>
                        <a:t>.8186</a:t>
                      </a:r>
                    </a:p>
                  </a:txBody>
                  <a:tcPr anchor="ctr"/>
                </a:tc>
                <a:tc>
                  <a:txBody>
                    <a:bodyPr/>
                    <a:lstStyle/>
                    <a:p>
                      <a:pPr algn="ctr"/>
                      <a:r>
                        <a:rPr lang="en-US" dirty="0"/>
                        <a:t>.8212</a:t>
                      </a:r>
                    </a:p>
                  </a:txBody>
                  <a:tcPr anchor="ctr"/>
                </a:tc>
                <a:tc>
                  <a:txBody>
                    <a:bodyPr/>
                    <a:lstStyle/>
                    <a:p>
                      <a:pPr algn="ctr"/>
                      <a:r>
                        <a:rPr lang="en-US" dirty="0"/>
                        <a:t>.8238</a:t>
                      </a:r>
                    </a:p>
                  </a:txBody>
                  <a:tcPr anchor="ctr"/>
                </a:tc>
                <a:tc>
                  <a:txBody>
                    <a:bodyPr/>
                    <a:lstStyle/>
                    <a:p>
                      <a:pPr algn="ctr"/>
                      <a:r>
                        <a:rPr lang="en-US" dirty="0"/>
                        <a:t>.8264</a:t>
                      </a:r>
                    </a:p>
                  </a:txBody>
                  <a:tcPr anchor="ctr"/>
                </a:tc>
                <a:tc>
                  <a:txBody>
                    <a:bodyPr/>
                    <a:lstStyle/>
                    <a:p>
                      <a:pPr algn="ctr"/>
                      <a:r>
                        <a:rPr lang="en-US" dirty="0"/>
                        <a:t>.8289</a:t>
                      </a:r>
                    </a:p>
                  </a:txBody>
                  <a:tcPr anchor="ctr"/>
                </a:tc>
                <a:tc>
                  <a:txBody>
                    <a:bodyPr/>
                    <a:lstStyle/>
                    <a:p>
                      <a:pPr algn="ctr"/>
                      <a:r>
                        <a:rPr lang="en-US" dirty="0"/>
                        <a:t>.8315</a:t>
                      </a:r>
                    </a:p>
                  </a:txBody>
                  <a:tcPr anchor="ctr"/>
                </a:tc>
                <a:tc>
                  <a:txBody>
                    <a:bodyPr/>
                    <a:lstStyle/>
                    <a:p>
                      <a:pPr algn="ctr"/>
                      <a:r>
                        <a:rPr lang="en-US" dirty="0"/>
                        <a:t>.8340</a:t>
                      </a:r>
                    </a:p>
                  </a:txBody>
                  <a:tcPr anchor="ctr"/>
                </a:tc>
                <a:tc>
                  <a:txBody>
                    <a:bodyPr/>
                    <a:lstStyle/>
                    <a:p>
                      <a:pPr algn="ctr"/>
                      <a:r>
                        <a:rPr lang="en-US" dirty="0"/>
                        <a:t>.8365</a:t>
                      </a:r>
                    </a:p>
                  </a:txBody>
                  <a:tcPr anchor="ctr"/>
                </a:tc>
                <a:tc>
                  <a:txBody>
                    <a:bodyPr/>
                    <a:lstStyle/>
                    <a:p>
                      <a:pPr algn="ctr"/>
                      <a:r>
                        <a:rPr lang="en-US" dirty="0"/>
                        <a:t>.8389</a:t>
                      </a:r>
                    </a:p>
                  </a:txBody>
                  <a:tcPr anchor="ctr"/>
                </a:tc>
                <a:extLst>
                  <a:ext uri="{0D108BD9-81ED-4DB2-BD59-A6C34878D82A}">
                    <a16:rowId xmlns:a16="http://schemas.microsoft.com/office/drawing/2014/main" val="10006"/>
                  </a:ext>
                </a:extLst>
              </a:tr>
              <a:tr h="370840">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extLst>
                  <a:ext uri="{0D108BD9-81ED-4DB2-BD59-A6C34878D82A}">
                    <a16:rowId xmlns:a16="http://schemas.microsoft.com/office/drawing/2014/main" val="10007"/>
                  </a:ext>
                </a:extLst>
              </a:tr>
            </a:tbl>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DA8CCC0-8D0B-5C6F-05CA-799D5A939875}"/>
                  </a:ext>
                </a:extLst>
              </p:cNvPr>
              <p:cNvSpPr txBox="1"/>
              <p:nvPr/>
            </p:nvSpPr>
            <p:spPr>
              <a:xfrm>
                <a:off x="6248395" y="6448047"/>
                <a:ext cx="166808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2"/>
                          </a:solidFill>
                          <a:latin typeface="Cambria Math" panose="02040503050406030204" pitchFamily="18" charset="0"/>
                        </a:rPr>
                        <m:t>𝑃</m:t>
                      </m:r>
                      <m:r>
                        <a:rPr lang="en-US" sz="2400" b="0" i="1" smtClean="0">
                          <a:solidFill>
                            <a:schemeClr val="accent2"/>
                          </a:solidFill>
                          <a:latin typeface="Cambria Math" panose="02040503050406030204" pitchFamily="18" charset="0"/>
                        </a:rPr>
                        <m:t>(</m:t>
                      </m:r>
                      <m:r>
                        <a:rPr lang="en-US" sz="2400" b="0" i="1" smtClean="0">
                          <a:solidFill>
                            <a:schemeClr val="accent2"/>
                          </a:solidFill>
                          <a:latin typeface="Cambria Math" panose="02040503050406030204" pitchFamily="18" charset="0"/>
                        </a:rPr>
                        <m:t>𝑧</m:t>
                      </m:r>
                      <m:r>
                        <a:rPr lang="en-US" sz="2400" b="0" i="1" smtClean="0">
                          <a:solidFill>
                            <a:schemeClr val="accent2"/>
                          </a:solidFill>
                          <a:latin typeface="Cambria Math" panose="02040503050406030204" pitchFamily="18" charset="0"/>
                        </a:rPr>
                        <m:t>≤0.83)</m:t>
                      </m:r>
                    </m:oMath>
                  </m:oMathPara>
                </a14:m>
                <a:endParaRPr lang="en-US" dirty="0">
                  <a:solidFill>
                    <a:schemeClr val="accent2"/>
                  </a:solidFill>
                </a:endParaRPr>
              </a:p>
            </p:txBody>
          </p:sp>
        </mc:Choice>
        <mc:Fallback xmlns="">
          <p:sp>
            <p:nvSpPr>
              <p:cNvPr id="5" name="TextBox 4">
                <a:extLst>
                  <a:ext uri="{FF2B5EF4-FFF2-40B4-BE49-F238E27FC236}">
                    <a16:creationId xmlns:a16="http://schemas.microsoft.com/office/drawing/2014/main" id="{0DA8CCC0-8D0B-5C6F-05CA-799D5A939875}"/>
                  </a:ext>
                </a:extLst>
              </p:cNvPr>
              <p:cNvSpPr txBox="1">
                <a:spLocks noRot="1" noChangeAspect="1" noMove="1" noResize="1" noEditPoints="1" noAdjustHandles="1" noChangeArrowheads="1" noChangeShapeType="1" noTextEdit="1"/>
              </p:cNvSpPr>
              <p:nvPr/>
            </p:nvSpPr>
            <p:spPr>
              <a:xfrm>
                <a:off x="6248395" y="6448047"/>
                <a:ext cx="1668085" cy="369332"/>
              </a:xfrm>
              <a:prstGeom prst="rect">
                <a:avLst/>
              </a:prstGeom>
              <a:blipFill>
                <a:blip r:embed="rId2"/>
                <a:stretch>
                  <a:fillRect l="-3788" r="-5303" b="-33333"/>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EDD57677-D833-57DE-E397-500E254C6726}"/>
              </a:ext>
            </a:extLst>
          </p:cNvPr>
          <p:cNvSpPr/>
          <p:nvPr/>
        </p:nvSpPr>
        <p:spPr>
          <a:xfrm>
            <a:off x="5029195" y="3356113"/>
            <a:ext cx="457200" cy="533400"/>
          </a:xfrm>
          <a:prstGeom prst="ellipse">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3AACE31-5B3D-05FE-AC8C-E8E17438BF09}"/>
              </a:ext>
            </a:extLst>
          </p:cNvPr>
          <p:cNvSpPr/>
          <p:nvPr/>
        </p:nvSpPr>
        <p:spPr>
          <a:xfrm>
            <a:off x="1981195" y="5184913"/>
            <a:ext cx="572219" cy="533400"/>
          </a:xfrm>
          <a:prstGeom prst="ellipse">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0A97D3E-1FE6-D756-C15B-92B0FA79EE1A}"/>
              </a:ext>
            </a:extLst>
          </p:cNvPr>
          <p:cNvSpPr/>
          <p:nvPr/>
        </p:nvSpPr>
        <p:spPr>
          <a:xfrm>
            <a:off x="4914176" y="5184913"/>
            <a:ext cx="724619" cy="533400"/>
          </a:xfrm>
          <a:prstGeom prst="ellipse">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F16F211-1CC2-C323-22CA-053B9617257B}"/>
              </a:ext>
            </a:extLst>
          </p:cNvPr>
          <p:cNvCxnSpPr>
            <a:stCxn id="6" idx="4"/>
            <a:endCxn id="8" idx="0"/>
          </p:cNvCxnSpPr>
          <p:nvPr/>
        </p:nvCxnSpPr>
        <p:spPr>
          <a:xfrm>
            <a:off x="5257795" y="3889513"/>
            <a:ext cx="18691" cy="1295400"/>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143D326-955F-FD60-A6D0-EA923EAFBBA1}"/>
              </a:ext>
            </a:extLst>
          </p:cNvPr>
          <p:cNvCxnSpPr>
            <a:stCxn id="7" idx="6"/>
            <a:endCxn id="8" idx="2"/>
          </p:cNvCxnSpPr>
          <p:nvPr/>
        </p:nvCxnSpPr>
        <p:spPr>
          <a:xfrm>
            <a:off x="2553414" y="5451613"/>
            <a:ext cx="2360762" cy="0"/>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43DB7C1-17FA-5BF0-292A-74F343EA868F}"/>
              </a:ext>
            </a:extLst>
          </p:cNvPr>
          <p:cNvCxnSpPr>
            <a:stCxn id="5" idx="1"/>
            <a:endCxn id="8" idx="5"/>
          </p:cNvCxnSpPr>
          <p:nvPr/>
        </p:nvCxnSpPr>
        <p:spPr>
          <a:xfrm flipH="1" flipV="1">
            <a:off x="5532677" y="5640198"/>
            <a:ext cx="715718" cy="992515"/>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6175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6D99-F2F6-E6B8-0B0E-20CDEA007125}"/>
              </a:ext>
            </a:extLst>
          </p:cNvPr>
          <p:cNvSpPr>
            <a:spLocks noGrp="1"/>
          </p:cNvSpPr>
          <p:nvPr>
            <p:ph idx="1"/>
          </p:nvPr>
        </p:nvSpPr>
        <p:spPr/>
        <p:txBody>
          <a:bodyPr/>
          <a:lstStyle/>
          <a:p>
            <a:r>
              <a:rPr lang="en-US" dirty="0"/>
              <a:t>The standard Normal table is an extension of the empirical rule where the area under the standard Normal curve to the </a:t>
            </a:r>
            <a:r>
              <a:rPr lang="en-US" b="1" dirty="0"/>
              <a:t>left</a:t>
            </a:r>
            <a:r>
              <a:rPr lang="en-US" dirty="0"/>
              <a:t> of any point is calculated up to two decimal points.</a:t>
            </a:r>
          </a:p>
        </p:txBody>
      </p:sp>
      <p:sp>
        <p:nvSpPr>
          <p:cNvPr id="3" name="Title 2">
            <a:extLst>
              <a:ext uri="{FF2B5EF4-FFF2-40B4-BE49-F238E27FC236}">
                <a16:creationId xmlns:a16="http://schemas.microsoft.com/office/drawing/2014/main" id="{8A92A654-713F-BA7E-D2A6-F0443C70301C}"/>
              </a:ext>
            </a:extLst>
          </p:cNvPr>
          <p:cNvSpPr>
            <a:spLocks noGrp="1"/>
          </p:cNvSpPr>
          <p:nvPr>
            <p:ph type="title"/>
          </p:nvPr>
        </p:nvSpPr>
        <p:spPr/>
        <p:txBody>
          <a:bodyPr/>
          <a:lstStyle/>
          <a:p>
            <a:r>
              <a:rPr lang="en-US" dirty="0"/>
              <a:t>Standard Normal Table</a:t>
            </a:r>
          </a:p>
        </p:txBody>
      </p:sp>
      <p:sp>
        <p:nvSpPr>
          <p:cNvPr id="12" name="Freeform 17">
            <a:extLst>
              <a:ext uri="{FF2B5EF4-FFF2-40B4-BE49-F238E27FC236}">
                <a16:creationId xmlns:a16="http://schemas.microsoft.com/office/drawing/2014/main" id="{B62C8277-837A-B655-293E-EF9C044FF803}"/>
              </a:ext>
            </a:extLst>
          </p:cNvPr>
          <p:cNvSpPr>
            <a:spLocks/>
          </p:cNvSpPr>
          <p:nvPr/>
        </p:nvSpPr>
        <p:spPr bwMode="auto">
          <a:xfrm>
            <a:off x="3613062" y="3199005"/>
            <a:ext cx="4638135" cy="3123300"/>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cxnSp>
        <p:nvCxnSpPr>
          <p:cNvPr id="13" name="Straight Connector 12">
            <a:extLst>
              <a:ext uri="{FF2B5EF4-FFF2-40B4-BE49-F238E27FC236}">
                <a16:creationId xmlns:a16="http://schemas.microsoft.com/office/drawing/2014/main" id="{0871B8E1-6810-F814-A63E-EE8A5A66352B}"/>
              </a:ext>
            </a:extLst>
          </p:cNvPr>
          <p:cNvCxnSpPr/>
          <p:nvPr/>
        </p:nvCxnSpPr>
        <p:spPr>
          <a:xfrm>
            <a:off x="3074630" y="6322305"/>
            <a:ext cx="5715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B96ABF9-399C-A390-1FAC-F36EBB098F00}"/>
              </a:ext>
            </a:extLst>
          </p:cNvPr>
          <p:cNvCxnSpPr/>
          <p:nvPr/>
        </p:nvCxnSpPr>
        <p:spPr>
          <a:xfrm flipH="1">
            <a:off x="5932129" y="3199004"/>
            <a:ext cx="2575" cy="3123301"/>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CFEA475-F360-0F74-C019-4A55433EEFA9}"/>
                  </a:ext>
                </a:extLst>
              </p:cNvPr>
              <p:cNvSpPr txBox="1"/>
              <p:nvPr/>
            </p:nvSpPr>
            <p:spPr>
              <a:xfrm>
                <a:off x="5851020" y="6412468"/>
                <a:ext cx="261545"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m:t>
                      </m:r>
                    </m:oMath>
                  </m:oMathPara>
                </a14:m>
                <a:endParaRPr lang="en-US" sz="2400" dirty="0"/>
              </a:p>
            </p:txBody>
          </p:sp>
        </mc:Choice>
        <mc:Fallback xmlns="">
          <p:sp>
            <p:nvSpPr>
              <p:cNvPr id="15" name="TextBox 14">
                <a:extLst>
                  <a:ext uri="{FF2B5EF4-FFF2-40B4-BE49-F238E27FC236}">
                    <a16:creationId xmlns:a16="http://schemas.microsoft.com/office/drawing/2014/main" id="{6CFEA475-F360-0F74-C019-4A55433EEFA9}"/>
                  </a:ext>
                </a:extLst>
              </p:cNvPr>
              <p:cNvSpPr txBox="1">
                <a:spLocks noRot="1" noChangeAspect="1" noMove="1" noResize="1" noEditPoints="1" noAdjustHandles="1" noChangeArrowheads="1" noChangeShapeType="1" noTextEdit="1"/>
              </p:cNvSpPr>
              <p:nvPr/>
            </p:nvSpPr>
            <p:spPr>
              <a:xfrm>
                <a:off x="5851020" y="6412468"/>
                <a:ext cx="261545" cy="369332"/>
              </a:xfrm>
              <a:prstGeom prst="rect">
                <a:avLst/>
              </a:prstGeom>
              <a:blipFill>
                <a:blip r:embed="rId2"/>
                <a:stretch>
                  <a:fillRect l="-18182" r="-18182"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A5A7FEA-6455-97D8-2CB5-40A86DF29CF3}"/>
                  </a:ext>
                </a:extLst>
              </p:cNvPr>
              <p:cNvSpPr txBox="1"/>
              <p:nvPr/>
            </p:nvSpPr>
            <p:spPr>
              <a:xfrm>
                <a:off x="6645965" y="6412468"/>
                <a:ext cx="261545"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0.83</m:t>
                      </m:r>
                    </m:oMath>
                  </m:oMathPara>
                </a14:m>
                <a:endParaRPr lang="en-US" sz="2400" dirty="0"/>
              </a:p>
            </p:txBody>
          </p:sp>
        </mc:Choice>
        <mc:Fallback xmlns="">
          <p:sp>
            <p:nvSpPr>
              <p:cNvPr id="16" name="TextBox 15">
                <a:extLst>
                  <a:ext uri="{FF2B5EF4-FFF2-40B4-BE49-F238E27FC236}">
                    <a16:creationId xmlns:a16="http://schemas.microsoft.com/office/drawing/2014/main" id="{EA5A7FEA-6455-97D8-2CB5-40A86DF29CF3}"/>
                  </a:ext>
                </a:extLst>
              </p:cNvPr>
              <p:cNvSpPr txBox="1">
                <a:spLocks noRot="1" noChangeAspect="1" noMove="1" noResize="1" noEditPoints="1" noAdjustHandles="1" noChangeArrowheads="1" noChangeShapeType="1" noTextEdit="1"/>
              </p:cNvSpPr>
              <p:nvPr/>
            </p:nvSpPr>
            <p:spPr>
              <a:xfrm>
                <a:off x="6645965" y="6412468"/>
                <a:ext cx="261545" cy="369332"/>
              </a:xfrm>
              <a:prstGeom prst="rect">
                <a:avLst/>
              </a:prstGeom>
              <a:blipFill>
                <a:blip r:embed="rId3"/>
                <a:stretch>
                  <a:fillRect l="-38095" r="-152381" b="-6452"/>
                </a:stretch>
              </a:blipFill>
            </p:spPr>
            <p:txBody>
              <a:bodyPr/>
              <a:lstStyle/>
              <a:p>
                <a:r>
                  <a:rPr lang="en-US">
                    <a:noFill/>
                  </a:rPr>
                  <a:t> </a:t>
                </a:r>
              </a:p>
            </p:txBody>
          </p:sp>
        </mc:Fallback>
      </mc:AlternateContent>
      <p:sp>
        <p:nvSpPr>
          <p:cNvPr id="17" name="Freeform 16">
            <a:extLst>
              <a:ext uri="{FF2B5EF4-FFF2-40B4-BE49-F238E27FC236}">
                <a16:creationId xmlns:a16="http://schemas.microsoft.com/office/drawing/2014/main" id="{64F1CF30-CB06-04CE-A30F-1C48E9A8D241}"/>
              </a:ext>
            </a:extLst>
          </p:cNvPr>
          <p:cNvSpPr>
            <a:spLocks/>
          </p:cNvSpPr>
          <p:nvPr/>
        </p:nvSpPr>
        <p:spPr bwMode="auto">
          <a:xfrm>
            <a:off x="3615219" y="3199005"/>
            <a:ext cx="3183146" cy="3121990"/>
          </a:xfrm>
          <a:custGeom>
            <a:avLst/>
            <a:gdLst>
              <a:gd name="connsiteX0" fmla="*/ 2338516 w 3183146"/>
              <a:gd name="connsiteY0" fmla="*/ 0 h 3121990"/>
              <a:gd name="connsiteX1" fmla="*/ 2385193 w 3183146"/>
              <a:gd name="connsiteY1" fmla="*/ 10439 h 3121990"/>
              <a:gd name="connsiteX2" fmla="*/ 2422535 w 3183146"/>
              <a:gd name="connsiteY2" fmla="*/ 29229 h 3121990"/>
              <a:gd name="connsiteX3" fmla="*/ 2461432 w 3183146"/>
              <a:gd name="connsiteY3" fmla="*/ 52194 h 3121990"/>
              <a:gd name="connsiteX4" fmla="*/ 2486327 w 3183146"/>
              <a:gd name="connsiteY4" fmla="*/ 79335 h 3121990"/>
              <a:gd name="connsiteX5" fmla="*/ 2509665 w 3183146"/>
              <a:gd name="connsiteY5" fmla="*/ 104388 h 3121990"/>
              <a:gd name="connsiteX6" fmla="*/ 2533004 w 3183146"/>
              <a:gd name="connsiteY6" fmla="*/ 131529 h 3121990"/>
              <a:gd name="connsiteX7" fmla="*/ 2554786 w 3183146"/>
              <a:gd name="connsiteY7" fmla="*/ 167022 h 3121990"/>
              <a:gd name="connsiteX8" fmla="*/ 2575013 w 3183146"/>
              <a:gd name="connsiteY8" fmla="*/ 198338 h 3121990"/>
              <a:gd name="connsiteX9" fmla="*/ 2593684 w 3183146"/>
              <a:gd name="connsiteY9" fmla="*/ 229655 h 3121990"/>
              <a:gd name="connsiteX10" fmla="*/ 2607687 w 3183146"/>
              <a:gd name="connsiteY10" fmla="*/ 252620 h 3121990"/>
              <a:gd name="connsiteX11" fmla="*/ 2615466 w 3183146"/>
              <a:gd name="connsiteY11" fmla="*/ 263059 h 3121990"/>
              <a:gd name="connsiteX12" fmla="*/ 2627914 w 3183146"/>
              <a:gd name="connsiteY12" fmla="*/ 283937 h 3121990"/>
              <a:gd name="connsiteX13" fmla="*/ 2638805 w 3183146"/>
              <a:gd name="connsiteY13" fmla="*/ 304814 h 3121990"/>
              <a:gd name="connsiteX14" fmla="*/ 2649696 w 3183146"/>
              <a:gd name="connsiteY14" fmla="*/ 334043 h 3121990"/>
              <a:gd name="connsiteX15" fmla="*/ 2666811 w 3183146"/>
              <a:gd name="connsiteY15" fmla="*/ 359096 h 3121990"/>
              <a:gd name="connsiteX16" fmla="*/ 2687038 w 3183146"/>
              <a:gd name="connsiteY16" fmla="*/ 398764 h 3121990"/>
              <a:gd name="connsiteX17" fmla="*/ 2704153 w 3183146"/>
              <a:gd name="connsiteY17" fmla="*/ 444695 h 3121990"/>
              <a:gd name="connsiteX18" fmla="*/ 2721268 w 3183146"/>
              <a:gd name="connsiteY18" fmla="*/ 488538 h 3121990"/>
              <a:gd name="connsiteX19" fmla="*/ 2741494 w 3183146"/>
              <a:gd name="connsiteY19" fmla="*/ 540732 h 3121990"/>
              <a:gd name="connsiteX20" fmla="*/ 2763277 w 3183146"/>
              <a:gd name="connsiteY20" fmla="*/ 595014 h 3121990"/>
              <a:gd name="connsiteX21" fmla="*/ 2774168 w 3183146"/>
              <a:gd name="connsiteY21" fmla="*/ 628418 h 3121990"/>
              <a:gd name="connsiteX22" fmla="*/ 2791283 w 3183146"/>
              <a:gd name="connsiteY22" fmla="*/ 668086 h 3121990"/>
              <a:gd name="connsiteX23" fmla="*/ 2811510 w 3183146"/>
              <a:gd name="connsiteY23" fmla="*/ 722368 h 3121990"/>
              <a:gd name="connsiteX24" fmla="*/ 2837960 w 3183146"/>
              <a:gd name="connsiteY24" fmla="*/ 795440 h 3121990"/>
              <a:gd name="connsiteX25" fmla="*/ 2859743 w 3183146"/>
              <a:gd name="connsiteY25" fmla="*/ 858073 h 3121990"/>
              <a:gd name="connsiteX26" fmla="*/ 2878413 w 3183146"/>
              <a:gd name="connsiteY26" fmla="*/ 906091 h 3121990"/>
              <a:gd name="connsiteX27" fmla="*/ 2903308 w 3183146"/>
              <a:gd name="connsiteY27" fmla="*/ 977075 h 3121990"/>
              <a:gd name="connsiteX28" fmla="*/ 2928202 w 3183146"/>
              <a:gd name="connsiteY28" fmla="*/ 1058498 h 3121990"/>
              <a:gd name="connsiteX29" fmla="*/ 2960876 w 3183146"/>
              <a:gd name="connsiteY29" fmla="*/ 1146184 h 3121990"/>
              <a:gd name="connsiteX30" fmla="*/ 2977991 w 3183146"/>
              <a:gd name="connsiteY30" fmla="*/ 1204642 h 3121990"/>
              <a:gd name="connsiteX31" fmla="*/ 2999773 w 3183146"/>
              <a:gd name="connsiteY31" fmla="*/ 1269363 h 3121990"/>
              <a:gd name="connsiteX32" fmla="*/ 3015332 w 3183146"/>
              <a:gd name="connsiteY32" fmla="*/ 1323645 h 3121990"/>
              <a:gd name="connsiteX33" fmla="*/ 3037115 w 3183146"/>
              <a:gd name="connsiteY33" fmla="*/ 1392541 h 3121990"/>
              <a:gd name="connsiteX34" fmla="*/ 3060454 w 3183146"/>
              <a:gd name="connsiteY34" fmla="*/ 1455174 h 3121990"/>
              <a:gd name="connsiteX35" fmla="*/ 3082236 w 3183146"/>
              <a:gd name="connsiteY35" fmla="*/ 1513632 h 3121990"/>
              <a:gd name="connsiteX36" fmla="*/ 3105575 w 3183146"/>
              <a:gd name="connsiteY36" fmla="*/ 1592967 h 3121990"/>
              <a:gd name="connsiteX37" fmla="*/ 3124245 w 3183146"/>
              <a:gd name="connsiteY37" fmla="*/ 1651424 h 3121990"/>
              <a:gd name="connsiteX38" fmla="*/ 3139804 w 3183146"/>
              <a:gd name="connsiteY38" fmla="*/ 1707794 h 3121990"/>
              <a:gd name="connsiteX39" fmla="*/ 3155363 w 3183146"/>
              <a:gd name="connsiteY39" fmla="*/ 1751637 h 3121990"/>
              <a:gd name="connsiteX40" fmla="*/ 3169366 w 3183146"/>
              <a:gd name="connsiteY40" fmla="*/ 1797568 h 3121990"/>
              <a:gd name="connsiteX41" fmla="*/ 3183146 w 3183146"/>
              <a:gd name="connsiteY41" fmla="*/ 1842766 h 3121990"/>
              <a:gd name="connsiteX42" fmla="*/ 3183146 w 3183146"/>
              <a:gd name="connsiteY42" fmla="*/ 3121990 h 3121990"/>
              <a:gd name="connsiteX43" fmla="*/ 0 w 3183146"/>
              <a:gd name="connsiteY43" fmla="*/ 3119125 h 3121990"/>
              <a:gd name="connsiteX44" fmla="*/ 79351 w 3183146"/>
              <a:gd name="connsiteY44" fmla="*/ 3075281 h 3121990"/>
              <a:gd name="connsiteX45" fmla="*/ 146255 w 3183146"/>
              <a:gd name="connsiteY45" fmla="*/ 3050228 h 3121990"/>
              <a:gd name="connsiteX46" fmla="*/ 203823 w 3183146"/>
              <a:gd name="connsiteY46" fmla="*/ 3035614 h 3121990"/>
              <a:gd name="connsiteX47" fmla="*/ 248944 w 3183146"/>
              <a:gd name="connsiteY47" fmla="*/ 3023087 h 3121990"/>
              <a:gd name="connsiteX48" fmla="*/ 295621 w 3183146"/>
              <a:gd name="connsiteY48" fmla="*/ 3008473 h 3121990"/>
              <a:gd name="connsiteX49" fmla="*/ 357857 w 3183146"/>
              <a:gd name="connsiteY49" fmla="*/ 2991771 h 3121990"/>
              <a:gd name="connsiteX50" fmla="*/ 426316 w 3183146"/>
              <a:gd name="connsiteY50" fmla="*/ 2970893 h 3121990"/>
              <a:gd name="connsiteX51" fmla="*/ 485441 w 3183146"/>
              <a:gd name="connsiteY51" fmla="*/ 2954191 h 3121990"/>
              <a:gd name="connsiteX52" fmla="*/ 530562 w 3183146"/>
              <a:gd name="connsiteY52" fmla="*/ 2937489 h 3121990"/>
              <a:gd name="connsiteX53" fmla="*/ 581906 w 3183146"/>
              <a:gd name="connsiteY53" fmla="*/ 2918699 h 3121990"/>
              <a:gd name="connsiteX54" fmla="*/ 623916 w 3183146"/>
              <a:gd name="connsiteY54" fmla="*/ 2901997 h 3121990"/>
              <a:gd name="connsiteX55" fmla="*/ 679928 w 3183146"/>
              <a:gd name="connsiteY55" fmla="*/ 2883207 h 3121990"/>
              <a:gd name="connsiteX56" fmla="*/ 735940 w 3183146"/>
              <a:gd name="connsiteY56" fmla="*/ 2860241 h 3121990"/>
              <a:gd name="connsiteX57" fmla="*/ 790397 w 3183146"/>
              <a:gd name="connsiteY57" fmla="*/ 2833100 h 3121990"/>
              <a:gd name="connsiteX58" fmla="*/ 833962 w 3183146"/>
              <a:gd name="connsiteY58" fmla="*/ 2808047 h 3121990"/>
              <a:gd name="connsiteX59" fmla="*/ 880639 w 3183146"/>
              <a:gd name="connsiteY59" fmla="*/ 2785082 h 3121990"/>
              <a:gd name="connsiteX60" fmla="*/ 942875 w 3183146"/>
              <a:gd name="connsiteY60" fmla="*/ 2747502 h 3121990"/>
              <a:gd name="connsiteX61" fmla="*/ 1017558 w 3183146"/>
              <a:gd name="connsiteY61" fmla="*/ 2691132 h 3121990"/>
              <a:gd name="connsiteX62" fmla="*/ 1067347 w 3183146"/>
              <a:gd name="connsiteY62" fmla="*/ 2649377 h 3121990"/>
              <a:gd name="connsiteX63" fmla="*/ 1103133 w 3183146"/>
              <a:gd name="connsiteY63" fmla="*/ 2615973 h 3121990"/>
              <a:gd name="connsiteX64" fmla="*/ 1146698 w 3183146"/>
              <a:gd name="connsiteY64" fmla="*/ 2567954 h 3121990"/>
              <a:gd name="connsiteX65" fmla="*/ 1184039 w 3183146"/>
              <a:gd name="connsiteY65" fmla="*/ 2524111 h 3121990"/>
              <a:gd name="connsiteX66" fmla="*/ 1215157 w 3183146"/>
              <a:gd name="connsiteY66" fmla="*/ 2484443 h 3121990"/>
              <a:gd name="connsiteX67" fmla="*/ 1260278 w 3183146"/>
              <a:gd name="connsiteY67" fmla="*/ 2417635 h 3121990"/>
              <a:gd name="connsiteX68" fmla="*/ 1300732 w 3183146"/>
              <a:gd name="connsiteY68" fmla="*/ 2359177 h 3121990"/>
              <a:gd name="connsiteX69" fmla="*/ 1334962 w 3183146"/>
              <a:gd name="connsiteY69" fmla="*/ 2296544 h 3121990"/>
              <a:gd name="connsiteX70" fmla="*/ 1367635 w 3183146"/>
              <a:gd name="connsiteY70" fmla="*/ 2233911 h 3121990"/>
              <a:gd name="connsiteX71" fmla="*/ 1397198 w 3183146"/>
              <a:gd name="connsiteY71" fmla="*/ 2171278 h 3121990"/>
              <a:gd name="connsiteX72" fmla="*/ 1422092 w 3183146"/>
              <a:gd name="connsiteY72" fmla="*/ 2104470 h 3121990"/>
              <a:gd name="connsiteX73" fmla="*/ 1446986 w 3183146"/>
              <a:gd name="connsiteY73" fmla="*/ 2039749 h 3121990"/>
              <a:gd name="connsiteX74" fmla="*/ 1464101 w 3183146"/>
              <a:gd name="connsiteY74" fmla="*/ 1989643 h 3121990"/>
              <a:gd name="connsiteX75" fmla="*/ 1479660 w 3183146"/>
              <a:gd name="connsiteY75" fmla="*/ 1937448 h 3121990"/>
              <a:gd name="connsiteX76" fmla="*/ 1496775 w 3183146"/>
              <a:gd name="connsiteY76" fmla="*/ 1887342 h 3121990"/>
              <a:gd name="connsiteX77" fmla="*/ 1512334 w 3183146"/>
              <a:gd name="connsiteY77" fmla="*/ 1839323 h 3121990"/>
              <a:gd name="connsiteX78" fmla="*/ 1535673 w 3183146"/>
              <a:gd name="connsiteY78" fmla="*/ 1766251 h 3121990"/>
              <a:gd name="connsiteX79" fmla="*/ 1559011 w 3183146"/>
              <a:gd name="connsiteY79" fmla="*/ 1689004 h 3121990"/>
              <a:gd name="connsiteX80" fmla="*/ 1576126 w 3183146"/>
              <a:gd name="connsiteY80" fmla="*/ 1630547 h 3121990"/>
              <a:gd name="connsiteX81" fmla="*/ 1591685 w 3183146"/>
              <a:gd name="connsiteY81" fmla="*/ 1576265 h 3121990"/>
              <a:gd name="connsiteX82" fmla="*/ 1607244 w 3183146"/>
              <a:gd name="connsiteY82" fmla="*/ 1519895 h 3121990"/>
              <a:gd name="connsiteX83" fmla="*/ 1622803 w 3183146"/>
              <a:gd name="connsiteY83" fmla="*/ 1463525 h 3121990"/>
              <a:gd name="connsiteX84" fmla="*/ 1638362 w 3183146"/>
              <a:gd name="connsiteY84" fmla="*/ 1407155 h 3121990"/>
              <a:gd name="connsiteX85" fmla="*/ 1653921 w 3183146"/>
              <a:gd name="connsiteY85" fmla="*/ 1348698 h 3121990"/>
              <a:gd name="connsiteX86" fmla="*/ 1675703 w 3183146"/>
              <a:gd name="connsiteY86" fmla="*/ 1277714 h 3121990"/>
              <a:gd name="connsiteX87" fmla="*/ 1691262 w 3183146"/>
              <a:gd name="connsiteY87" fmla="*/ 1231783 h 3121990"/>
              <a:gd name="connsiteX88" fmla="*/ 1709933 w 3183146"/>
              <a:gd name="connsiteY88" fmla="*/ 1164974 h 3121990"/>
              <a:gd name="connsiteX89" fmla="*/ 1733272 w 3183146"/>
              <a:gd name="connsiteY89" fmla="*/ 1098166 h 3121990"/>
              <a:gd name="connsiteX90" fmla="*/ 1747275 w 3183146"/>
              <a:gd name="connsiteY90" fmla="*/ 1054323 h 3121990"/>
              <a:gd name="connsiteX91" fmla="*/ 1767501 w 3183146"/>
              <a:gd name="connsiteY91" fmla="*/ 993777 h 3121990"/>
              <a:gd name="connsiteX92" fmla="*/ 1790840 w 3183146"/>
              <a:gd name="connsiteY92" fmla="*/ 916530 h 3121990"/>
              <a:gd name="connsiteX93" fmla="*/ 1809511 w 3183146"/>
              <a:gd name="connsiteY93" fmla="*/ 851809 h 3121990"/>
              <a:gd name="connsiteX94" fmla="*/ 1828182 w 3183146"/>
              <a:gd name="connsiteY94" fmla="*/ 799615 h 3121990"/>
              <a:gd name="connsiteX95" fmla="*/ 1845296 w 3183146"/>
              <a:gd name="connsiteY95" fmla="*/ 751596 h 3121990"/>
              <a:gd name="connsiteX96" fmla="*/ 1862411 w 3183146"/>
              <a:gd name="connsiteY96" fmla="*/ 697314 h 3121990"/>
              <a:gd name="connsiteX97" fmla="*/ 1884194 w 3183146"/>
              <a:gd name="connsiteY97" fmla="*/ 640945 h 3121990"/>
              <a:gd name="connsiteX98" fmla="*/ 1901309 w 3183146"/>
              <a:gd name="connsiteY98" fmla="*/ 595014 h 3121990"/>
              <a:gd name="connsiteX99" fmla="*/ 1930871 w 3183146"/>
              <a:gd name="connsiteY99" fmla="*/ 526118 h 3121990"/>
              <a:gd name="connsiteX100" fmla="*/ 1957321 w 3183146"/>
              <a:gd name="connsiteY100" fmla="*/ 465572 h 3121990"/>
              <a:gd name="connsiteX101" fmla="*/ 1985327 w 3183146"/>
              <a:gd name="connsiteY101" fmla="*/ 396676 h 3121990"/>
              <a:gd name="connsiteX102" fmla="*/ 2007110 w 3183146"/>
              <a:gd name="connsiteY102" fmla="*/ 350745 h 3121990"/>
              <a:gd name="connsiteX103" fmla="*/ 2039784 w 3183146"/>
              <a:gd name="connsiteY103" fmla="*/ 281849 h 3121990"/>
              <a:gd name="connsiteX104" fmla="*/ 2067790 w 3183146"/>
              <a:gd name="connsiteY104" fmla="*/ 227567 h 3121990"/>
              <a:gd name="connsiteX105" fmla="*/ 2102020 w 3183146"/>
              <a:gd name="connsiteY105" fmla="*/ 175373 h 3121990"/>
              <a:gd name="connsiteX106" fmla="*/ 2142473 w 3183146"/>
              <a:gd name="connsiteY106" fmla="*/ 121091 h 3121990"/>
              <a:gd name="connsiteX107" fmla="*/ 2187594 w 3183146"/>
              <a:gd name="connsiteY107" fmla="*/ 70984 h 3121990"/>
              <a:gd name="connsiteX108" fmla="*/ 2242051 w 3183146"/>
              <a:gd name="connsiteY108" fmla="*/ 31317 h 3121990"/>
              <a:gd name="connsiteX109" fmla="*/ 2293395 w 3183146"/>
              <a:gd name="connsiteY109" fmla="*/ 14614 h 312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183146" h="3121990">
                <a:moveTo>
                  <a:pt x="2338516" y="0"/>
                </a:moveTo>
                <a:lnTo>
                  <a:pt x="2385193" y="10439"/>
                </a:lnTo>
                <a:lnTo>
                  <a:pt x="2422535" y="29229"/>
                </a:lnTo>
                <a:lnTo>
                  <a:pt x="2461432" y="52194"/>
                </a:lnTo>
                <a:lnTo>
                  <a:pt x="2486327" y="79335"/>
                </a:lnTo>
                <a:lnTo>
                  <a:pt x="2509665" y="104388"/>
                </a:lnTo>
                <a:lnTo>
                  <a:pt x="2533004" y="131529"/>
                </a:lnTo>
                <a:lnTo>
                  <a:pt x="2554786" y="167022"/>
                </a:lnTo>
                <a:lnTo>
                  <a:pt x="2575013" y="198338"/>
                </a:lnTo>
                <a:lnTo>
                  <a:pt x="2593684" y="229655"/>
                </a:lnTo>
                <a:lnTo>
                  <a:pt x="2607687" y="252620"/>
                </a:lnTo>
                <a:lnTo>
                  <a:pt x="2615466" y="263059"/>
                </a:lnTo>
                <a:lnTo>
                  <a:pt x="2627914" y="283937"/>
                </a:lnTo>
                <a:lnTo>
                  <a:pt x="2638805" y="304814"/>
                </a:lnTo>
                <a:lnTo>
                  <a:pt x="2649696" y="334043"/>
                </a:lnTo>
                <a:lnTo>
                  <a:pt x="2666811" y="359096"/>
                </a:lnTo>
                <a:lnTo>
                  <a:pt x="2687038" y="398764"/>
                </a:lnTo>
                <a:lnTo>
                  <a:pt x="2704153" y="444695"/>
                </a:lnTo>
                <a:lnTo>
                  <a:pt x="2721268" y="488538"/>
                </a:lnTo>
                <a:lnTo>
                  <a:pt x="2741494" y="540732"/>
                </a:lnTo>
                <a:lnTo>
                  <a:pt x="2763277" y="595014"/>
                </a:lnTo>
                <a:lnTo>
                  <a:pt x="2774168" y="628418"/>
                </a:lnTo>
                <a:lnTo>
                  <a:pt x="2791283" y="668086"/>
                </a:lnTo>
                <a:lnTo>
                  <a:pt x="2811510" y="722368"/>
                </a:lnTo>
                <a:lnTo>
                  <a:pt x="2837960" y="795440"/>
                </a:lnTo>
                <a:lnTo>
                  <a:pt x="2859743" y="858073"/>
                </a:lnTo>
                <a:lnTo>
                  <a:pt x="2878413" y="906091"/>
                </a:lnTo>
                <a:lnTo>
                  <a:pt x="2903308" y="977075"/>
                </a:lnTo>
                <a:lnTo>
                  <a:pt x="2928202" y="1058498"/>
                </a:lnTo>
                <a:lnTo>
                  <a:pt x="2960876" y="1146184"/>
                </a:lnTo>
                <a:lnTo>
                  <a:pt x="2977991" y="1204642"/>
                </a:lnTo>
                <a:lnTo>
                  <a:pt x="2999773" y="1269363"/>
                </a:lnTo>
                <a:lnTo>
                  <a:pt x="3015332" y="1323645"/>
                </a:lnTo>
                <a:lnTo>
                  <a:pt x="3037115" y="1392541"/>
                </a:lnTo>
                <a:lnTo>
                  <a:pt x="3060454" y="1455174"/>
                </a:lnTo>
                <a:lnTo>
                  <a:pt x="3082236" y="1513632"/>
                </a:lnTo>
                <a:lnTo>
                  <a:pt x="3105575" y="1592967"/>
                </a:lnTo>
                <a:lnTo>
                  <a:pt x="3124245" y="1651424"/>
                </a:lnTo>
                <a:lnTo>
                  <a:pt x="3139804" y="1707794"/>
                </a:lnTo>
                <a:lnTo>
                  <a:pt x="3155363" y="1751637"/>
                </a:lnTo>
                <a:lnTo>
                  <a:pt x="3169366" y="1797568"/>
                </a:lnTo>
                <a:lnTo>
                  <a:pt x="3183146" y="1842766"/>
                </a:lnTo>
                <a:lnTo>
                  <a:pt x="3183146" y="3121990"/>
                </a:lnTo>
                <a:lnTo>
                  <a:pt x="0" y="3119125"/>
                </a:lnTo>
                <a:lnTo>
                  <a:pt x="79351" y="3075281"/>
                </a:lnTo>
                <a:lnTo>
                  <a:pt x="146255" y="3050228"/>
                </a:lnTo>
                <a:lnTo>
                  <a:pt x="203823" y="3035614"/>
                </a:lnTo>
                <a:lnTo>
                  <a:pt x="248944" y="3023087"/>
                </a:lnTo>
                <a:lnTo>
                  <a:pt x="295621" y="3008473"/>
                </a:lnTo>
                <a:lnTo>
                  <a:pt x="357857" y="2991771"/>
                </a:lnTo>
                <a:lnTo>
                  <a:pt x="426316" y="2970893"/>
                </a:lnTo>
                <a:lnTo>
                  <a:pt x="485441" y="2954191"/>
                </a:lnTo>
                <a:lnTo>
                  <a:pt x="530562" y="2937489"/>
                </a:lnTo>
                <a:lnTo>
                  <a:pt x="581906" y="2918699"/>
                </a:lnTo>
                <a:lnTo>
                  <a:pt x="623916" y="2901997"/>
                </a:lnTo>
                <a:lnTo>
                  <a:pt x="679928" y="2883207"/>
                </a:lnTo>
                <a:lnTo>
                  <a:pt x="735940" y="2860241"/>
                </a:lnTo>
                <a:lnTo>
                  <a:pt x="790397" y="2833100"/>
                </a:lnTo>
                <a:lnTo>
                  <a:pt x="833962" y="2808047"/>
                </a:lnTo>
                <a:lnTo>
                  <a:pt x="880639" y="2785082"/>
                </a:lnTo>
                <a:lnTo>
                  <a:pt x="942875" y="2747502"/>
                </a:lnTo>
                <a:lnTo>
                  <a:pt x="1017558" y="2691132"/>
                </a:lnTo>
                <a:lnTo>
                  <a:pt x="1067347" y="2649377"/>
                </a:lnTo>
                <a:lnTo>
                  <a:pt x="1103133" y="2615973"/>
                </a:lnTo>
                <a:lnTo>
                  <a:pt x="1146698" y="2567954"/>
                </a:lnTo>
                <a:lnTo>
                  <a:pt x="1184039" y="2524111"/>
                </a:lnTo>
                <a:lnTo>
                  <a:pt x="1215157" y="2484443"/>
                </a:lnTo>
                <a:lnTo>
                  <a:pt x="1260278" y="2417635"/>
                </a:lnTo>
                <a:lnTo>
                  <a:pt x="1300732" y="2359177"/>
                </a:lnTo>
                <a:lnTo>
                  <a:pt x="1334962" y="2296544"/>
                </a:lnTo>
                <a:lnTo>
                  <a:pt x="1367635" y="2233911"/>
                </a:lnTo>
                <a:lnTo>
                  <a:pt x="1397198" y="2171278"/>
                </a:lnTo>
                <a:lnTo>
                  <a:pt x="1422092" y="2104470"/>
                </a:lnTo>
                <a:lnTo>
                  <a:pt x="1446986" y="2039749"/>
                </a:lnTo>
                <a:lnTo>
                  <a:pt x="1464101" y="1989643"/>
                </a:lnTo>
                <a:lnTo>
                  <a:pt x="1479660" y="1937448"/>
                </a:lnTo>
                <a:lnTo>
                  <a:pt x="1496775" y="1887342"/>
                </a:lnTo>
                <a:lnTo>
                  <a:pt x="1512334" y="1839323"/>
                </a:lnTo>
                <a:lnTo>
                  <a:pt x="1535673" y="1766251"/>
                </a:lnTo>
                <a:lnTo>
                  <a:pt x="1559011" y="1689004"/>
                </a:lnTo>
                <a:lnTo>
                  <a:pt x="1576126" y="1630547"/>
                </a:lnTo>
                <a:lnTo>
                  <a:pt x="1591685" y="1576265"/>
                </a:lnTo>
                <a:lnTo>
                  <a:pt x="1607244" y="1519895"/>
                </a:lnTo>
                <a:lnTo>
                  <a:pt x="1622803" y="1463525"/>
                </a:lnTo>
                <a:lnTo>
                  <a:pt x="1638362" y="1407155"/>
                </a:lnTo>
                <a:lnTo>
                  <a:pt x="1653921" y="1348698"/>
                </a:lnTo>
                <a:lnTo>
                  <a:pt x="1675703" y="1277714"/>
                </a:lnTo>
                <a:lnTo>
                  <a:pt x="1691262" y="1231783"/>
                </a:lnTo>
                <a:lnTo>
                  <a:pt x="1709933" y="1164974"/>
                </a:lnTo>
                <a:lnTo>
                  <a:pt x="1733272" y="1098166"/>
                </a:lnTo>
                <a:lnTo>
                  <a:pt x="1747275" y="1054323"/>
                </a:lnTo>
                <a:lnTo>
                  <a:pt x="1767501" y="993777"/>
                </a:lnTo>
                <a:lnTo>
                  <a:pt x="1790840" y="916530"/>
                </a:lnTo>
                <a:lnTo>
                  <a:pt x="1809511" y="851809"/>
                </a:lnTo>
                <a:lnTo>
                  <a:pt x="1828182" y="799615"/>
                </a:lnTo>
                <a:lnTo>
                  <a:pt x="1845296" y="751596"/>
                </a:lnTo>
                <a:lnTo>
                  <a:pt x="1862411" y="697314"/>
                </a:lnTo>
                <a:lnTo>
                  <a:pt x="1884194" y="640945"/>
                </a:lnTo>
                <a:lnTo>
                  <a:pt x="1901309" y="595014"/>
                </a:lnTo>
                <a:lnTo>
                  <a:pt x="1930871" y="526118"/>
                </a:lnTo>
                <a:lnTo>
                  <a:pt x="1957321" y="465572"/>
                </a:lnTo>
                <a:lnTo>
                  <a:pt x="1985327" y="396676"/>
                </a:lnTo>
                <a:lnTo>
                  <a:pt x="2007110" y="350745"/>
                </a:lnTo>
                <a:lnTo>
                  <a:pt x="2039784" y="281849"/>
                </a:lnTo>
                <a:lnTo>
                  <a:pt x="2067790" y="227567"/>
                </a:lnTo>
                <a:lnTo>
                  <a:pt x="2102020" y="175373"/>
                </a:lnTo>
                <a:lnTo>
                  <a:pt x="2142473" y="121091"/>
                </a:lnTo>
                <a:lnTo>
                  <a:pt x="2187594" y="70984"/>
                </a:lnTo>
                <a:lnTo>
                  <a:pt x="2242051" y="31317"/>
                </a:lnTo>
                <a:lnTo>
                  <a:pt x="2293395" y="14614"/>
                </a:lnTo>
                <a:close/>
              </a:path>
            </a:pathLst>
          </a:custGeom>
          <a:solidFill>
            <a:schemeClr val="accent3"/>
          </a:solidFill>
          <a:ln w="19050" cap="rnd" cmpd="sng">
            <a:solidFill>
              <a:schemeClr val="accent1"/>
            </a:solidFill>
            <a:prstDash val="solid"/>
            <a:round/>
            <a:headEnd type="none" w="med" len="med"/>
            <a:tailEnd type="none" w="med" len="med"/>
          </a:ln>
          <a:effectLst/>
        </p:spPr>
        <p:txBody>
          <a:bodyPr wrap="square">
            <a:noAutofit/>
          </a:bodyPr>
          <a:lstStyle/>
          <a:p>
            <a:endParaRPr lang="en-US"/>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D5DB1A5-6266-5AE1-32FE-BA4BBDC9539F}"/>
                  </a:ext>
                </a:extLst>
              </p:cNvPr>
              <p:cNvSpPr txBox="1"/>
              <p:nvPr/>
            </p:nvSpPr>
            <p:spPr>
              <a:xfrm>
                <a:off x="8925557" y="6136329"/>
                <a:ext cx="261545"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𝑧</m:t>
                      </m:r>
                    </m:oMath>
                  </m:oMathPara>
                </a14:m>
                <a:endParaRPr lang="en-US" sz="2400" dirty="0"/>
              </a:p>
            </p:txBody>
          </p:sp>
        </mc:Choice>
        <mc:Fallback xmlns="">
          <p:sp>
            <p:nvSpPr>
              <p:cNvPr id="18" name="TextBox 17">
                <a:extLst>
                  <a:ext uri="{FF2B5EF4-FFF2-40B4-BE49-F238E27FC236}">
                    <a16:creationId xmlns:a16="http://schemas.microsoft.com/office/drawing/2014/main" id="{7D5DB1A5-6266-5AE1-32FE-BA4BBDC9539F}"/>
                  </a:ext>
                </a:extLst>
              </p:cNvPr>
              <p:cNvSpPr txBox="1">
                <a:spLocks noRot="1" noChangeAspect="1" noMove="1" noResize="1" noEditPoints="1" noAdjustHandles="1" noChangeArrowheads="1" noChangeShapeType="1" noTextEdit="1"/>
              </p:cNvSpPr>
              <p:nvPr/>
            </p:nvSpPr>
            <p:spPr>
              <a:xfrm>
                <a:off x="8925557" y="6136329"/>
                <a:ext cx="261545" cy="369332"/>
              </a:xfrm>
              <a:prstGeom prst="rect">
                <a:avLst/>
              </a:prstGeom>
              <a:blipFill>
                <a:blip r:embed="rId4"/>
                <a:stretch>
                  <a:fillRect l="-4545" r="-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9EFD6A7-FDFB-3F3A-2C6F-47F9BF0B6E6F}"/>
                  </a:ext>
                </a:extLst>
              </p:cNvPr>
              <p:cNvSpPr txBox="1"/>
              <p:nvPr/>
            </p:nvSpPr>
            <p:spPr>
              <a:xfrm>
                <a:off x="3482229" y="4038600"/>
                <a:ext cx="99706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0.7967</m:t>
                      </m:r>
                    </m:oMath>
                  </m:oMathPara>
                </a14:m>
                <a:endParaRPr lang="en-US" sz="2400" dirty="0">
                  <a:solidFill>
                    <a:schemeClr val="accent1"/>
                  </a:solidFill>
                </a:endParaRPr>
              </a:p>
            </p:txBody>
          </p:sp>
        </mc:Choice>
        <mc:Fallback xmlns="">
          <p:sp>
            <p:nvSpPr>
              <p:cNvPr id="19" name="TextBox 18">
                <a:extLst>
                  <a:ext uri="{FF2B5EF4-FFF2-40B4-BE49-F238E27FC236}">
                    <a16:creationId xmlns:a16="http://schemas.microsoft.com/office/drawing/2014/main" id="{B9EFD6A7-FDFB-3F3A-2C6F-47F9BF0B6E6F}"/>
                  </a:ext>
                </a:extLst>
              </p:cNvPr>
              <p:cNvSpPr txBox="1">
                <a:spLocks noRot="1" noChangeAspect="1" noMove="1" noResize="1" noEditPoints="1" noAdjustHandles="1" noChangeArrowheads="1" noChangeShapeType="1" noTextEdit="1"/>
              </p:cNvSpPr>
              <p:nvPr/>
            </p:nvSpPr>
            <p:spPr>
              <a:xfrm>
                <a:off x="3482229" y="4038600"/>
                <a:ext cx="997068" cy="369332"/>
              </a:xfrm>
              <a:prstGeom prst="rect">
                <a:avLst/>
              </a:prstGeom>
              <a:blipFill>
                <a:blip r:embed="rId5"/>
                <a:stretch>
                  <a:fillRect l="-6329" r="-6329" b="-6667"/>
                </a:stretch>
              </a:blipFill>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296A40BA-78EB-7037-2592-57C5AFAB21F6}"/>
              </a:ext>
            </a:extLst>
          </p:cNvPr>
          <p:cNvCxnSpPr/>
          <p:nvPr/>
        </p:nvCxnSpPr>
        <p:spPr>
          <a:xfrm>
            <a:off x="4481454" y="4327253"/>
            <a:ext cx="685800" cy="352068"/>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8060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E1769A-429A-B48A-DA4B-E76B2576A3A1}"/>
              </a:ext>
            </a:extLst>
          </p:cNvPr>
          <p:cNvSpPr>
            <a:spLocks noGrp="1"/>
          </p:cNvSpPr>
          <p:nvPr>
            <p:ph idx="1"/>
          </p:nvPr>
        </p:nvSpPr>
        <p:spPr/>
        <p:txBody>
          <a:bodyPr/>
          <a:lstStyle/>
          <a:p>
            <a:r>
              <a:rPr lang="en-US" dirty="0"/>
              <a:t>The standard Normal table is an extension of the empirical rule where the area under the standard Normal curve to the </a:t>
            </a:r>
            <a:r>
              <a:rPr lang="en-US" b="1" dirty="0"/>
              <a:t>left</a:t>
            </a:r>
            <a:r>
              <a:rPr lang="en-US" dirty="0"/>
              <a:t> of any point is calculated up to two decimal points.</a:t>
            </a:r>
          </a:p>
          <a:p>
            <a:r>
              <a:rPr lang="en-US" dirty="0"/>
              <a:t>To calculate values to the </a:t>
            </a:r>
            <a:r>
              <a:rPr lang="en-US" b="1" dirty="0"/>
              <a:t>right</a:t>
            </a:r>
            <a:r>
              <a:rPr lang="en-US" dirty="0"/>
              <a:t> of any point, use the laws of probability:</a:t>
            </a:r>
          </a:p>
          <a:p>
            <a:endParaRPr lang="en-US" dirty="0"/>
          </a:p>
        </p:txBody>
      </p:sp>
      <p:sp>
        <p:nvSpPr>
          <p:cNvPr id="3" name="Title 2">
            <a:extLst>
              <a:ext uri="{FF2B5EF4-FFF2-40B4-BE49-F238E27FC236}">
                <a16:creationId xmlns:a16="http://schemas.microsoft.com/office/drawing/2014/main" id="{634759CC-0A1F-5418-6BF7-7A8E0764D5FF}"/>
              </a:ext>
            </a:extLst>
          </p:cNvPr>
          <p:cNvSpPr>
            <a:spLocks noGrp="1"/>
          </p:cNvSpPr>
          <p:nvPr>
            <p:ph type="title"/>
          </p:nvPr>
        </p:nvSpPr>
        <p:spPr/>
        <p:txBody>
          <a:bodyPr/>
          <a:lstStyle/>
          <a:p>
            <a:r>
              <a:rPr lang="en-US" dirty="0"/>
              <a:t>Calculating Opposite Probabilities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6AF19C4-4D78-3289-9B3B-F689CEE2531F}"/>
                  </a:ext>
                </a:extLst>
              </p:cNvPr>
              <p:cNvSpPr txBox="1"/>
              <p:nvPr/>
            </p:nvSpPr>
            <p:spPr>
              <a:xfrm>
                <a:off x="3713922" y="4200939"/>
                <a:ext cx="418633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2"/>
                          </a:solidFill>
                          <a:latin typeface="Cambria Math" panose="02040503050406030204" pitchFamily="18" charset="0"/>
                        </a:rPr>
                        <m:t>𝑃</m:t>
                      </m:r>
                      <m:d>
                        <m:dPr>
                          <m:ctrlPr>
                            <a:rPr lang="en-US" sz="2400" b="0" i="1" smtClean="0">
                              <a:solidFill>
                                <a:schemeClr val="tx2"/>
                              </a:solidFill>
                              <a:latin typeface="Cambria Math" panose="02040503050406030204" pitchFamily="18" charset="0"/>
                            </a:rPr>
                          </m:ctrlPr>
                        </m:dPr>
                        <m:e>
                          <m:r>
                            <a:rPr lang="en-US" sz="2400" b="0" i="1" smtClean="0">
                              <a:solidFill>
                                <a:schemeClr val="tx2"/>
                              </a:solidFill>
                              <a:latin typeface="Cambria Math" panose="02040503050406030204" pitchFamily="18" charset="0"/>
                            </a:rPr>
                            <m:t>𝑧</m:t>
                          </m:r>
                          <m:r>
                            <a:rPr lang="en-US" sz="2400" b="0" i="1" smtClean="0">
                              <a:solidFill>
                                <a:schemeClr val="tx2"/>
                              </a:solidFill>
                              <a:latin typeface="Cambria Math" panose="02040503050406030204" pitchFamily="18" charset="0"/>
                            </a:rPr>
                            <m:t>&gt;0.83</m:t>
                          </m:r>
                        </m:e>
                      </m:d>
                      <m:r>
                        <a:rPr lang="en-US" sz="2400" b="0" i="1" smtClean="0">
                          <a:solidFill>
                            <a:schemeClr val="tx2"/>
                          </a:solidFill>
                          <a:latin typeface="Cambria Math" panose="02040503050406030204" pitchFamily="18" charset="0"/>
                        </a:rPr>
                        <m:t>=1−</m:t>
                      </m:r>
                      <m:r>
                        <a:rPr lang="en-US" sz="2400" b="0" i="1" smtClean="0">
                          <a:solidFill>
                            <a:schemeClr val="tx2"/>
                          </a:solidFill>
                          <a:latin typeface="Cambria Math" panose="02040503050406030204" pitchFamily="18" charset="0"/>
                        </a:rPr>
                        <m:t>𝑃</m:t>
                      </m:r>
                      <m:r>
                        <a:rPr lang="en-US" sz="2400" b="0" i="1" smtClean="0">
                          <a:solidFill>
                            <a:schemeClr val="tx2"/>
                          </a:solidFill>
                          <a:latin typeface="Cambria Math" panose="02040503050406030204" pitchFamily="18" charset="0"/>
                        </a:rPr>
                        <m:t>(</m:t>
                      </m:r>
                      <m:r>
                        <a:rPr lang="en-US" sz="2400" b="0" i="1" smtClean="0">
                          <a:solidFill>
                            <a:schemeClr val="tx2"/>
                          </a:solidFill>
                          <a:latin typeface="Cambria Math" panose="02040503050406030204" pitchFamily="18" charset="0"/>
                        </a:rPr>
                        <m:t>𝑧</m:t>
                      </m:r>
                      <m:r>
                        <a:rPr lang="en-US" sz="2400" b="0" i="1" smtClean="0">
                          <a:solidFill>
                            <a:schemeClr val="tx2"/>
                          </a:solidFill>
                          <a:latin typeface="Cambria Math" panose="02040503050406030204" pitchFamily="18" charset="0"/>
                        </a:rPr>
                        <m:t>≤0.83)</m:t>
                      </m:r>
                    </m:oMath>
                  </m:oMathPara>
                </a14:m>
                <a:endParaRPr lang="en-US" dirty="0">
                  <a:solidFill>
                    <a:schemeClr val="tx2"/>
                  </a:solidFill>
                </a:endParaRPr>
              </a:p>
            </p:txBody>
          </p:sp>
        </mc:Choice>
        <mc:Fallback xmlns="">
          <p:sp>
            <p:nvSpPr>
              <p:cNvPr id="4" name="TextBox 3">
                <a:extLst>
                  <a:ext uri="{FF2B5EF4-FFF2-40B4-BE49-F238E27FC236}">
                    <a16:creationId xmlns:a16="http://schemas.microsoft.com/office/drawing/2014/main" id="{06AF19C4-4D78-3289-9B3B-F689CEE2531F}"/>
                  </a:ext>
                </a:extLst>
              </p:cNvPr>
              <p:cNvSpPr txBox="1">
                <a:spLocks noRot="1" noChangeAspect="1" noMove="1" noResize="1" noEditPoints="1" noAdjustHandles="1" noChangeArrowheads="1" noChangeShapeType="1" noTextEdit="1"/>
              </p:cNvSpPr>
              <p:nvPr/>
            </p:nvSpPr>
            <p:spPr>
              <a:xfrm>
                <a:off x="3713922" y="4200939"/>
                <a:ext cx="4186339" cy="369332"/>
              </a:xfrm>
              <a:prstGeom prst="rect">
                <a:avLst/>
              </a:prstGeom>
              <a:blipFill>
                <a:blip r:embed="rId2"/>
                <a:stretch>
                  <a:fillRect l="-1208" r="-1813"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E99BD90-2574-37CC-E833-5E3D52CF3DE6}"/>
                  </a:ext>
                </a:extLst>
              </p:cNvPr>
              <p:cNvSpPr txBox="1"/>
              <p:nvPr/>
            </p:nvSpPr>
            <p:spPr>
              <a:xfrm>
                <a:off x="5390322" y="4650784"/>
                <a:ext cx="184774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2"/>
                          </a:solidFill>
                          <a:latin typeface="Cambria Math" panose="02040503050406030204" pitchFamily="18" charset="0"/>
                        </a:rPr>
                        <m:t>=1−0.7967</m:t>
                      </m:r>
                    </m:oMath>
                  </m:oMathPara>
                </a14:m>
                <a:endParaRPr lang="en-US" dirty="0">
                  <a:solidFill>
                    <a:schemeClr val="tx2"/>
                  </a:solidFill>
                </a:endParaRPr>
              </a:p>
            </p:txBody>
          </p:sp>
        </mc:Choice>
        <mc:Fallback xmlns="">
          <p:sp>
            <p:nvSpPr>
              <p:cNvPr id="5" name="TextBox 4">
                <a:extLst>
                  <a:ext uri="{FF2B5EF4-FFF2-40B4-BE49-F238E27FC236}">
                    <a16:creationId xmlns:a16="http://schemas.microsoft.com/office/drawing/2014/main" id="{CE99BD90-2574-37CC-E833-5E3D52CF3DE6}"/>
                  </a:ext>
                </a:extLst>
              </p:cNvPr>
              <p:cNvSpPr txBox="1">
                <a:spLocks noRot="1" noChangeAspect="1" noMove="1" noResize="1" noEditPoints="1" noAdjustHandles="1" noChangeArrowheads="1" noChangeShapeType="1" noTextEdit="1"/>
              </p:cNvSpPr>
              <p:nvPr/>
            </p:nvSpPr>
            <p:spPr>
              <a:xfrm>
                <a:off x="5390322" y="4650784"/>
                <a:ext cx="1847749" cy="369332"/>
              </a:xfrm>
              <a:prstGeom prst="rect">
                <a:avLst/>
              </a:prstGeom>
              <a:blipFill>
                <a:blip r:embed="rId3"/>
                <a:stretch>
                  <a:fillRect l="-685" r="-3425"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24D1208-83F0-472A-3DD7-F437DEE62BC8}"/>
                  </a:ext>
                </a:extLst>
              </p:cNvPr>
              <p:cNvSpPr txBox="1"/>
              <p:nvPr/>
            </p:nvSpPr>
            <p:spPr>
              <a:xfrm>
                <a:off x="5390322" y="5085229"/>
                <a:ext cx="131176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2"/>
                          </a:solidFill>
                          <a:latin typeface="Cambria Math" panose="02040503050406030204" pitchFamily="18" charset="0"/>
                        </a:rPr>
                        <m:t>=0.2033</m:t>
                      </m:r>
                    </m:oMath>
                  </m:oMathPara>
                </a14:m>
                <a:endParaRPr lang="en-US" dirty="0">
                  <a:solidFill>
                    <a:schemeClr val="tx2"/>
                  </a:solidFill>
                </a:endParaRPr>
              </a:p>
            </p:txBody>
          </p:sp>
        </mc:Choice>
        <mc:Fallback xmlns="">
          <p:sp>
            <p:nvSpPr>
              <p:cNvPr id="6" name="TextBox 5">
                <a:extLst>
                  <a:ext uri="{FF2B5EF4-FFF2-40B4-BE49-F238E27FC236}">
                    <a16:creationId xmlns:a16="http://schemas.microsoft.com/office/drawing/2014/main" id="{224D1208-83F0-472A-3DD7-F437DEE62BC8}"/>
                  </a:ext>
                </a:extLst>
              </p:cNvPr>
              <p:cNvSpPr txBox="1">
                <a:spLocks noRot="1" noChangeAspect="1" noMove="1" noResize="1" noEditPoints="1" noAdjustHandles="1" noChangeArrowheads="1" noChangeShapeType="1" noTextEdit="1"/>
              </p:cNvSpPr>
              <p:nvPr/>
            </p:nvSpPr>
            <p:spPr>
              <a:xfrm>
                <a:off x="5390322" y="5085229"/>
                <a:ext cx="1311769" cy="369332"/>
              </a:xfrm>
              <a:prstGeom prst="rect">
                <a:avLst/>
              </a:prstGeom>
              <a:blipFill>
                <a:blip r:embed="rId4"/>
                <a:stretch>
                  <a:fillRect l="-1923" r="-4808" b="-6667"/>
                </a:stretch>
              </a:blipFill>
            </p:spPr>
            <p:txBody>
              <a:bodyPr/>
              <a:lstStyle/>
              <a:p>
                <a:r>
                  <a:rPr lang="en-US">
                    <a:noFill/>
                  </a:rPr>
                  <a:t> </a:t>
                </a:r>
              </a:p>
            </p:txBody>
          </p:sp>
        </mc:Fallback>
      </mc:AlternateContent>
    </p:spTree>
    <p:extLst>
      <p:ext uri="{BB962C8B-B14F-4D97-AF65-F5344CB8AC3E}">
        <p14:creationId xmlns:p14="http://schemas.microsoft.com/office/powerpoint/2010/main" val="18564887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2ABD7E-3534-E356-F9BD-351B4825AD8C}"/>
              </a:ext>
            </a:extLst>
          </p:cNvPr>
          <p:cNvSpPr>
            <a:spLocks noGrp="1"/>
          </p:cNvSpPr>
          <p:nvPr>
            <p:ph idx="1"/>
          </p:nvPr>
        </p:nvSpPr>
        <p:spPr/>
        <p:txBody>
          <a:bodyPr/>
          <a:lstStyle/>
          <a:p>
            <a:r>
              <a:rPr lang="en-US" dirty="0"/>
              <a:t>All Normal distributions can be converted into standard Normal distributions for ease of computing probabilities under the curve.</a:t>
            </a:r>
          </a:p>
          <a:p>
            <a:endParaRPr lang="en-US" dirty="0"/>
          </a:p>
        </p:txBody>
      </p:sp>
      <p:sp>
        <p:nvSpPr>
          <p:cNvPr id="3" name="Title 2">
            <a:extLst>
              <a:ext uri="{FF2B5EF4-FFF2-40B4-BE49-F238E27FC236}">
                <a16:creationId xmlns:a16="http://schemas.microsoft.com/office/drawing/2014/main" id="{0CB7DE25-30E8-9BE7-561C-1ADF7E4F8C5D}"/>
              </a:ext>
            </a:extLst>
          </p:cNvPr>
          <p:cNvSpPr>
            <a:spLocks noGrp="1"/>
          </p:cNvSpPr>
          <p:nvPr>
            <p:ph type="title"/>
          </p:nvPr>
        </p:nvSpPr>
        <p:spPr/>
        <p:txBody>
          <a:bodyPr/>
          <a:lstStyle/>
          <a:p>
            <a:r>
              <a:rPr lang="en-US" dirty="0"/>
              <a:t>Conversion of Normal Distributions</a:t>
            </a:r>
          </a:p>
        </p:txBody>
      </p:sp>
      <p:sp>
        <p:nvSpPr>
          <p:cNvPr id="4" name="Freeform 17">
            <a:extLst>
              <a:ext uri="{FF2B5EF4-FFF2-40B4-BE49-F238E27FC236}">
                <a16:creationId xmlns:a16="http://schemas.microsoft.com/office/drawing/2014/main" id="{8FA95EC0-2F4C-88D5-0D74-C94D68B14222}"/>
              </a:ext>
            </a:extLst>
          </p:cNvPr>
          <p:cNvSpPr>
            <a:spLocks/>
          </p:cNvSpPr>
          <p:nvPr/>
        </p:nvSpPr>
        <p:spPr bwMode="auto">
          <a:xfrm>
            <a:off x="4237384" y="4191000"/>
            <a:ext cx="5239476" cy="1447800"/>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cxnSp>
        <p:nvCxnSpPr>
          <p:cNvPr id="5" name="Straight Connector 4">
            <a:extLst>
              <a:ext uri="{FF2B5EF4-FFF2-40B4-BE49-F238E27FC236}">
                <a16:creationId xmlns:a16="http://schemas.microsoft.com/office/drawing/2014/main" id="{FF047ED2-028B-57A9-7A5C-B5DF5C0A9705}"/>
              </a:ext>
            </a:extLst>
          </p:cNvPr>
          <p:cNvCxnSpPr/>
          <p:nvPr/>
        </p:nvCxnSpPr>
        <p:spPr>
          <a:xfrm>
            <a:off x="6904383" y="4211600"/>
            <a:ext cx="0" cy="1371600"/>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E5A47CF-04F2-1CAC-F2F4-BE8E42A08DBB}"/>
                  </a:ext>
                </a:extLst>
              </p:cNvPr>
              <p:cNvSpPr txBox="1"/>
              <p:nvPr/>
            </p:nvSpPr>
            <p:spPr>
              <a:xfrm>
                <a:off x="6712926" y="5594868"/>
                <a:ext cx="261545"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10</m:t>
                      </m:r>
                    </m:oMath>
                  </m:oMathPara>
                </a14:m>
                <a:endParaRPr lang="en-US" sz="2400" dirty="0"/>
              </a:p>
            </p:txBody>
          </p:sp>
        </mc:Choice>
        <mc:Fallback xmlns="">
          <p:sp>
            <p:nvSpPr>
              <p:cNvPr id="6" name="TextBox 5">
                <a:extLst>
                  <a:ext uri="{FF2B5EF4-FFF2-40B4-BE49-F238E27FC236}">
                    <a16:creationId xmlns:a16="http://schemas.microsoft.com/office/drawing/2014/main" id="{0E5A47CF-04F2-1CAC-F2F4-BE8E42A08DBB}"/>
                  </a:ext>
                </a:extLst>
              </p:cNvPr>
              <p:cNvSpPr txBox="1">
                <a:spLocks noRot="1" noChangeAspect="1" noMove="1" noResize="1" noEditPoints="1" noAdjustHandles="1" noChangeArrowheads="1" noChangeShapeType="1" noTextEdit="1"/>
              </p:cNvSpPr>
              <p:nvPr/>
            </p:nvSpPr>
            <p:spPr>
              <a:xfrm>
                <a:off x="6712926" y="5594868"/>
                <a:ext cx="261545" cy="369332"/>
              </a:xfrm>
              <a:prstGeom prst="rect">
                <a:avLst/>
              </a:prstGeom>
              <a:blipFill>
                <a:blip r:embed="rId2"/>
                <a:stretch>
                  <a:fillRect l="-36364" r="-63636" b="-6667"/>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B359A7EF-D127-1082-B1EA-84156F8EA860}"/>
              </a:ext>
            </a:extLst>
          </p:cNvPr>
          <p:cNvCxnSpPr/>
          <p:nvPr/>
        </p:nvCxnSpPr>
        <p:spPr>
          <a:xfrm>
            <a:off x="2332383" y="5637072"/>
            <a:ext cx="79248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1964075-AB2C-56A6-8C03-65AC4861E94A}"/>
                  </a:ext>
                </a:extLst>
              </p:cNvPr>
              <p:cNvSpPr txBox="1"/>
              <p:nvPr/>
            </p:nvSpPr>
            <p:spPr>
              <a:xfrm>
                <a:off x="4513190" y="5627132"/>
                <a:ext cx="261545"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m:t>
                      </m:r>
                    </m:oMath>
                  </m:oMathPara>
                </a14:m>
                <a:endParaRPr lang="en-US" sz="2400" dirty="0"/>
              </a:p>
            </p:txBody>
          </p:sp>
        </mc:Choice>
        <mc:Fallback xmlns="">
          <p:sp>
            <p:nvSpPr>
              <p:cNvPr id="8" name="TextBox 7">
                <a:extLst>
                  <a:ext uri="{FF2B5EF4-FFF2-40B4-BE49-F238E27FC236}">
                    <a16:creationId xmlns:a16="http://schemas.microsoft.com/office/drawing/2014/main" id="{01964075-AB2C-56A6-8C03-65AC4861E94A}"/>
                  </a:ext>
                </a:extLst>
              </p:cNvPr>
              <p:cNvSpPr txBox="1">
                <a:spLocks noRot="1" noChangeAspect="1" noMove="1" noResize="1" noEditPoints="1" noAdjustHandles="1" noChangeArrowheads="1" noChangeShapeType="1" noTextEdit="1"/>
              </p:cNvSpPr>
              <p:nvPr/>
            </p:nvSpPr>
            <p:spPr>
              <a:xfrm>
                <a:off x="4513190" y="5627132"/>
                <a:ext cx="261545" cy="369332"/>
              </a:xfrm>
              <a:prstGeom prst="rect">
                <a:avLst/>
              </a:prstGeom>
              <a:blipFill>
                <a:blip r:embed="rId3"/>
                <a:stretch>
                  <a:fillRect l="-23810" r="-23810" b="-6667"/>
                </a:stretch>
              </a:blipFill>
            </p:spPr>
            <p:txBody>
              <a:bodyPr/>
              <a:lstStyle/>
              <a:p>
                <a:r>
                  <a:rPr lang="en-US">
                    <a:noFill/>
                  </a:rPr>
                  <a:t> </a:t>
                </a:r>
              </a:p>
            </p:txBody>
          </p:sp>
        </mc:Fallback>
      </mc:AlternateContent>
    </p:spTree>
    <p:extLst>
      <p:ext uri="{BB962C8B-B14F-4D97-AF65-F5344CB8AC3E}">
        <p14:creationId xmlns:p14="http://schemas.microsoft.com/office/powerpoint/2010/main" val="2782914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E8BE5-D130-3F8A-5010-C18A9643E93A}"/>
              </a:ext>
            </a:extLst>
          </p:cNvPr>
          <p:cNvSpPr>
            <a:spLocks noGrp="1"/>
          </p:cNvSpPr>
          <p:nvPr>
            <p:ph type="title"/>
          </p:nvPr>
        </p:nvSpPr>
        <p:spPr/>
        <p:txBody>
          <a:bodyPr/>
          <a:lstStyle/>
          <a:p>
            <a:r>
              <a:rPr lang="en-US" dirty="0"/>
              <a:t>Popular Continuous Distributions</a:t>
            </a:r>
          </a:p>
        </p:txBody>
      </p:sp>
      <p:sp>
        <p:nvSpPr>
          <p:cNvPr id="3" name="TextBox 2">
            <a:extLst>
              <a:ext uri="{FF2B5EF4-FFF2-40B4-BE49-F238E27FC236}">
                <a16:creationId xmlns:a16="http://schemas.microsoft.com/office/drawing/2014/main" id="{CC1EFCA9-DEF1-902B-C06C-08B713EABBC2}"/>
              </a:ext>
            </a:extLst>
          </p:cNvPr>
          <p:cNvSpPr txBox="1"/>
          <p:nvPr/>
        </p:nvSpPr>
        <p:spPr>
          <a:xfrm>
            <a:off x="2757709" y="2222096"/>
            <a:ext cx="1263487" cy="461665"/>
          </a:xfrm>
          <a:prstGeom prst="rect">
            <a:avLst/>
          </a:prstGeom>
          <a:noFill/>
        </p:spPr>
        <p:txBody>
          <a:bodyPr wrap="none" rtlCol="0">
            <a:spAutoFit/>
          </a:bodyPr>
          <a:lstStyle/>
          <a:p>
            <a:r>
              <a:rPr lang="en-US" sz="2400" dirty="0"/>
              <a:t>Uniform</a:t>
            </a:r>
          </a:p>
        </p:txBody>
      </p:sp>
      <p:sp>
        <p:nvSpPr>
          <p:cNvPr id="4" name="TextBox 3">
            <a:extLst>
              <a:ext uri="{FF2B5EF4-FFF2-40B4-BE49-F238E27FC236}">
                <a16:creationId xmlns:a16="http://schemas.microsoft.com/office/drawing/2014/main" id="{2CB4020C-2C82-423B-3859-06B625F58D02}"/>
              </a:ext>
            </a:extLst>
          </p:cNvPr>
          <p:cNvSpPr txBox="1"/>
          <p:nvPr/>
        </p:nvSpPr>
        <p:spPr>
          <a:xfrm>
            <a:off x="8484705" y="1981200"/>
            <a:ext cx="1795684" cy="461665"/>
          </a:xfrm>
          <a:prstGeom prst="rect">
            <a:avLst/>
          </a:prstGeom>
          <a:noFill/>
        </p:spPr>
        <p:txBody>
          <a:bodyPr wrap="none" rtlCol="0">
            <a:spAutoFit/>
          </a:bodyPr>
          <a:lstStyle/>
          <a:p>
            <a:r>
              <a:rPr lang="en-US" sz="2400" dirty="0"/>
              <a:t>Exponential</a:t>
            </a:r>
          </a:p>
        </p:txBody>
      </p:sp>
      <p:sp>
        <p:nvSpPr>
          <p:cNvPr id="5" name="TextBox 4">
            <a:extLst>
              <a:ext uri="{FF2B5EF4-FFF2-40B4-BE49-F238E27FC236}">
                <a16:creationId xmlns:a16="http://schemas.microsoft.com/office/drawing/2014/main" id="{A6CE41BA-2EA3-ABD7-9120-4DF076D59BD8}"/>
              </a:ext>
            </a:extLst>
          </p:cNvPr>
          <p:cNvSpPr txBox="1"/>
          <p:nvPr/>
        </p:nvSpPr>
        <p:spPr>
          <a:xfrm>
            <a:off x="5609303" y="4541033"/>
            <a:ext cx="1178528" cy="461665"/>
          </a:xfrm>
          <a:prstGeom prst="rect">
            <a:avLst/>
          </a:prstGeom>
          <a:noFill/>
        </p:spPr>
        <p:txBody>
          <a:bodyPr wrap="none" rtlCol="0">
            <a:spAutoFit/>
          </a:bodyPr>
          <a:lstStyle/>
          <a:p>
            <a:r>
              <a:rPr lang="en-US" sz="2400" dirty="0"/>
              <a:t>Normal</a:t>
            </a:r>
          </a:p>
        </p:txBody>
      </p:sp>
      <p:sp>
        <p:nvSpPr>
          <p:cNvPr id="6" name="Freeform 17">
            <a:extLst>
              <a:ext uri="{FF2B5EF4-FFF2-40B4-BE49-F238E27FC236}">
                <a16:creationId xmlns:a16="http://schemas.microsoft.com/office/drawing/2014/main" id="{31A01099-BEEC-A62A-8A82-FCEA35F82F0F}"/>
              </a:ext>
            </a:extLst>
          </p:cNvPr>
          <p:cNvSpPr>
            <a:spLocks/>
          </p:cNvSpPr>
          <p:nvPr/>
        </p:nvSpPr>
        <p:spPr bwMode="auto">
          <a:xfrm>
            <a:off x="3893387" y="5354350"/>
            <a:ext cx="4610360" cy="1273959"/>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cxnSp>
        <p:nvCxnSpPr>
          <p:cNvPr id="7" name="Straight Connector 6">
            <a:extLst>
              <a:ext uri="{FF2B5EF4-FFF2-40B4-BE49-F238E27FC236}">
                <a16:creationId xmlns:a16="http://schemas.microsoft.com/office/drawing/2014/main" id="{DDB84531-218F-4957-B6F6-BA1C3B7CB446}"/>
              </a:ext>
            </a:extLst>
          </p:cNvPr>
          <p:cNvCxnSpPr/>
          <p:nvPr/>
        </p:nvCxnSpPr>
        <p:spPr>
          <a:xfrm>
            <a:off x="3878846" y="5078898"/>
            <a:ext cx="0" cy="15494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E20D18F-42FC-F2B5-72F0-CA7DFE485410}"/>
              </a:ext>
            </a:extLst>
          </p:cNvPr>
          <p:cNvCxnSpPr/>
          <p:nvPr/>
        </p:nvCxnSpPr>
        <p:spPr>
          <a:xfrm>
            <a:off x="3878846" y="6628309"/>
            <a:ext cx="49308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BE7D921-85EA-D01E-96AB-2CC226CB789F}"/>
                  </a:ext>
                </a:extLst>
              </p:cNvPr>
              <p:cNvSpPr txBox="1"/>
              <p:nvPr/>
            </p:nvSpPr>
            <p:spPr>
              <a:xfrm>
                <a:off x="3532757" y="4587199"/>
                <a:ext cx="69217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oMath>
                  </m:oMathPara>
                </a14:m>
                <a:endParaRPr lang="en-US" sz="2400" dirty="0"/>
              </a:p>
            </p:txBody>
          </p:sp>
        </mc:Choice>
        <mc:Fallback xmlns="">
          <p:sp>
            <p:nvSpPr>
              <p:cNvPr id="9" name="TextBox 8">
                <a:extLst>
                  <a:ext uri="{FF2B5EF4-FFF2-40B4-BE49-F238E27FC236}">
                    <a16:creationId xmlns:a16="http://schemas.microsoft.com/office/drawing/2014/main" id="{7BE7D921-85EA-D01E-96AB-2CC226CB789F}"/>
                  </a:ext>
                </a:extLst>
              </p:cNvPr>
              <p:cNvSpPr txBox="1">
                <a:spLocks noRot="1" noChangeAspect="1" noMove="1" noResize="1" noEditPoints="1" noAdjustHandles="1" noChangeArrowheads="1" noChangeShapeType="1" noTextEdit="1"/>
              </p:cNvSpPr>
              <p:nvPr/>
            </p:nvSpPr>
            <p:spPr>
              <a:xfrm>
                <a:off x="3532757" y="4587199"/>
                <a:ext cx="692177" cy="369332"/>
              </a:xfrm>
              <a:prstGeom prst="rect">
                <a:avLst/>
              </a:prstGeom>
              <a:blipFill>
                <a:blip r:embed="rId2"/>
                <a:stretch>
                  <a:fillRect l="-14545" b="-32258"/>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D2F3C597-A7FB-6633-E379-9A787AD466A7}"/>
              </a:ext>
            </a:extLst>
          </p:cNvPr>
          <p:cNvSpPr/>
          <p:nvPr/>
        </p:nvSpPr>
        <p:spPr>
          <a:xfrm>
            <a:off x="1941316" y="3028122"/>
            <a:ext cx="2971800" cy="1003784"/>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2558ABD-EA04-25DB-FBD0-5372766B0F7A}"/>
                  </a:ext>
                </a:extLst>
              </p:cNvPr>
              <p:cNvSpPr txBox="1"/>
              <p:nvPr/>
            </p:nvSpPr>
            <p:spPr>
              <a:xfrm>
                <a:off x="8892863" y="6443643"/>
                <a:ext cx="25776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oMath>
                  </m:oMathPara>
                </a14:m>
                <a:endParaRPr lang="en-US" sz="2400" dirty="0"/>
              </a:p>
            </p:txBody>
          </p:sp>
        </mc:Choice>
        <mc:Fallback xmlns="">
          <p:sp>
            <p:nvSpPr>
              <p:cNvPr id="11" name="TextBox 10">
                <a:extLst>
                  <a:ext uri="{FF2B5EF4-FFF2-40B4-BE49-F238E27FC236}">
                    <a16:creationId xmlns:a16="http://schemas.microsoft.com/office/drawing/2014/main" id="{F2558ABD-EA04-25DB-FBD0-5372766B0F7A}"/>
                  </a:ext>
                </a:extLst>
              </p:cNvPr>
              <p:cNvSpPr txBox="1">
                <a:spLocks noRot="1" noChangeAspect="1" noMove="1" noResize="1" noEditPoints="1" noAdjustHandles="1" noChangeArrowheads="1" noChangeShapeType="1" noTextEdit="1"/>
              </p:cNvSpPr>
              <p:nvPr/>
            </p:nvSpPr>
            <p:spPr>
              <a:xfrm>
                <a:off x="8892863" y="6443643"/>
                <a:ext cx="257763" cy="369332"/>
              </a:xfrm>
              <a:prstGeom prst="rect">
                <a:avLst/>
              </a:prstGeom>
              <a:blipFill>
                <a:blip r:embed="rId3"/>
                <a:stretch>
                  <a:fillRect l="-14286" r="-4762"/>
                </a:stretch>
              </a:blipFill>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0BF6A2E2-F6DF-E476-B9E4-9F1200D00833}"/>
              </a:ext>
            </a:extLst>
          </p:cNvPr>
          <p:cNvCxnSpPr/>
          <p:nvPr/>
        </p:nvCxnSpPr>
        <p:spPr>
          <a:xfrm>
            <a:off x="1637763" y="2480932"/>
            <a:ext cx="0" cy="15494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FB7D96-F1B7-D44F-3DCB-5E517A627ABA}"/>
              </a:ext>
            </a:extLst>
          </p:cNvPr>
          <p:cNvCxnSpPr/>
          <p:nvPr/>
        </p:nvCxnSpPr>
        <p:spPr>
          <a:xfrm>
            <a:off x="1637763" y="4030343"/>
            <a:ext cx="35386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37BDA54-E226-7CAD-A307-7131EB58E336}"/>
                  </a:ext>
                </a:extLst>
              </p:cNvPr>
              <p:cNvSpPr txBox="1"/>
              <p:nvPr/>
            </p:nvSpPr>
            <p:spPr>
              <a:xfrm>
                <a:off x="1322678" y="1989233"/>
                <a:ext cx="69217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oMath>
                  </m:oMathPara>
                </a14:m>
                <a:endParaRPr lang="en-US" sz="2400" dirty="0"/>
              </a:p>
            </p:txBody>
          </p:sp>
        </mc:Choice>
        <mc:Fallback xmlns="">
          <p:sp>
            <p:nvSpPr>
              <p:cNvPr id="14" name="TextBox 13">
                <a:extLst>
                  <a:ext uri="{FF2B5EF4-FFF2-40B4-BE49-F238E27FC236}">
                    <a16:creationId xmlns:a16="http://schemas.microsoft.com/office/drawing/2014/main" id="{A37BDA54-E226-7CAD-A307-7131EB58E336}"/>
                  </a:ext>
                </a:extLst>
              </p:cNvPr>
              <p:cNvSpPr txBox="1">
                <a:spLocks noRot="1" noChangeAspect="1" noMove="1" noResize="1" noEditPoints="1" noAdjustHandles="1" noChangeArrowheads="1" noChangeShapeType="1" noTextEdit="1"/>
              </p:cNvSpPr>
              <p:nvPr/>
            </p:nvSpPr>
            <p:spPr>
              <a:xfrm>
                <a:off x="1322678" y="1989233"/>
                <a:ext cx="692177" cy="369332"/>
              </a:xfrm>
              <a:prstGeom prst="rect">
                <a:avLst/>
              </a:prstGeom>
              <a:blipFill>
                <a:blip r:embed="rId4"/>
                <a:stretch>
                  <a:fillRect l="-14545"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63C53A1-E92B-95E2-170D-CC0ED7AB43B5}"/>
                  </a:ext>
                </a:extLst>
              </p:cNvPr>
              <p:cNvSpPr txBox="1"/>
              <p:nvPr/>
            </p:nvSpPr>
            <p:spPr>
              <a:xfrm>
                <a:off x="5311463" y="3845677"/>
                <a:ext cx="25776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oMath>
                  </m:oMathPara>
                </a14:m>
                <a:endParaRPr lang="en-US" sz="2400" dirty="0"/>
              </a:p>
            </p:txBody>
          </p:sp>
        </mc:Choice>
        <mc:Fallback xmlns="">
          <p:sp>
            <p:nvSpPr>
              <p:cNvPr id="15" name="TextBox 14">
                <a:extLst>
                  <a:ext uri="{FF2B5EF4-FFF2-40B4-BE49-F238E27FC236}">
                    <a16:creationId xmlns:a16="http://schemas.microsoft.com/office/drawing/2014/main" id="{563C53A1-E92B-95E2-170D-CC0ED7AB43B5}"/>
                  </a:ext>
                </a:extLst>
              </p:cNvPr>
              <p:cNvSpPr txBox="1">
                <a:spLocks noRot="1" noChangeAspect="1" noMove="1" noResize="1" noEditPoints="1" noAdjustHandles="1" noChangeArrowheads="1" noChangeShapeType="1" noTextEdit="1"/>
              </p:cNvSpPr>
              <p:nvPr/>
            </p:nvSpPr>
            <p:spPr>
              <a:xfrm>
                <a:off x="5311463" y="3845677"/>
                <a:ext cx="257763" cy="369332"/>
              </a:xfrm>
              <a:prstGeom prst="rect">
                <a:avLst/>
              </a:prstGeom>
              <a:blipFill>
                <a:blip r:embed="rId5"/>
                <a:stretch>
                  <a:fillRect l="-14286" r="-9524"/>
                </a:stretch>
              </a:blipFill>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E2FCEA6E-B0A3-E3F2-0BE3-DE85EDDF5DEB}"/>
              </a:ext>
            </a:extLst>
          </p:cNvPr>
          <p:cNvCxnSpPr/>
          <p:nvPr/>
        </p:nvCxnSpPr>
        <p:spPr>
          <a:xfrm>
            <a:off x="7506636" y="2480932"/>
            <a:ext cx="0" cy="15494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3ECEAEC-8EF7-C894-69AC-D0FD3EEB5826}"/>
              </a:ext>
            </a:extLst>
          </p:cNvPr>
          <p:cNvCxnSpPr/>
          <p:nvPr/>
        </p:nvCxnSpPr>
        <p:spPr>
          <a:xfrm>
            <a:off x="7506636" y="4030343"/>
            <a:ext cx="3187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A456D34-772D-3DD0-FD6F-E5FA261AD50B}"/>
                  </a:ext>
                </a:extLst>
              </p:cNvPr>
              <p:cNvSpPr txBox="1"/>
              <p:nvPr/>
            </p:nvSpPr>
            <p:spPr>
              <a:xfrm>
                <a:off x="7191551" y="1989233"/>
                <a:ext cx="69217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oMath>
                  </m:oMathPara>
                </a14:m>
                <a:endParaRPr lang="en-US" sz="2400" dirty="0"/>
              </a:p>
            </p:txBody>
          </p:sp>
        </mc:Choice>
        <mc:Fallback xmlns="">
          <p:sp>
            <p:nvSpPr>
              <p:cNvPr id="18" name="TextBox 17">
                <a:extLst>
                  <a:ext uri="{FF2B5EF4-FFF2-40B4-BE49-F238E27FC236}">
                    <a16:creationId xmlns:a16="http://schemas.microsoft.com/office/drawing/2014/main" id="{2A456D34-772D-3DD0-FD6F-E5FA261AD50B}"/>
                  </a:ext>
                </a:extLst>
              </p:cNvPr>
              <p:cNvSpPr txBox="1">
                <a:spLocks noRot="1" noChangeAspect="1" noMove="1" noResize="1" noEditPoints="1" noAdjustHandles="1" noChangeArrowheads="1" noChangeShapeType="1" noTextEdit="1"/>
              </p:cNvSpPr>
              <p:nvPr/>
            </p:nvSpPr>
            <p:spPr>
              <a:xfrm>
                <a:off x="7191551" y="1989233"/>
                <a:ext cx="692177" cy="369332"/>
              </a:xfrm>
              <a:prstGeom prst="rect">
                <a:avLst/>
              </a:prstGeom>
              <a:blipFill>
                <a:blip r:embed="rId6"/>
                <a:stretch>
                  <a:fillRect l="-14545"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21801F7-4927-112E-B871-4ECFA90A99CC}"/>
                  </a:ext>
                </a:extLst>
              </p:cNvPr>
              <p:cNvSpPr txBox="1"/>
              <p:nvPr/>
            </p:nvSpPr>
            <p:spPr>
              <a:xfrm>
                <a:off x="10782685" y="3845677"/>
                <a:ext cx="25776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oMath>
                  </m:oMathPara>
                </a14:m>
                <a:endParaRPr lang="en-US" sz="2400" dirty="0"/>
              </a:p>
            </p:txBody>
          </p:sp>
        </mc:Choice>
        <mc:Fallback xmlns="">
          <p:sp>
            <p:nvSpPr>
              <p:cNvPr id="19" name="TextBox 18">
                <a:extLst>
                  <a:ext uri="{FF2B5EF4-FFF2-40B4-BE49-F238E27FC236}">
                    <a16:creationId xmlns:a16="http://schemas.microsoft.com/office/drawing/2014/main" id="{721801F7-4927-112E-B871-4ECFA90A99CC}"/>
                  </a:ext>
                </a:extLst>
              </p:cNvPr>
              <p:cNvSpPr txBox="1">
                <a:spLocks noRot="1" noChangeAspect="1" noMove="1" noResize="1" noEditPoints="1" noAdjustHandles="1" noChangeArrowheads="1" noChangeShapeType="1" noTextEdit="1"/>
              </p:cNvSpPr>
              <p:nvPr/>
            </p:nvSpPr>
            <p:spPr>
              <a:xfrm>
                <a:off x="10782685" y="3845677"/>
                <a:ext cx="257763" cy="369332"/>
              </a:xfrm>
              <a:prstGeom prst="rect">
                <a:avLst/>
              </a:prstGeom>
              <a:blipFill>
                <a:blip r:embed="rId7"/>
                <a:stretch>
                  <a:fillRect l="-14286" r="-4762"/>
                </a:stretch>
              </a:blipFill>
            </p:spPr>
            <p:txBody>
              <a:bodyPr/>
              <a:lstStyle/>
              <a:p>
                <a:r>
                  <a:rPr lang="en-US">
                    <a:noFill/>
                  </a:rPr>
                  <a:t> </a:t>
                </a:r>
              </a:p>
            </p:txBody>
          </p:sp>
        </mc:Fallback>
      </mc:AlternateContent>
      <p:sp>
        <p:nvSpPr>
          <p:cNvPr id="20" name="Arc 19">
            <a:extLst>
              <a:ext uri="{FF2B5EF4-FFF2-40B4-BE49-F238E27FC236}">
                <a16:creationId xmlns:a16="http://schemas.microsoft.com/office/drawing/2014/main" id="{B7BAF07D-75F7-8BD8-4C38-6FF15BEC52ED}"/>
              </a:ext>
            </a:extLst>
          </p:cNvPr>
          <p:cNvSpPr/>
          <p:nvPr/>
        </p:nvSpPr>
        <p:spPr>
          <a:xfrm rot="10800000">
            <a:off x="7506636" y="1172113"/>
            <a:ext cx="5346531" cy="2849491"/>
          </a:xfrm>
          <a:prstGeom prst="arc">
            <a:avLst>
              <a:gd name="adj1" fmla="val 16577727"/>
              <a:gd name="adj2" fmla="val 0"/>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409786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7">
            <a:extLst>
              <a:ext uri="{FF2B5EF4-FFF2-40B4-BE49-F238E27FC236}">
                <a16:creationId xmlns:a16="http://schemas.microsoft.com/office/drawing/2014/main" id="{9D902484-5871-FC92-FEA2-3734A7146FEF}"/>
              </a:ext>
            </a:extLst>
          </p:cNvPr>
          <p:cNvSpPr>
            <a:spLocks/>
          </p:cNvSpPr>
          <p:nvPr/>
        </p:nvSpPr>
        <p:spPr bwMode="auto">
          <a:xfrm>
            <a:off x="3097821" y="3581399"/>
            <a:ext cx="3037935" cy="2045732"/>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sp>
        <p:nvSpPr>
          <p:cNvPr id="2" name="Content Placeholder 1">
            <a:extLst>
              <a:ext uri="{FF2B5EF4-FFF2-40B4-BE49-F238E27FC236}">
                <a16:creationId xmlns:a16="http://schemas.microsoft.com/office/drawing/2014/main" id="{302ABD7E-3534-E356-F9BD-351B4825AD8C}"/>
              </a:ext>
            </a:extLst>
          </p:cNvPr>
          <p:cNvSpPr>
            <a:spLocks noGrp="1"/>
          </p:cNvSpPr>
          <p:nvPr>
            <p:ph idx="1"/>
          </p:nvPr>
        </p:nvSpPr>
        <p:spPr/>
        <p:txBody>
          <a:bodyPr/>
          <a:lstStyle/>
          <a:p>
            <a:r>
              <a:rPr lang="en-US" dirty="0"/>
              <a:t>All Normal distributions can be converted into standard Normal distributions for ease of computing probabilities under the curve.</a:t>
            </a:r>
          </a:p>
          <a:p>
            <a:endParaRPr lang="en-US" dirty="0"/>
          </a:p>
        </p:txBody>
      </p:sp>
      <p:sp>
        <p:nvSpPr>
          <p:cNvPr id="3" name="Title 2">
            <a:extLst>
              <a:ext uri="{FF2B5EF4-FFF2-40B4-BE49-F238E27FC236}">
                <a16:creationId xmlns:a16="http://schemas.microsoft.com/office/drawing/2014/main" id="{0CB7DE25-30E8-9BE7-561C-1ADF7E4F8C5D}"/>
              </a:ext>
            </a:extLst>
          </p:cNvPr>
          <p:cNvSpPr>
            <a:spLocks noGrp="1"/>
          </p:cNvSpPr>
          <p:nvPr>
            <p:ph type="title"/>
          </p:nvPr>
        </p:nvSpPr>
        <p:spPr/>
        <p:txBody>
          <a:bodyPr/>
          <a:lstStyle/>
          <a:p>
            <a:r>
              <a:rPr lang="en-US" dirty="0"/>
              <a:t>Conversion of Normal Distributions</a:t>
            </a:r>
          </a:p>
        </p:txBody>
      </p:sp>
      <p:sp>
        <p:nvSpPr>
          <p:cNvPr id="4" name="Freeform 17">
            <a:extLst>
              <a:ext uri="{FF2B5EF4-FFF2-40B4-BE49-F238E27FC236}">
                <a16:creationId xmlns:a16="http://schemas.microsoft.com/office/drawing/2014/main" id="{8FA95EC0-2F4C-88D5-0D74-C94D68B14222}"/>
              </a:ext>
            </a:extLst>
          </p:cNvPr>
          <p:cNvSpPr>
            <a:spLocks/>
          </p:cNvSpPr>
          <p:nvPr/>
        </p:nvSpPr>
        <p:spPr bwMode="auto">
          <a:xfrm>
            <a:off x="4237384" y="4191000"/>
            <a:ext cx="5239476" cy="1447800"/>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cxnSp>
        <p:nvCxnSpPr>
          <p:cNvPr id="5" name="Straight Connector 4">
            <a:extLst>
              <a:ext uri="{FF2B5EF4-FFF2-40B4-BE49-F238E27FC236}">
                <a16:creationId xmlns:a16="http://schemas.microsoft.com/office/drawing/2014/main" id="{FF047ED2-028B-57A9-7A5C-B5DF5C0A9705}"/>
              </a:ext>
            </a:extLst>
          </p:cNvPr>
          <p:cNvCxnSpPr/>
          <p:nvPr/>
        </p:nvCxnSpPr>
        <p:spPr>
          <a:xfrm>
            <a:off x="6904383" y="4211600"/>
            <a:ext cx="0" cy="1371600"/>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E5A47CF-04F2-1CAC-F2F4-BE8E42A08DBB}"/>
                  </a:ext>
                </a:extLst>
              </p:cNvPr>
              <p:cNvSpPr txBox="1"/>
              <p:nvPr/>
            </p:nvSpPr>
            <p:spPr>
              <a:xfrm>
                <a:off x="6712926" y="5594868"/>
                <a:ext cx="261545"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10</m:t>
                      </m:r>
                    </m:oMath>
                  </m:oMathPara>
                </a14:m>
                <a:endParaRPr lang="en-US" sz="2400" dirty="0"/>
              </a:p>
            </p:txBody>
          </p:sp>
        </mc:Choice>
        <mc:Fallback xmlns="">
          <p:sp>
            <p:nvSpPr>
              <p:cNvPr id="6" name="TextBox 5">
                <a:extLst>
                  <a:ext uri="{FF2B5EF4-FFF2-40B4-BE49-F238E27FC236}">
                    <a16:creationId xmlns:a16="http://schemas.microsoft.com/office/drawing/2014/main" id="{0E5A47CF-04F2-1CAC-F2F4-BE8E42A08DBB}"/>
                  </a:ext>
                </a:extLst>
              </p:cNvPr>
              <p:cNvSpPr txBox="1">
                <a:spLocks noRot="1" noChangeAspect="1" noMove="1" noResize="1" noEditPoints="1" noAdjustHandles="1" noChangeArrowheads="1" noChangeShapeType="1" noTextEdit="1"/>
              </p:cNvSpPr>
              <p:nvPr/>
            </p:nvSpPr>
            <p:spPr>
              <a:xfrm>
                <a:off x="6712926" y="5594868"/>
                <a:ext cx="261545" cy="369332"/>
              </a:xfrm>
              <a:prstGeom prst="rect">
                <a:avLst/>
              </a:prstGeom>
              <a:blipFill>
                <a:blip r:embed="rId2"/>
                <a:stretch>
                  <a:fillRect l="-36364" r="-63636" b="-6667"/>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B359A7EF-D127-1082-B1EA-84156F8EA860}"/>
              </a:ext>
            </a:extLst>
          </p:cNvPr>
          <p:cNvCxnSpPr/>
          <p:nvPr/>
        </p:nvCxnSpPr>
        <p:spPr>
          <a:xfrm>
            <a:off x="2332383" y="5637072"/>
            <a:ext cx="79248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1964075-AB2C-56A6-8C03-65AC4861E94A}"/>
                  </a:ext>
                </a:extLst>
              </p:cNvPr>
              <p:cNvSpPr txBox="1"/>
              <p:nvPr/>
            </p:nvSpPr>
            <p:spPr>
              <a:xfrm>
                <a:off x="4513190" y="5627132"/>
                <a:ext cx="261545"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m:t>
                      </m:r>
                    </m:oMath>
                  </m:oMathPara>
                </a14:m>
                <a:endParaRPr lang="en-US" sz="2400" dirty="0"/>
              </a:p>
            </p:txBody>
          </p:sp>
        </mc:Choice>
        <mc:Fallback xmlns="">
          <p:sp>
            <p:nvSpPr>
              <p:cNvPr id="8" name="TextBox 7">
                <a:extLst>
                  <a:ext uri="{FF2B5EF4-FFF2-40B4-BE49-F238E27FC236}">
                    <a16:creationId xmlns:a16="http://schemas.microsoft.com/office/drawing/2014/main" id="{01964075-AB2C-56A6-8C03-65AC4861E94A}"/>
                  </a:ext>
                </a:extLst>
              </p:cNvPr>
              <p:cNvSpPr txBox="1">
                <a:spLocks noRot="1" noChangeAspect="1" noMove="1" noResize="1" noEditPoints="1" noAdjustHandles="1" noChangeArrowheads="1" noChangeShapeType="1" noTextEdit="1"/>
              </p:cNvSpPr>
              <p:nvPr/>
            </p:nvSpPr>
            <p:spPr>
              <a:xfrm>
                <a:off x="4513190" y="5627132"/>
                <a:ext cx="261545" cy="369332"/>
              </a:xfrm>
              <a:prstGeom prst="rect">
                <a:avLst/>
              </a:prstGeom>
              <a:blipFill>
                <a:blip r:embed="rId3"/>
                <a:stretch>
                  <a:fillRect l="-23810" r="-23810" b="-6667"/>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7F9E0892-5FD7-7D65-BBC3-4096DDB00403}"/>
              </a:ext>
            </a:extLst>
          </p:cNvPr>
          <p:cNvCxnSpPr>
            <a:cxnSpLocks/>
          </p:cNvCxnSpPr>
          <p:nvPr/>
        </p:nvCxnSpPr>
        <p:spPr>
          <a:xfrm>
            <a:off x="4621821" y="3581399"/>
            <a:ext cx="15515" cy="2045732"/>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399C8BC-7B02-A992-AF86-89F4B97DDE19}"/>
              </a:ext>
            </a:extLst>
          </p:cNvPr>
          <p:cNvPicPr>
            <a:picLocks noChangeAspect="1"/>
          </p:cNvPicPr>
          <p:nvPr/>
        </p:nvPicPr>
        <p:blipFill>
          <a:blip r:embed="rId4">
            <a:duotone>
              <a:prstClr val="black"/>
              <a:schemeClr val="accent2">
                <a:tint val="45000"/>
                <a:satMod val="400000"/>
              </a:schemeClr>
            </a:duotone>
          </a:blip>
          <a:stretch>
            <a:fillRect/>
          </a:stretch>
        </p:blipFill>
        <p:spPr>
          <a:xfrm rot="6257385">
            <a:off x="5493518" y="2210872"/>
            <a:ext cx="661603" cy="2477455"/>
          </a:xfrm>
          <a:prstGeom prst="rect">
            <a:avLst/>
          </a:prstGeom>
          <a:ln>
            <a:noFill/>
          </a:ln>
        </p:spPr>
      </p:pic>
    </p:spTree>
    <p:extLst>
      <p:ext uri="{BB962C8B-B14F-4D97-AF65-F5344CB8AC3E}">
        <p14:creationId xmlns:p14="http://schemas.microsoft.com/office/powerpoint/2010/main" val="894885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2ABD7E-3534-E356-F9BD-351B4825AD8C}"/>
              </a:ext>
            </a:extLst>
          </p:cNvPr>
          <p:cNvSpPr>
            <a:spLocks noGrp="1"/>
          </p:cNvSpPr>
          <p:nvPr>
            <p:ph idx="1"/>
          </p:nvPr>
        </p:nvSpPr>
        <p:spPr/>
        <p:txBody>
          <a:bodyPr/>
          <a:lstStyle/>
          <a:p>
            <a:r>
              <a:rPr lang="en-US" dirty="0"/>
              <a:t>All Normal distributions can be converted into standard Normal distributions for ease of computing probabilities under the curve.</a:t>
            </a:r>
          </a:p>
          <a:p>
            <a:endParaRPr lang="en-US" dirty="0"/>
          </a:p>
        </p:txBody>
      </p:sp>
      <p:sp>
        <p:nvSpPr>
          <p:cNvPr id="3" name="Title 2">
            <a:extLst>
              <a:ext uri="{FF2B5EF4-FFF2-40B4-BE49-F238E27FC236}">
                <a16:creationId xmlns:a16="http://schemas.microsoft.com/office/drawing/2014/main" id="{0CB7DE25-30E8-9BE7-561C-1ADF7E4F8C5D}"/>
              </a:ext>
            </a:extLst>
          </p:cNvPr>
          <p:cNvSpPr>
            <a:spLocks noGrp="1"/>
          </p:cNvSpPr>
          <p:nvPr>
            <p:ph type="title"/>
          </p:nvPr>
        </p:nvSpPr>
        <p:spPr/>
        <p:txBody>
          <a:bodyPr/>
          <a:lstStyle/>
          <a:p>
            <a:r>
              <a:rPr lang="en-US" dirty="0"/>
              <a:t>Conversion of Normal Distributions</a:t>
            </a:r>
          </a:p>
        </p:txBody>
      </p:sp>
      <p:sp>
        <p:nvSpPr>
          <p:cNvPr id="13" name="Freeform 17">
            <a:extLst>
              <a:ext uri="{FF2B5EF4-FFF2-40B4-BE49-F238E27FC236}">
                <a16:creationId xmlns:a16="http://schemas.microsoft.com/office/drawing/2014/main" id="{E4DE57C5-7E68-6B3B-A821-100BA4DE1CF1}"/>
              </a:ext>
            </a:extLst>
          </p:cNvPr>
          <p:cNvSpPr>
            <a:spLocks/>
          </p:cNvSpPr>
          <p:nvPr/>
        </p:nvSpPr>
        <p:spPr bwMode="auto">
          <a:xfrm>
            <a:off x="3621158" y="3048000"/>
            <a:ext cx="5239476" cy="1447800"/>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cxnSp>
        <p:nvCxnSpPr>
          <p:cNvPr id="14" name="Straight Connector 13">
            <a:extLst>
              <a:ext uri="{FF2B5EF4-FFF2-40B4-BE49-F238E27FC236}">
                <a16:creationId xmlns:a16="http://schemas.microsoft.com/office/drawing/2014/main" id="{17E19459-4DA7-1CC1-206B-E6981EFD1A15}"/>
              </a:ext>
            </a:extLst>
          </p:cNvPr>
          <p:cNvCxnSpPr/>
          <p:nvPr/>
        </p:nvCxnSpPr>
        <p:spPr>
          <a:xfrm>
            <a:off x="6288157" y="3124200"/>
            <a:ext cx="0" cy="1371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 name="Freeform 17">
            <a:extLst>
              <a:ext uri="{FF2B5EF4-FFF2-40B4-BE49-F238E27FC236}">
                <a16:creationId xmlns:a16="http://schemas.microsoft.com/office/drawing/2014/main" id="{EAE048CC-93AC-B16A-866D-ED722B7E9B9A}"/>
              </a:ext>
            </a:extLst>
          </p:cNvPr>
          <p:cNvSpPr>
            <a:spLocks/>
          </p:cNvSpPr>
          <p:nvPr/>
        </p:nvSpPr>
        <p:spPr bwMode="auto">
          <a:xfrm>
            <a:off x="2488222" y="4648200"/>
            <a:ext cx="3037935" cy="2045732"/>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cxnSp>
        <p:nvCxnSpPr>
          <p:cNvPr id="16" name="Straight Connector 15">
            <a:extLst>
              <a:ext uri="{FF2B5EF4-FFF2-40B4-BE49-F238E27FC236}">
                <a16:creationId xmlns:a16="http://schemas.microsoft.com/office/drawing/2014/main" id="{1696B249-3C9B-DE7E-9038-B94532003799}"/>
              </a:ext>
            </a:extLst>
          </p:cNvPr>
          <p:cNvCxnSpPr/>
          <p:nvPr/>
        </p:nvCxnSpPr>
        <p:spPr>
          <a:xfrm>
            <a:off x="1716157" y="6693933"/>
            <a:ext cx="79248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2E49A05-3E9F-93C3-4D9C-F1783B5B8297}"/>
              </a:ext>
            </a:extLst>
          </p:cNvPr>
          <p:cNvCxnSpPr/>
          <p:nvPr/>
        </p:nvCxnSpPr>
        <p:spPr>
          <a:xfrm>
            <a:off x="4012222" y="4659868"/>
            <a:ext cx="15515" cy="2045732"/>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BAE29C0-2633-5B71-B9E5-982D5C14C4BE}"/>
                  </a:ext>
                </a:extLst>
              </p:cNvPr>
              <p:cNvSpPr txBox="1"/>
              <p:nvPr/>
            </p:nvSpPr>
            <p:spPr>
              <a:xfrm>
                <a:off x="7226075" y="4440364"/>
                <a:ext cx="25776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oMath>
                  </m:oMathPara>
                </a14:m>
                <a:endParaRPr lang="en-US" sz="2400" dirty="0"/>
              </a:p>
            </p:txBody>
          </p:sp>
        </mc:Choice>
        <mc:Fallback xmlns="">
          <p:sp>
            <p:nvSpPr>
              <p:cNvPr id="19" name="TextBox 18">
                <a:extLst>
                  <a:ext uri="{FF2B5EF4-FFF2-40B4-BE49-F238E27FC236}">
                    <a16:creationId xmlns:a16="http://schemas.microsoft.com/office/drawing/2014/main" id="{CBAE29C0-2633-5B71-B9E5-982D5C14C4BE}"/>
                  </a:ext>
                </a:extLst>
              </p:cNvPr>
              <p:cNvSpPr txBox="1">
                <a:spLocks noRot="1" noChangeAspect="1" noMove="1" noResize="1" noEditPoints="1" noAdjustHandles="1" noChangeArrowheads="1" noChangeShapeType="1" noTextEdit="1"/>
              </p:cNvSpPr>
              <p:nvPr/>
            </p:nvSpPr>
            <p:spPr>
              <a:xfrm>
                <a:off x="7226075" y="4440364"/>
                <a:ext cx="257763" cy="369332"/>
              </a:xfrm>
              <a:prstGeom prst="rect">
                <a:avLst/>
              </a:prstGeom>
              <a:blipFill>
                <a:blip r:embed="rId2"/>
                <a:stretch>
                  <a:fillRect l="-9091" r="-4545"/>
                </a:stretch>
              </a:blipFill>
            </p:spPr>
            <p:txBody>
              <a:bodyPr/>
              <a:lstStyle/>
              <a:p>
                <a:r>
                  <a:rPr lang="en-US">
                    <a:noFill/>
                  </a:rPr>
                  <a:t> </a:t>
                </a:r>
              </a:p>
            </p:txBody>
          </p:sp>
        </mc:Fallback>
      </mc:AlternateContent>
      <p:sp>
        <p:nvSpPr>
          <p:cNvPr id="22" name="Freeform 21">
            <a:extLst>
              <a:ext uri="{FF2B5EF4-FFF2-40B4-BE49-F238E27FC236}">
                <a16:creationId xmlns:a16="http://schemas.microsoft.com/office/drawing/2014/main" id="{43C52A94-D871-4799-A31F-14675711D2FE}"/>
              </a:ext>
            </a:extLst>
          </p:cNvPr>
          <p:cNvSpPr>
            <a:spLocks/>
          </p:cNvSpPr>
          <p:nvPr/>
        </p:nvSpPr>
        <p:spPr bwMode="auto">
          <a:xfrm>
            <a:off x="7354958" y="4060638"/>
            <a:ext cx="1505677" cy="435163"/>
          </a:xfrm>
          <a:custGeom>
            <a:avLst/>
            <a:gdLst>
              <a:gd name="connsiteX0" fmla="*/ 0 w 1505677"/>
              <a:gd name="connsiteY0" fmla="*/ 0 h 435163"/>
              <a:gd name="connsiteX1" fmla="*/ 8182 w 1505677"/>
              <a:gd name="connsiteY1" fmla="*/ 6436 h 435163"/>
              <a:gd name="connsiteX2" fmla="*/ 34546 w 1505677"/>
              <a:gd name="connsiteY2" fmla="*/ 30631 h 435163"/>
              <a:gd name="connsiteX3" fmla="*/ 74972 w 1505677"/>
              <a:gd name="connsiteY3" fmla="*/ 59664 h 435163"/>
              <a:gd name="connsiteX4" fmla="*/ 111882 w 1505677"/>
              <a:gd name="connsiteY4" fmla="*/ 87730 h 435163"/>
              <a:gd name="connsiteX5" fmla="*/ 155822 w 1505677"/>
              <a:gd name="connsiteY5" fmla="*/ 117731 h 435163"/>
              <a:gd name="connsiteX6" fmla="*/ 199763 w 1505677"/>
              <a:gd name="connsiteY6" fmla="*/ 146765 h 435163"/>
              <a:gd name="connsiteX7" fmla="*/ 238430 w 1505677"/>
              <a:gd name="connsiteY7" fmla="*/ 167088 h 435163"/>
              <a:gd name="connsiteX8" fmla="*/ 271825 w 1505677"/>
              <a:gd name="connsiteY8" fmla="*/ 184508 h 435163"/>
              <a:gd name="connsiteX9" fmla="*/ 317524 w 1505677"/>
              <a:gd name="connsiteY9" fmla="*/ 205799 h 435163"/>
              <a:gd name="connsiteX10" fmla="*/ 363222 w 1505677"/>
              <a:gd name="connsiteY10" fmla="*/ 224187 h 435163"/>
              <a:gd name="connsiteX11" fmla="*/ 410678 w 1505677"/>
              <a:gd name="connsiteY11" fmla="*/ 238704 h 435163"/>
              <a:gd name="connsiteX12" fmla="*/ 437042 w 1505677"/>
              <a:gd name="connsiteY12" fmla="*/ 247414 h 435163"/>
              <a:gd name="connsiteX13" fmla="*/ 438800 w 1505677"/>
              <a:gd name="connsiteY13" fmla="*/ 247414 h 435163"/>
              <a:gd name="connsiteX14" fmla="*/ 473952 w 1505677"/>
              <a:gd name="connsiteY14" fmla="*/ 259027 h 435163"/>
              <a:gd name="connsiteX15" fmla="*/ 558318 w 1505677"/>
              <a:gd name="connsiteY15" fmla="*/ 281286 h 435163"/>
              <a:gd name="connsiteX16" fmla="*/ 621593 w 1505677"/>
              <a:gd name="connsiteY16" fmla="*/ 295803 h 435163"/>
              <a:gd name="connsiteX17" fmla="*/ 697170 w 1505677"/>
              <a:gd name="connsiteY17" fmla="*/ 310319 h 435163"/>
              <a:gd name="connsiteX18" fmla="*/ 763960 w 1505677"/>
              <a:gd name="connsiteY18" fmla="*/ 322901 h 435163"/>
              <a:gd name="connsiteX19" fmla="*/ 834265 w 1505677"/>
              <a:gd name="connsiteY19" fmla="*/ 336450 h 435163"/>
              <a:gd name="connsiteX20" fmla="*/ 918631 w 1505677"/>
              <a:gd name="connsiteY20" fmla="*/ 351934 h 435163"/>
              <a:gd name="connsiteX21" fmla="*/ 1011785 w 1505677"/>
              <a:gd name="connsiteY21" fmla="*/ 366451 h 435163"/>
              <a:gd name="connsiteX22" fmla="*/ 1066271 w 1505677"/>
              <a:gd name="connsiteY22" fmla="*/ 374193 h 435163"/>
              <a:gd name="connsiteX23" fmla="*/ 1162941 w 1505677"/>
              <a:gd name="connsiteY23" fmla="*/ 388710 h 435163"/>
              <a:gd name="connsiteX24" fmla="*/ 1119000 w 1505677"/>
              <a:gd name="connsiteY24" fmla="*/ 381935 h 435163"/>
              <a:gd name="connsiteX25" fmla="*/ 1203366 w 1505677"/>
              <a:gd name="connsiteY25" fmla="*/ 393549 h 435163"/>
              <a:gd name="connsiteX26" fmla="*/ 1273671 w 1505677"/>
              <a:gd name="connsiteY26" fmla="*/ 401291 h 435163"/>
              <a:gd name="connsiteX27" fmla="*/ 1333430 w 1505677"/>
              <a:gd name="connsiteY27" fmla="*/ 407098 h 435163"/>
              <a:gd name="connsiteX28" fmla="*/ 1421311 w 1505677"/>
              <a:gd name="connsiteY28" fmla="*/ 417743 h 435163"/>
              <a:gd name="connsiteX29" fmla="*/ 1505677 w 1505677"/>
              <a:gd name="connsiteY29" fmla="*/ 435163 h 435163"/>
              <a:gd name="connsiteX30" fmla="*/ 0 w 1505677"/>
              <a:gd name="connsiteY30" fmla="*/ 434607 h 43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5677" h="435163">
                <a:moveTo>
                  <a:pt x="0" y="0"/>
                </a:moveTo>
                <a:lnTo>
                  <a:pt x="8182" y="6436"/>
                </a:lnTo>
                <a:lnTo>
                  <a:pt x="34546" y="30631"/>
                </a:lnTo>
                <a:lnTo>
                  <a:pt x="74972" y="59664"/>
                </a:lnTo>
                <a:lnTo>
                  <a:pt x="111882" y="87730"/>
                </a:lnTo>
                <a:lnTo>
                  <a:pt x="155822" y="117731"/>
                </a:lnTo>
                <a:lnTo>
                  <a:pt x="199763" y="146765"/>
                </a:lnTo>
                <a:lnTo>
                  <a:pt x="238430" y="167088"/>
                </a:lnTo>
                <a:lnTo>
                  <a:pt x="271825" y="184508"/>
                </a:lnTo>
                <a:lnTo>
                  <a:pt x="317524" y="205799"/>
                </a:lnTo>
                <a:lnTo>
                  <a:pt x="363222" y="224187"/>
                </a:lnTo>
                <a:lnTo>
                  <a:pt x="410678" y="238704"/>
                </a:lnTo>
                <a:lnTo>
                  <a:pt x="437042" y="247414"/>
                </a:lnTo>
                <a:lnTo>
                  <a:pt x="438800" y="247414"/>
                </a:lnTo>
                <a:lnTo>
                  <a:pt x="473952" y="259027"/>
                </a:lnTo>
                <a:lnTo>
                  <a:pt x="558318" y="281286"/>
                </a:lnTo>
                <a:lnTo>
                  <a:pt x="621593" y="295803"/>
                </a:lnTo>
                <a:lnTo>
                  <a:pt x="697170" y="310319"/>
                </a:lnTo>
                <a:lnTo>
                  <a:pt x="763960" y="322901"/>
                </a:lnTo>
                <a:lnTo>
                  <a:pt x="834265" y="336450"/>
                </a:lnTo>
                <a:lnTo>
                  <a:pt x="918631" y="351934"/>
                </a:lnTo>
                <a:lnTo>
                  <a:pt x="1011785" y="366451"/>
                </a:lnTo>
                <a:lnTo>
                  <a:pt x="1066271" y="374193"/>
                </a:lnTo>
                <a:lnTo>
                  <a:pt x="1162941" y="388710"/>
                </a:lnTo>
                <a:lnTo>
                  <a:pt x="1119000" y="381935"/>
                </a:lnTo>
                <a:lnTo>
                  <a:pt x="1203366" y="393549"/>
                </a:lnTo>
                <a:lnTo>
                  <a:pt x="1273671" y="401291"/>
                </a:lnTo>
                <a:lnTo>
                  <a:pt x="1333430" y="407098"/>
                </a:lnTo>
                <a:lnTo>
                  <a:pt x="1421311" y="417743"/>
                </a:lnTo>
                <a:lnTo>
                  <a:pt x="1505677" y="435163"/>
                </a:lnTo>
                <a:lnTo>
                  <a:pt x="0" y="434607"/>
                </a:lnTo>
                <a:close/>
              </a:path>
            </a:pathLst>
          </a:custGeom>
          <a:solidFill>
            <a:schemeClr val="accent3"/>
          </a:solidFill>
          <a:ln w="19050" cap="rnd" cmpd="sng">
            <a:solidFill>
              <a:schemeClr val="accent1"/>
            </a:solidFill>
            <a:prstDash val="solid"/>
            <a:round/>
            <a:headEnd type="none" w="med" len="med"/>
            <a:tailEnd type="none" w="med" len="med"/>
          </a:ln>
          <a:effectLst/>
        </p:spPr>
        <p:txBody>
          <a:bodyPr wrap="square">
            <a:noAutofit/>
          </a:bodyPr>
          <a:lstStyle/>
          <a:p>
            <a:endParaRPr lang="en-US"/>
          </a:p>
        </p:txBody>
      </p:sp>
    </p:spTree>
    <p:extLst>
      <p:ext uri="{BB962C8B-B14F-4D97-AF65-F5344CB8AC3E}">
        <p14:creationId xmlns:p14="http://schemas.microsoft.com/office/powerpoint/2010/main" val="26961203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2ABD7E-3534-E356-F9BD-351B4825AD8C}"/>
              </a:ext>
            </a:extLst>
          </p:cNvPr>
          <p:cNvSpPr>
            <a:spLocks noGrp="1"/>
          </p:cNvSpPr>
          <p:nvPr>
            <p:ph idx="1"/>
          </p:nvPr>
        </p:nvSpPr>
        <p:spPr/>
        <p:txBody>
          <a:bodyPr/>
          <a:lstStyle/>
          <a:p>
            <a:r>
              <a:rPr lang="en-US" dirty="0"/>
              <a:t>All Normal distributions can be converted into standard Normal distributions for ease of computing probabilities under the curve.</a:t>
            </a:r>
          </a:p>
          <a:p>
            <a:endParaRPr lang="en-US" dirty="0"/>
          </a:p>
        </p:txBody>
      </p:sp>
      <p:sp>
        <p:nvSpPr>
          <p:cNvPr id="3" name="Title 2">
            <a:extLst>
              <a:ext uri="{FF2B5EF4-FFF2-40B4-BE49-F238E27FC236}">
                <a16:creationId xmlns:a16="http://schemas.microsoft.com/office/drawing/2014/main" id="{0CB7DE25-30E8-9BE7-561C-1ADF7E4F8C5D}"/>
              </a:ext>
            </a:extLst>
          </p:cNvPr>
          <p:cNvSpPr>
            <a:spLocks noGrp="1"/>
          </p:cNvSpPr>
          <p:nvPr>
            <p:ph type="title"/>
          </p:nvPr>
        </p:nvSpPr>
        <p:spPr/>
        <p:txBody>
          <a:bodyPr/>
          <a:lstStyle/>
          <a:p>
            <a:r>
              <a:rPr lang="en-US" dirty="0"/>
              <a:t>Conversion of Normal Distributions</a:t>
            </a:r>
          </a:p>
        </p:txBody>
      </p:sp>
      <p:sp>
        <p:nvSpPr>
          <p:cNvPr id="13" name="Freeform 17">
            <a:extLst>
              <a:ext uri="{FF2B5EF4-FFF2-40B4-BE49-F238E27FC236}">
                <a16:creationId xmlns:a16="http://schemas.microsoft.com/office/drawing/2014/main" id="{E4DE57C5-7E68-6B3B-A821-100BA4DE1CF1}"/>
              </a:ext>
            </a:extLst>
          </p:cNvPr>
          <p:cNvSpPr>
            <a:spLocks/>
          </p:cNvSpPr>
          <p:nvPr/>
        </p:nvSpPr>
        <p:spPr bwMode="auto">
          <a:xfrm>
            <a:off x="3621158" y="3048000"/>
            <a:ext cx="5239476" cy="1447800"/>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cxnSp>
        <p:nvCxnSpPr>
          <p:cNvPr id="14" name="Straight Connector 13">
            <a:extLst>
              <a:ext uri="{FF2B5EF4-FFF2-40B4-BE49-F238E27FC236}">
                <a16:creationId xmlns:a16="http://schemas.microsoft.com/office/drawing/2014/main" id="{17E19459-4DA7-1CC1-206B-E6981EFD1A15}"/>
              </a:ext>
            </a:extLst>
          </p:cNvPr>
          <p:cNvCxnSpPr/>
          <p:nvPr/>
        </p:nvCxnSpPr>
        <p:spPr>
          <a:xfrm>
            <a:off x="6288157" y="3124200"/>
            <a:ext cx="0" cy="1371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 name="Freeform 17">
            <a:extLst>
              <a:ext uri="{FF2B5EF4-FFF2-40B4-BE49-F238E27FC236}">
                <a16:creationId xmlns:a16="http://schemas.microsoft.com/office/drawing/2014/main" id="{EAE048CC-93AC-B16A-866D-ED722B7E9B9A}"/>
              </a:ext>
            </a:extLst>
          </p:cNvPr>
          <p:cNvSpPr>
            <a:spLocks/>
          </p:cNvSpPr>
          <p:nvPr/>
        </p:nvSpPr>
        <p:spPr bwMode="auto">
          <a:xfrm>
            <a:off x="2488222" y="4648200"/>
            <a:ext cx="3037935" cy="2045732"/>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cxnSp>
        <p:nvCxnSpPr>
          <p:cNvPr id="16" name="Straight Connector 15">
            <a:extLst>
              <a:ext uri="{FF2B5EF4-FFF2-40B4-BE49-F238E27FC236}">
                <a16:creationId xmlns:a16="http://schemas.microsoft.com/office/drawing/2014/main" id="{1696B249-3C9B-DE7E-9038-B94532003799}"/>
              </a:ext>
            </a:extLst>
          </p:cNvPr>
          <p:cNvCxnSpPr/>
          <p:nvPr/>
        </p:nvCxnSpPr>
        <p:spPr>
          <a:xfrm>
            <a:off x="1716157" y="6693933"/>
            <a:ext cx="79248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2E49A05-3E9F-93C3-4D9C-F1783B5B8297}"/>
              </a:ext>
            </a:extLst>
          </p:cNvPr>
          <p:cNvCxnSpPr/>
          <p:nvPr/>
        </p:nvCxnSpPr>
        <p:spPr>
          <a:xfrm>
            <a:off x="4012222" y="4659868"/>
            <a:ext cx="15515" cy="2045732"/>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9B65930-A79B-D200-3138-DB692E9ED744}"/>
                  </a:ext>
                </a:extLst>
              </p:cNvPr>
              <p:cNvSpPr txBox="1"/>
              <p:nvPr/>
            </p:nvSpPr>
            <p:spPr>
              <a:xfrm>
                <a:off x="4928683" y="6031468"/>
                <a:ext cx="2392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𝑧</m:t>
                      </m:r>
                    </m:oMath>
                  </m:oMathPara>
                </a14:m>
                <a:endParaRPr lang="en-US" sz="2400" dirty="0"/>
              </a:p>
            </p:txBody>
          </p:sp>
        </mc:Choice>
        <mc:Fallback xmlns="">
          <p:sp>
            <p:nvSpPr>
              <p:cNvPr id="18" name="TextBox 17">
                <a:extLst>
                  <a:ext uri="{FF2B5EF4-FFF2-40B4-BE49-F238E27FC236}">
                    <a16:creationId xmlns:a16="http://schemas.microsoft.com/office/drawing/2014/main" id="{69B65930-A79B-D200-3138-DB692E9ED744}"/>
                  </a:ext>
                </a:extLst>
              </p:cNvPr>
              <p:cNvSpPr txBox="1">
                <a:spLocks noRot="1" noChangeAspect="1" noMove="1" noResize="1" noEditPoints="1" noAdjustHandles="1" noChangeArrowheads="1" noChangeShapeType="1" noTextEdit="1"/>
              </p:cNvSpPr>
              <p:nvPr/>
            </p:nvSpPr>
            <p:spPr>
              <a:xfrm>
                <a:off x="4928683" y="6031468"/>
                <a:ext cx="239296" cy="369332"/>
              </a:xfrm>
              <a:prstGeom prst="rect">
                <a:avLst/>
              </a:prstGeom>
              <a:blipFill>
                <a:blip r:embed="rId2"/>
                <a:stretch>
                  <a:fillRect l="-15000" r="-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BAE29C0-2633-5B71-B9E5-982D5C14C4BE}"/>
                  </a:ext>
                </a:extLst>
              </p:cNvPr>
              <p:cNvSpPr txBox="1"/>
              <p:nvPr/>
            </p:nvSpPr>
            <p:spPr>
              <a:xfrm>
                <a:off x="7226075" y="4440364"/>
                <a:ext cx="25776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oMath>
                  </m:oMathPara>
                </a14:m>
                <a:endParaRPr lang="en-US" sz="2400" dirty="0"/>
              </a:p>
            </p:txBody>
          </p:sp>
        </mc:Choice>
        <mc:Fallback xmlns="">
          <p:sp>
            <p:nvSpPr>
              <p:cNvPr id="19" name="TextBox 18">
                <a:extLst>
                  <a:ext uri="{FF2B5EF4-FFF2-40B4-BE49-F238E27FC236}">
                    <a16:creationId xmlns:a16="http://schemas.microsoft.com/office/drawing/2014/main" id="{CBAE29C0-2633-5B71-B9E5-982D5C14C4BE}"/>
                  </a:ext>
                </a:extLst>
              </p:cNvPr>
              <p:cNvSpPr txBox="1">
                <a:spLocks noRot="1" noChangeAspect="1" noMove="1" noResize="1" noEditPoints="1" noAdjustHandles="1" noChangeArrowheads="1" noChangeShapeType="1" noTextEdit="1"/>
              </p:cNvSpPr>
              <p:nvPr/>
            </p:nvSpPr>
            <p:spPr>
              <a:xfrm>
                <a:off x="7226075" y="4440364"/>
                <a:ext cx="257763" cy="369332"/>
              </a:xfrm>
              <a:prstGeom prst="rect">
                <a:avLst/>
              </a:prstGeom>
              <a:blipFill>
                <a:blip r:embed="rId3"/>
                <a:stretch>
                  <a:fillRect l="-9091" r="-4545"/>
                </a:stretch>
              </a:blipFill>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50BD6BDE-E4B9-F000-2A97-D19650965837}"/>
              </a:ext>
            </a:extLst>
          </p:cNvPr>
          <p:cNvCxnSpPr/>
          <p:nvPr/>
        </p:nvCxnSpPr>
        <p:spPr>
          <a:xfrm flipH="1">
            <a:off x="5227421" y="4809696"/>
            <a:ext cx="1822736" cy="1236620"/>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1" name="Freeform 20">
            <a:extLst>
              <a:ext uri="{FF2B5EF4-FFF2-40B4-BE49-F238E27FC236}">
                <a16:creationId xmlns:a16="http://schemas.microsoft.com/office/drawing/2014/main" id="{AE0BBBE9-D97D-4BF0-12AF-48E68030C35A}"/>
              </a:ext>
            </a:extLst>
          </p:cNvPr>
          <p:cNvSpPr/>
          <p:nvPr/>
        </p:nvSpPr>
        <p:spPr>
          <a:xfrm>
            <a:off x="4992757" y="6485392"/>
            <a:ext cx="533400" cy="208541"/>
          </a:xfrm>
          <a:custGeom>
            <a:avLst/>
            <a:gdLst>
              <a:gd name="connsiteX0" fmla="*/ 0 w 533400"/>
              <a:gd name="connsiteY0" fmla="*/ 0 h 208541"/>
              <a:gd name="connsiteX1" fmla="*/ 20793 w 533400"/>
              <a:gd name="connsiteY1" fmla="*/ 11626 h 208541"/>
              <a:gd name="connsiteX2" fmla="*/ 64614 w 533400"/>
              <a:gd name="connsiteY2" fmla="*/ 32138 h 208541"/>
              <a:gd name="connsiteX3" fmla="*/ 103340 w 533400"/>
              <a:gd name="connsiteY3" fmla="*/ 49915 h 208541"/>
              <a:gd name="connsiteX4" fmla="*/ 144104 w 533400"/>
              <a:gd name="connsiteY4" fmla="*/ 69059 h 208541"/>
              <a:gd name="connsiteX5" fmla="*/ 193021 w 533400"/>
              <a:gd name="connsiteY5" fmla="*/ 90939 h 208541"/>
              <a:gd name="connsiteX6" fmla="*/ 247033 w 533400"/>
              <a:gd name="connsiteY6" fmla="*/ 111451 h 208541"/>
              <a:gd name="connsiteX7" fmla="*/ 278625 w 533400"/>
              <a:gd name="connsiteY7" fmla="*/ 122391 h 208541"/>
              <a:gd name="connsiteX8" fmla="*/ 334676 w 533400"/>
              <a:gd name="connsiteY8" fmla="*/ 142903 h 208541"/>
              <a:gd name="connsiteX9" fmla="*/ 309198 w 533400"/>
              <a:gd name="connsiteY9" fmla="*/ 133330 h 208541"/>
              <a:gd name="connsiteX10" fmla="*/ 358115 w 533400"/>
              <a:gd name="connsiteY10" fmla="*/ 149740 h 208541"/>
              <a:gd name="connsiteX11" fmla="*/ 398879 w 533400"/>
              <a:gd name="connsiteY11" fmla="*/ 160680 h 208541"/>
              <a:gd name="connsiteX12" fmla="*/ 433528 w 533400"/>
              <a:gd name="connsiteY12" fmla="*/ 168885 h 208541"/>
              <a:gd name="connsiteX13" fmla="*/ 484483 w 533400"/>
              <a:gd name="connsiteY13" fmla="*/ 183927 h 208541"/>
              <a:gd name="connsiteX14" fmla="*/ 533400 w 533400"/>
              <a:gd name="connsiteY14" fmla="*/ 208541 h 208541"/>
              <a:gd name="connsiteX15" fmla="*/ 0 w 533400"/>
              <a:gd name="connsiteY15" fmla="*/ 208061 h 20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3400" h="208541">
                <a:moveTo>
                  <a:pt x="0" y="0"/>
                </a:moveTo>
                <a:lnTo>
                  <a:pt x="20793" y="11626"/>
                </a:lnTo>
                <a:lnTo>
                  <a:pt x="64614" y="32138"/>
                </a:lnTo>
                <a:lnTo>
                  <a:pt x="103340" y="49915"/>
                </a:lnTo>
                <a:lnTo>
                  <a:pt x="144104" y="69059"/>
                </a:lnTo>
                <a:lnTo>
                  <a:pt x="193021" y="90939"/>
                </a:lnTo>
                <a:lnTo>
                  <a:pt x="247033" y="111451"/>
                </a:lnTo>
                <a:lnTo>
                  <a:pt x="278625" y="122391"/>
                </a:lnTo>
                <a:lnTo>
                  <a:pt x="334676" y="142903"/>
                </a:lnTo>
                <a:lnTo>
                  <a:pt x="309198" y="133330"/>
                </a:lnTo>
                <a:lnTo>
                  <a:pt x="358115" y="149740"/>
                </a:lnTo>
                <a:lnTo>
                  <a:pt x="398879" y="160680"/>
                </a:lnTo>
                <a:lnTo>
                  <a:pt x="433528" y="168885"/>
                </a:lnTo>
                <a:lnTo>
                  <a:pt x="484483" y="183927"/>
                </a:lnTo>
                <a:lnTo>
                  <a:pt x="533400" y="208541"/>
                </a:lnTo>
                <a:lnTo>
                  <a:pt x="0" y="208061"/>
                </a:lnTo>
                <a:close/>
              </a:path>
            </a:pathLst>
          </a:cu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43C52A94-D871-4799-A31F-14675711D2FE}"/>
              </a:ext>
            </a:extLst>
          </p:cNvPr>
          <p:cNvSpPr>
            <a:spLocks/>
          </p:cNvSpPr>
          <p:nvPr/>
        </p:nvSpPr>
        <p:spPr bwMode="auto">
          <a:xfrm>
            <a:off x="7354958" y="4060638"/>
            <a:ext cx="1505677" cy="435163"/>
          </a:xfrm>
          <a:custGeom>
            <a:avLst/>
            <a:gdLst>
              <a:gd name="connsiteX0" fmla="*/ 0 w 1505677"/>
              <a:gd name="connsiteY0" fmla="*/ 0 h 435163"/>
              <a:gd name="connsiteX1" fmla="*/ 8182 w 1505677"/>
              <a:gd name="connsiteY1" fmla="*/ 6436 h 435163"/>
              <a:gd name="connsiteX2" fmla="*/ 34546 w 1505677"/>
              <a:gd name="connsiteY2" fmla="*/ 30631 h 435163"/>
              <a:gd name="connsiteX3" fmla="*/ 74972 w 1505677"/>
              <a:gd name="connsiteY3" fmla="*/ 59664 h 435163"/>
              <a:gd name="connsiteX4" fmla="*/ 111882 w 1505677"/>
              <a:gd name="connsiteY4" fmla="*/ 87730 h 435163"/>
              <a:gd name="connsiteX5" fmla="*/ 155822 w 1505677"/>
              <a:gd name="connsiteY5" fmla="*/ 117731 h 435163"/>
              <a:gd name="connsiteX6" fmla="*/ 199763 w 1505677"/>
              <a:gd name="connsiteY6" fmla="*/ 146765 h 435163"/>
              <a:gd name="connsiteX7" fmla="*/ 238430 w 1505677"/>
              <a:gd name="connsiteY7" fmla="*/ 167088 h 435163"/>
              <a:gd name="connsiteX8" fmla="*/ 271825 w 1505677"/>
              <a:gd name="connsiteY8" fmla="*/ 184508 h 435163"/>
              <a:gd name="connsiteX9" fmla="*/ 317524 w 1505677"/>
              <a:gd name="connsiteY9" fmla="*/ 205799 h 435163"/>
              <a:gd name="connsiteX10" fmla="*/ 363222 w 1505677"/>
              <a:gd name="connsiteY10" fmla="*/ 224187 h 435163"/>
              <a:gd name="connsiteX11" fmla="*/ 410678 w 1505677"/>
              <a:gd name="connsiteY11" fmla="*/ 238704 h 435163"/>
              <a:gd name="connsiteX12" fmla="*/ 437042 w 1505677"/>
              <a:gd name="connsiteY12" fmla="*/ 247414 h 435163"/>
              <a:gd name="connsiteX13" fmla="*/ 438800 w 1505677"/>
              <a:gd name="connsiteY13" fmla="*/ 247414 h 435163"/>
              <a:gd name="connsiteX14" fmla="*/ 473952 w 1505677"/>
              <a:gd name="connsiteY14" fmla="*/ 259027 h 435163"/>
              <a:gd name="connsiteX15" fmla="*/ 558318 w 1505677"/>
              <a:gd name="connsiteY15" fmla="*/ 281286 h 435163"/>
              <a:gd name="connsiteX16" fmla="*/ 621593 w 1505677"/>
              <a:gd name="connsiteY16" fmla="*/ 295803 h 435163"/>
              <a:gd name="connsiteX17" fmla="*/ 697170 w 1505677"/>
              <a:gd name="connsiteY17" fmla="*/ 310319 h 435163"/>
              <a:gd name="connsiteX18" fmla="*/ 763960 w 1505677"/>
              <a:gd name="connsiteY18" fmla="*/ 322901 h 435163"/>
              <a:gd name="connsiteX19" fmla="*/ 834265 w 1505677"/>
              <a:gd name="connsiteY19" fmla="*/ 336450 h 435163"/>
              <a:gd name="connsiteX20" fmla="*/ 918631 w 1505677"/>
              <a:gd name="connsiteY20" fmla="*/ 351934 h 435163"/>
              <a:gd name="connsiteX21" fmla="*/ 1011785 w 1505677"/>
              <a:gd name="connsiteY21" fmla="*/ 366451 h 435163"/>
              <a:gd name="connsiteX22" fmla="*/ 1066271 w 1505677"/>
              <a:gd name="connsiteY22" fmla="*/ 374193 h 435163"/>
              <a:gd name="connsiteX23" fmla="*/ 1162941 w 1505677"/>
              <a:gd name="connsiteY23" fmla="*/ 388710 h 435163"/>
              <a:gd name="connsiteX24" fmla="*/ 1119000 w 1505677"/>
              <a:gd name="connsiteY24" fmla="*/ 381935 h 435163"/>
              <a:gd name="connsiteX25" fmla="*/ 1203366 w 1505677"/>
              <a:gd name="connsiteY25" fmla="*/ 393549 h 435163"/>
              <a:gd name="connsiteX26" fmla="*/ 1273671 w 1505677"/>
              <a:gd name="connsiteY26" fmla="*/ 401291 h 435163"/>
              <a:gd name="connsiteX27" fmla="*/ 1333430 w 1505677"/>
              <a:gd name="connsiteY27" fmla="*/ 407098 h 435163"/>
              <a:gd name="connsiteX28" fmla="*/ 1421311 w 1505677"/>
              <a:gd name="connsiteY28" fmla="*/ 417743 h 435163"/>
              <a:gd name="connsiteX29" fmla="*/ 1505677 w 1505677"/>
              <a:gd name="connsiteY29" fmla="*/ 435163 h 435163"/>
              <a:gd name="connsiteX30" fmla="*/ 0 w 1505677"/>
              <a:gd name="connsiteY30" fmla="*/ 434607 h 43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5677" h="435163">
                <a:moveTo>
                  <a:pt x="0" y="0"/>
                </a:moveTo>
                <a:lnTo>
                  <a:pt x="8182" y="6436"/>
                </a:lnTo>
                <a:lnTo>
                  <a:pt x="34546" y="30631"/>
                </a:lnTo>
                <a:lnTo>
                  <a:pt x="74972" y="59664"/>
                </a:lnTo>
                <a:lnTo>
                  <a:pt x="111882" y="87730"/>
                </a:lnTo>
                <a:lnTo>
                  <a:pt x="155822" y="117731"/>
                </a:lnTo>
                <a:lnTo>
                  <a:pt x="199763" y="146765"/>
                </a:lnTo>
                <a:lnTo>
                  <a:pt x="238430" y="167088"/>
                </a:lnTo>
                <a:lnTo>
                  <a:pt x="271825" y="184508"/>
                </a:lnTo>
                <a:lnTo>
                  <a:pt x="317524" y="205799"/>
                </a:lnTo>
                <a:lnTo>
                  <a:pt x="363222" y="224187"/>
                </a:lnTo>
                <a:lnTo>
                  <a:pt x="410678" y="238704"/>
                </a:lnTo>
                <a:lnTo>
                  <a:pt x="437042" y="247414"/>
                </a:lnTo>
                <a:lnTo>
                  <a:pt x="438800" y="247414"/>
                </a:lnTo>
                <a:lnTo>
                  <a:pt x="473952" y="259027"/>
                </a:lnTo>
                <a:lnTo>
                  <a:pt x="558318" y="281286"/>
                </a:lnTo>
                <a:lnTo>
                  <a:pt x="621593" y="295803"/>
                </a:lnTo>
                <a:lnTo>
                  <a:pt x="697170" y="310319"/>
                </a:lnTo>
                <a:lnTo>
                  <a:pt x="763960" y="322901"/>
                </a:lnTo>
                <a:lnTo>
                  <a:pt x="834265" y="336450"/>
                </a:lnTo>
                <a:lnTo>
                  <a:pt x="918631" y="351934"/>
                </a:lnTo>
                <a:lnTo>
                  <a:pt x="1011785" y="366451"/>
                </a:lnTo>
                <a:lnTo>
                  <a:pt x="1066271" y="374193"/>
                </a:lnTo>
                <a:lnTo>
                  <a:pt x="1162941" y="388710"/>
                </a:lnTo>
                <a:lnTo>
                  <a:pt x="1119000" y="381935"/>
                </a:lnTo>
                <a:lnTo>
                  <a:pt x="1203366" y="393549"/>
                </a:lnTo>
                <a:lnTo>
                  <a:pt x="1273671" y="401291"/>
                </a:lnTo>
                <a:lnTo>
                  <a:pt x="1333430" y="407098"/>
                </a:lnTo>
                <a:lnTo>
                  <a:pt x="1421311" y="417743"/>
                </a:lnTo>
                <a:lnTo>
                  <a:pt x="1505677" y="435163"/>
                </a:lnTo>
                <a:lnTo>
                  <a:pt x="0" y="434607"/>
                </a:lnTo>
                <a:close/>
              </a:path>
            </a:pathLst>
          </a:custGeom>
          <a:solidFill>
            <a:schemeClr val="accent3"/>
          </a:solidFill>
          <a:ln w="19050" cap="rnd" cmpd="sng">
            <a:solidFill>
              <a:schemeClr val="accent1"/>
            </a:solidFill>
            <a:prstDash val="solid"/>
            <a:round/>
            <a:headEnd type="none" w="med" len="med"/>
            <a:tailEnd type="none" w="med" len="med"/>
          </a:ln>
          <a:effectLst/>
        </p:spPr>
        <p:txBody>
          <a:bodyPr wrap="square">
            <a:noAutofit/>
          </a:bodyPr>
          <a:lstStyle/>
          <a:p>
            <a:endParaRPr lang="en-US"/>
          </a:p>
        </p:txBody>
      </p:sp>
    </p:spTree>
    <p:extLst>
      <p:ext uri="{BB962C8B-B14F-4D97-AF65-F5344CB8AC3E}">
        <p14:creationId xmlns:p14="http://schemas.microsoft.com/office/powerpoint/2010/main" val="25861613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03A6183-55E1-62DD-34A3-D92E3B6F0AE1}"/>
                  </a:ext>
                </a:extLst>
              </p:cNvPr>
              <p:cNvSpPr>
                <a:spLocks noGrp="1"/>
              </p:cNvSpPr>
              <p:nvPr>
                <p:ph idx="1"/>
              </p:nvPr>
            </p:nvSpPr>
            <p:spPr/>
            <p:txBody>
              <a:bodyPr/>
              <a:lstStyle/>
              <a:p>
                <a:r>
                  <a:rPr lang="en-US" dirty="0"/>
                  <a:t>Converting from any point on any Normal distribution (with mean </a:t>
                </a:r>
                <a14:m>
                  <m:oMath xmlns:m="http://schemas.openxmlformats.org/officeDocument/2006/math">
                    <m:r>
                      <a:rPr lang="en-US" i="1">
                        <a:latin typeface="Cambria Math" panose="02040503050406030204" pitchFamily="18" charset="0"/>
                      </a:rPr>
                      <m:t>𝜇</m:t>
                    </m:r>
                  </m:oMath>
                </a14:m>
                <a:r>
                  <a:rPr lang="en-US" dirty="0"/>
                  <a:t> and standard deviation </a:t>
                </a:r>
                <a14:m>
                  <m:oMath xmlns:m="http://schemas.openxmlformats.org/officeDocument/2006/math">
                    <m:r>
                      <a:rPr lang="en-US" i="1">
                        <a:latin typeface="Cambria Math" panose="02040503050406030204" pitchFamily="18" charset="0"/>
                      </a:rPr>
                      <m:t>𝜎</m:t>
                    </m:r>
                  </m:oMath>
                </a14:m>
                <a:r>
                  <a:rPr lang="en-US" dirty="0"/>
                  <a:t>) to the corresponding point on the standard Normal distribution can be done through </a:t>
                </a:r>
                <a:r>
                  <a:rPr lang="en-US" b="1" dirty="0"/>
                  <a:t>z-scores</a:t>
                </a:r>
                <a:r>
                  <a:rPr lang="en-US" dirty="0"/>
                  <a:t>.</a:t>
                </a:r>
              </a:p>
              <a:p>
                <a:endParaRPr lang="en-US" dirty="0"/>
              </a:p>
            </p:txBody>
          </p:sp>
        </mc:Choice>
        <mc:Fallback xmlns="">
          <p:sp>
            <p:nvSpPr>
              <p:cNvPr id="2" name="Content Placeholder 1">
                <a:extLst>
                  <a:ext uri="{FF2B5EF4-FFF2-40B4-BE49-F238E27FC236}">
                    <a16:creationId xmlns:a16="http://schemas.microsoft.com/office/drawing/2014/main" id="{E03A6183-55E1-62DD-34A3-D92E3B6F0AE1}"/>
                  </a:ext>
                </a:extLst>
              </p:cNvPr>
              <p:cNvSpPr>
                <a:spLocks noGrp="1" noRot="1" noChangeAspect="1" noMove="1" noResize="1" noEditPoints="1" noAdjustHandles="1" noChangeArrowheads="1" noChangeShapeType="1" noTextEdit="1"/>
              </p:cNvSpPr>
              <p:nvPr>
                <p:ph idx="1"/>
              </p:nvPr>
            </p:nvSpPr>
            <p:spPr>
              <a:blipFill>
                <a:blip r:embed="rId2"/>
                <a:stretch>
                  <a:fillRect l="-460" t="-103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F799285-99FE-E6EA-9760-2A77E3FE8926}"/>
              </a:ext>
            </a:extLst>
          </p:cNvPr>
          <p:cNvSpPr>
            <a:spLocks noGrp="1"/>
          </p:cNvSpPr>
          <p:nvPr>
            <p:ph type="title"/>
          </p:nvPr>
        </p:nvSpPr>
        <p:spPr/>
        <p:txBody>
          <a:bodyPr/>
          <a:lstStyle/>
          <a:p>
            <a:r>
              <a:rPr lang="en-US" dirty="0"/>
              <a:t>Z-scores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CADC048-4691-9AFA-7C19-19CD3EE5B3D8}"/>
                  </a:ext>
                </a:extLst>
              </p:cNvPr>
              <p:cNvSpPr txBox="1"/>
              <p:nvPr/>
            </p:nvSpPr>
            <p:spPr>
              <a:xfrm>
                <a:off x="5305205" y="3650667"/>
                <a:ext cx="1581587" cy="7379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𝑧</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𝜇</m:t>
                          </m:r>
                        </m:num>
                        <m:den>
                          <m:r>
                            <a:rPr lang="en-US" sz="2800" b="0" i="1" smtClean="0">
                              <a:latin typeface="Cambria Math" panose="02040503050406030204" pitchFamily="18" charset="0"/>
                            </a:rPr>
                            <m:t>𝜎</m:t>
                          </m:r>
                        </m:den>
                      </m:f>
                    </m:oMath>
                  </m:oMathPara>
                </a14:m>
                <a:endParaRPr lang="en-US" dirty="0"/>
              </a:p>
            </p:txBody>
          </p:sp>
        </mc:Choice>
        <mc:Fallback xmlns="">
          <p:sp>
            <p:nvSpPr>
              <p:cNvPr id="4" name="TextBox 3">
                <a:extLst>
                  <a:ext uri="{FF2B5EF4-FFF2-40B4-BE49-F238E27FC236}">
                    <a16:creationId xmlns:a16="http://schemas.microsoft.com/office/drawing/2014/main" id="{9CADC048-4691-9AFA-7C19-19CD3EE5B3D8}"/>
                  </a:ext>
                </a:extLst>
              </p:cNvPr>
              <p:cNvSpPr txBox="1">
                <a:spLocks noRot="1" noChangeAspect="1" noMove="1" noResize="1" noEditPoints="1" noAdjustHandles="1" noChangeArrowheads="1" noChangeShapeType="1" noTextEdit="1"/>
              </p:cNvSpPr>
              <p:nvPr/>
            </p:nvSpPr>
            <p:spPr>
              <a:xfrm>
                <a:off x="5305205" y="3650667"/>
                <a:ext cx="1581587" cy="737959"/>
              </a:xfrm>
              <a:prstGeom prst="rect">
                <a:avLst/>
              </a:prstGeom>
              <a:blipFill>
                <a:blip r:embed="rId3"/>
                <a:stretch>
                  <a:fillRect l="-1587" r="-3175" b="-10169"/>
                </a:stretch>
              </a:blipFill>
            </p:spPr>
            <p:txBody>
              <a:bodyPr/>
              <a:lstStyle/>
              <a:p>
                <a:r>
                  <a:rPr lang="en-US">
                    <a:noFill/>
                  </a:rPr>
                  <a:t> </a:t>
                </a:r>
              </a:p>
            </p:txBody>
          </p:sp>
        </mc:Fallback>
      </mc:AlternateContent>
    </p:spTree>
    <p:extLst>
      <p:ext uri="{BB962C8B-B14F-4D97-AF65-F5344CB8AC3E}">
        <p14:creationId xmlns:p14="http://schemas.microsoft.com/office/powerpoint/2010/main" val="22495177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CFB90E-0480-73EA-0D2F-221CCC28AD05}"/>
              </a:ext>
            </a:extLst>
          </p:cNvPr>
          <p:cNvSpPr>
            <a:spLocks noGrp="1"/>
          </p:cNvSpPr>
          <p:nvPr>
            <p:ph idx="1"/>
          </p:nvPr>
        </p:nvSpPr>
        <p:spPr/>
        <p:txBody>
          <a:bodyPr/>
          <a:lstStyle/>
          <a:p>
            <a:r>
              <a:rPr lang="en-US" dirty="0"/>
              <a:t>Assume that the daily number of total users follows a Normal distribution.  The average daily number of total users is 4,504 with a standard deviation of 1,937.  What is the probability that any random day has more than 6,000 total users?</a:t>
            </a:r>
          </a:p>
          <a:p>
            <a:endParaRPr lang="en-US" dirty="0"/>
          </a:p>
        </p:txBody>
      </p:sp>
      <p:sp>
        <p:nvSpPr>
          <p:cNvPr id="3" name="Title 2">
            <a:extLst>
              <a:ext uri="{FF2B5EF4-FFF2-40B4-BE49-F238E27FC236}">
                <a16:creationId xmlns:a16="http://schemas.microsoft.com/office/drawing/2014/main" id="{34F9C6F8-74B8-F1DD-9439-D4F5E97C07BA}"/>
              </a:ext>
            </a:extLst>
          </p:cNvPr>
          <p:cNvSpPr>
            <a:spLocks noGrp="1"/>
          </p:cNvSpPr>
          <p:nvPr>
            <p:ph type="title"/>
          </p:nvPr>
        </p:nvSpPr>
        <p:spPr/>
        <p:txBody>
          <a:bodyPr/>
          <a:lstStyle/>
          <a:p>
            <a:r>
              <a:rPr lang="en-US" dirty="0"/>
              <a:t>Z-Scores Bike Data Example</a:t>
            </a:r>
          </a:p>
        </p:txBody>
      </p:sp>
    </p:spTree>
    <p:extLst>
      <p:ext uri="{BB962C8B-B14F-4D97-AF65-F5344CB8AC3E}">
        <p14:creationId xmlns:p14="http://schemas.microsoft.com/office/powerpoint/2010/main" val="39111050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CFB90E-0480-73EA-0D2F-221CCC28AD05}"/>
              </a:ext>
            </a:extLst>
          </p:cNvPr>
          <p:cNvSpPr>
            <a:spLocks noGrp="1"/>
          </p:cNvSpPr>
          <p:nvPr>
            <p:ph idx="1"/>
          </p:nvPr>
        </p:nvSpPr>
        <p:spPr/>
        <p:txBody>
          <a:bodyPr/>
          <a:lstStyle/>
          <a:p>
            <a:r>
              <a:rPr lang="en-US" dirty="0"/>
              <a:t>Assume that the daily number of total users follows a Normal distribution.  The average daily number of total users is 4,504 with a standard deviation of 1,937.  What is the probability that any random day has more than 6,000 total users?</a:t>
            </a:r>
          </a:p>
          <a:p>
            <a:endParaRPr lang="en-US" dirty="0"/>
          </a:p>
        </p:txBody>
      </p:sp>
      <p:sp>
        <p:nvSpPr>
          <p:cNvPr id="3" name="Title 2">
            <a:extLst>
              <a:ext uri="{FF2B5EF4-FFF2-40B4-BE49-F238E27FC236}">
                <a16:creationId xmlns:a16="http://schemas.microsoft.com/office/drawing/2014/main" id="{34F9C6F8-74B8-F1DD-9439-D4F5E97C07BA}"/>
              </a:ext>
            </a:extLst>
          </p:cNvPr>
          <p:cNvSpPr>
            <a:spLocks noGrp="1"/>
          </p:cNvSpPr>
          <p:nvPr>
            <p:ph type="title"/>
          </p:nvPr>
        </p:nvSpPr>
        <p:spPr/>
        <p:txBody>
          <a:bodyPr/>
          <a:lstStyle/>
          <a:p>
            <a:r>
              <a:rPr lang="en-US" dirty="0"/>
              <a:t>Z-Scores Bike Data Example</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45D73D68-DA93-B89D-E725-48F222824CEE}"/>
                  </a:ext>
                </a:extLst>
              </p:cNvPr>
              <p:cNvSpPr txBox="1"/>
              <p:nvPr/>
            </p:nvSpPr>
            <p:spPr>
              <a:xfrm>
                <a:off x="3755518" y="4019647"/>
                <a:ext cx="5351017" cy="8182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2"/>
                          </a:solidFill>
                          <a:latin typeface="Cambria Math" panose="02040503050406030204" pitchFamily="18" charset="0"/>
                        </a:rPr>
                        <m:t>𝑧</m:t>
                      </m:r>
                      <m:r>
                        <a:rPr lang="en-US" sz="2800" b="0" i="1" smtClean="0">
                          <a:solidFill>
                            <a:schemeClr val="tx2"/>
                          </a:solidFill>
                          <a:latin typeface="Cambria Math" panose="02040503050406030204" pitchFamily="18" charset="0"/>
                        </a:rPr>
                        <m:t>=</m:t>
                      </m:r>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𝑥</m:t>
                          </m:r>
                          <m:r>
                            <a:rPr lang="en-US" sz="2800" b="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𝜇</m:t>
                          </m:r>
                        </m:num>
                        <m:den>
                          <m:r>
                            <a:rPr lang="en-US" sz="2800" b="0" i="1" smtClean="0">
                              <a:solidFill>
                                <a:schemeClr val="tx2"/>
                              </a:solidFill>
                              <a:latin typeface="Cambria Math" panose="02040503050406030204" pitchFamily="18" charset="0"/>
                            </a:rPr>
                            <m:t>𝜎</m:t>
                          </m:r>
                        </m:den>
                      </m:f>
                      <m:r>
                        <a:rPr lang="en-US" sz="2800" b="0" i="1" smtClean="0">
                          <a:solidFill>
                            <a:schemeClr val="tx2"/>
                          </a:solidFill>
                          <a:latin typeface="Cambria Math" panose="02040503050406030204" pitchFamily="18" charset="0"/>
                        </a:rPr>
                        <m:t>=</m:t>
                      </m:r>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6,000</m:t>
                          </m:r>
                          <m:r>
                            <a:rPr lang="en-US" sz="2800" b="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4,504</m:t>
                          </m:r>
                        </m:num>
                        <m:den>
                          <m:r>
                            <a:rPr lang="en-US" sz="2800" b="0" i="1" smtClean="0">
                              <a:solidFill>
                                <a:schemeClr val="tx2"/>
                              </a:solidFill>
                              <a:latin typeface="Cambria Math" panose="02040503050406030204" pitchFamily="18" charset="0"/>
                            </a:rPr>
                            <m:t>1937</m:t>
                          </m:r>
                        </m:den>
                      </m:f>
                      <m:r>
                        <a:rPr lang="en-US" sz="2800" b="0" i="1" smtClean="0">
                          <a:solidFill>
                            <a:schemeClr val="tx2"/>
                          </a:solidFill>
                          <a:latin typeface="Cambria Math" panose="02040503050406030204" pitchFamily="18" charset="0"/>
                        </a:rPr>
                        <m:t>=0.</m:t>
                      </m:r>
                      <m:r>
                        <a:rPr lang="en-US" sz="2800" b="0" i="1" smtClean="0">
                          <a:solidFill>
                            <a:schemeClr val="tx2"/>
                          </a:solidFill>
                          <a:latin typeface="Cambria Math" panose="02040503050406030204" pitchFamily="18" charset="0"/>
                        </a:rPr>
                        <m:t>77</m:t>
                      </m:r>
                    </m:oMath>
                  </m:oMathPara>
                </a14:m>
                <a:endParaRPr lang="en-US" dirty="0">
                  <a:solidFill>
                    <a:schemeClr val="tx2"/>
                  </a:solidFill>
                </a:endParaRPr>
              </a:p>
            </p:txBody>
          </p:sp>
        </mc:Choice>
        <mc:Fallback>
          <p:sp>
            <p:nvSpPr>
              <p:cNvPr id="4" name="TextBox 3">
                <a:extLst>
                  <a:ext uri="{FF2B5EF4-FFF2-40B4-BE49-F238E27FC236}">
                    <a16:creationId xmlns:a16="http://schemas.microsoft.com/office/drawing/2014/main" id="{45D73D68-DA93-B89D-E725-48F222824CEE}"/>
                  </a:ext>
                </a:extLst>
              </p:cNvPr>
              <p:cNvSpPr txBox="1">
                <a:spLocks noRot="1" noChangeAspect="1" noMove="1" noResize="1" noEditPoints="1" noAdjustHandles="1" noChangeArrowheads="1" noChangeShapeType="1" noTextEdit="1"/>
              </p:cNvSpPr>
              <p:nvPr/>
            </p:nvSpPr>
            <p:spPr>
              <a:xfrm>
                <a:off x="3755518" y="4019647"/>
                <a:ext cx="5351017" cy="818237"/>
              </a:xfrm>
              <a:prstGeom prst="rect">
                <a:avLst/>
              </a:prstGeom>
              <a:blipFill>
                <a:blip r:embed="rId2"/>
                <a:stretch>
                  <a:fillRect l="-236" r="-709" b="-12121"/>
                </a:stretch>
              </a:blipFill>
            </p:spPr>
            <p:txBody>
              <a:bodyPr/>
              <a:lstStyle/>
              <a:p>
                <a:r>
                  <a:rPr lang="en-US">
                    <a:noFill/>
                  </a:rPr>
                  <a:t> </a:t>
                </a:r>
              </a:p>
            </p:txBody>
          </p:sp>
        </mc:Fallback>
      </mc:AlternateContent>
    </p:spTree>
    <p:extLst>
      <p:ext uri="{BB962C8B-B14F-4D97-AF65-F5344CB8AC3E}">
        <p14:creationId xmlns:p14="http://schemas.microsoft.com/office/powerpoint/2010/main" val="33993634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F0AE3-A2F0-1788-9FC7-62B60C3C13D2}"/>
              </a:ext>
            </a:extLst>
          </p:cNvPr>
          <p:cNvSpPr>
            <a:spLocks noGrp="1"/>
          </p:cNvSpPr>
          <p:nvPr>
            <p:ph type="title"/>
          </p:nvPr>
        </p:nvSpPr>
        <p:spPr/>
        <p:txBody>
          <a:bodyPr/>
          <a:lstStyle/>
          <a:p>
            <a:r>
              <a:rPr lang="en-US" dirty="0"/>
              <a:t>Z-Scores Bike Data Example</a:t>
            </a:r>
          </a:p>
        </p:txBody>
      </p:sp>
      <p:graphicFrame>
        <p:nvGraphicFramePr>
          <p:cNvPr id="4" name="Table 3">
            <a:extLst>
              <a:ext uri="{FF2B5EF4-FFF2-40B4-BE49-F238E27FC236}">
                <a16:creationId xmlns:a16="http://schemas.microsoft.com/office/drawing/2014/main" id="{7EBB0041-6356-EA41-FD04-CBA9DDB26A18}"/>
              </a:ext>
            </a:extLst>
          </p:cNvPr>
          <p:cNvGraphicFramePr>
            <a:graphicFrameLocks noGrp="1"/>
          </p:cNvGraphicFramePr>
          <p:nvPr>
            <p:extLst>
              <p:ext uri="{D42A27DB-BD31-4B8C-83A1-F6EECF244321}">
                <p14:modId xmlns:p14="http://schemas.microsoft.com/office/powerpoint/2010/main" val="2883090176"/>
              </p:ext>
            </p:extLst>
          </p:nvPr>
        </p:nvGraphicFramePr>
        <p:xfrm>
          <a:off x="1838739" y="3352800"/>
          <a:ext cx="8229607" cy="2966720"/>
        </p:xfrm>
        <a:graphic>
          <a:graphicData uri="http://schemas.openxmlformats.org/drawingml/2006/table">
            <a:tbl>
              <a:tblPr firstRow="1" firstCol="1" bandRow="1">
                <a:tableStyleId>{5C22544A-7EE6-4342-B048-85BDC9FD1C3A}</a:tableStyleId>
              </a:tblPr>
              <a:tblGrid>
                <a:gridCol w="609607">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gridCol w="762000">
                  <a:extLst>
                    <a:ext uri="{9D8B030D-6E8A-4147-A177-3AD203B41FA5}">
                      <a16:colId xmlns:a16="http://schemas.microsoft.com/office/drawing/2014/main" val="20008"/>
                    </a:ext>
                  </a:extLst>
                </a:gridCol>
                <a:gridCol w="762000">
                  <a:extLst>
                    <a:ext uri="{9D8B030D-6E8A-4147-A177-3AD203B41FA5}">
                      <a16:colId xmlns:a16="http://schemas.microsoft.com/office/drawing/2014/main" val="20009"/>
                    </a:ext>
                  </a:extLst>
                </a:gridCol>
                <a:gridCol w="762000">
                  <a:extLst>
                    <a:ext uri="{9D8B030D-6E8A-4147-A177-3AD203B41FA5}">
                      <a16:colId xmlns:a16="http://schemas.microsoft.com/office/drawing/2014/main" val="20010"/>
                    </a:ext>
                  </a:extLst>
                </a:gridCol>
              </a:tblGrid>
              <a:tr h="370840">
                <a:tc>
                  <a:txBody>
                    <a:bodyPr/>
                    <a:lstStyle/>
                    <a:p>
                      <a:pPr algn="ctr"/>
                      <a:r>
                        <a:rPr lang="en-US" i="1" dirty="0"/>
                        <a:t>z</a:t>
                      </a:r>
                    </a:p>
                  </a:txBody>
                  <a:tcPr anchor="ctr"/>
                </a:tc>
                <a:tc>
                  <a:txBody>
                    <a:bodyPr/>
                    <a:lstStyle/>
                    <a:p>
                      <a:pPr algn="ctr"/>
                      <a:r>
                        <a:rPr lang="en-US" dirty="0"/>
                        <a:t>.00</a:t>
                      </a:r>
                    </a:p>
                  </a:txBody>
                  <a:tcPr anchor="ctr"/>
                </a:tc>
                <a:tc>
                  <a:txBody>
                    <a:bodyPr/>
                    <a:lstStyle/>
                    <a:p>
                      <a:pPr algn="ctr"/>
                      <a:r>
                        <a:rPr lang="en-US" dirty="0"/>
                        <a:t>.01</a:t>
                      </a:r>
                    </a:p>
                  </a:txBody>
                  <a:tcPr anchor="ctr"/>
                </a:tc>
                <a:tc>
                  <a:txBody>
                    <a:bodyPr/>
                    <a:lstStyle/>
                    <a:p>
                      <a:pPr algn="ctr"/>
                      <a:r>
                        <a:rPr lang="en-US" dirty="0"/>
                        <a:t>.02</a:t>
                      </a:r>
                    </a:p>
                  </a:txBody>
                  <a:tcPr anchor="ctr"/>
                </a:tc>
                <a:tc>
                  <a:txBody>
                    <a:bodyPr/>
                    <a:lstStyle/>
                    <a:p>
                      <a:pPr algn="ctr"/>
                      <a:r>
                        <a:rPr lang="en-US" dirty="0"/>
                        <a:t>.03</a:t>
                      </a:r>
                    </a:p>
                  </a:txBody>
                  <a:tcPr anchor="ctr"/>
                </a:tc>
                <a:tc>
                  <a:txBody>
                    <a:bodyPr/>
                    <a:lstStyle/>
                    <a:p>
                      <a:pPr algn="ctr"/>
                      <a:r>
                        <a:rPr lang="en-US" dirty="0"/>
                        <a:t>.04</a:t>
                      </a:r>
                    </a:p>
                  </a:txBody>
                  <a:tcPr anchor="ctr"/>
                </a:tc>
                <a:tc>
                  <a:txBody>
                    <a:bodyPr/>
                    <a:lstStyle/>
                    <a:p>
                      <a:pPr algn="ctr"/>
                      <a:r>
                        <a:rPr lang="en-US" dirty="0"/>
                        <a:t>.05</a:t>
                      </a:r>
                    </a:p>
                  </a:txBody>
                  <a:tcPr anchor="ctr"/>
                </a:tc>
                <a:tc>
                  <a:txBody>
                    <a:bodyPr/>
                    <a:lstStyle/>
                    <a:p>
                      <a:pPr algn="ctr"/>
                      <a:r>
                        <a:rPr lang="en-US" dirty="0"/>
                        <a:t>.06</a:t>
                      </a:r>
                    </a:p>
                  </a:txBody>
                  <a:tcPr anchor="ctr"/>
                </a:tc>
                <a:tc>
                  <a:txBody>
                    <a:bodyPr/>
                    <a:lstStyle/>
                    <a:p>
                      <a:pPr algn="ctr"/>
                      <a:r>
                        <a:rPr lang="en-US" dirty="0"/>
                        <a:t>.07</a:t>
                      </a:r>
                    </a:p>
                  </a:txBody>
                  <a:tcPr anchor="ctr"/>
                </a:tc>
                <a:tc>
                  <a:txBody>
                    <a:bodyPr/>
                    <a:lstStyle/>
                    <a:p>
                      <a:pPr algn="ctr"/>
                      <a:r>
                        <a:rPr lang="en-US" dirty="0"/>
                        <a:t>.08</a:t>
                      </a:r>
                    </a:p>
                  </a:txBody>
                  <a:tcPr anchor="ctr"/>
                </a:tc>
                <a:tc>
                  <a:txBody>
                    <a:bodyPr/>
                    <a:lstStyle/>
                    <a:p>
                      <a:pPr algn="ctr"/>
                      <a:r>
                        <a:rPr lang="en-US" dirty="0"/>
                        <a:t>.09</a:t>
                      </a:r>
                    </a:p>
                  </a:txBody>
                  <a:tcPr anchor="ctr"/>
                </a:tc>
                <a:extLst>
                  <a:ext uri="{0D108BD9-81ED-4DB2-BD59-A6C34878D82A}">
                    <a16:rowId xmlns:a16="http://schemas.microsoft.com/office/drawing/2014/main" val="10000"/>
                  </a:ext>
                </a:extLst>
              </a:tr>
              <a:tr h="370840">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extLst>
                  <a:ext uri="{0D108BD9-81ED-4DB2-BD59-A6C34878D82A}">
                    <a16:rowId xmlns:a16="http://schemas.microsoft.com/office/drawing/2014/main" val="10001"/>
                  </a:ext>
                </a:extLst>
              </a:tr>
              <a:tr h="370840">
                <a:tc>
                  <a:txBody>
                    <a:bodyPr/>
                    <a:lstStyle/>
                    <a:p>
                      <a:pPr algn="ctr"/>
                      <a:r>
                        <a:rPr lang="en-US" dirty="0"/>
                        <a:t>0.5</a:t>
                      </a:r>
                    </a:p>
                  </a:txBody>
                  <a:tcPr anchor="ctr"/>
                </a:tc>
                <a:tc>
                  <a:txBody>
                    <a:bodyPr/>
                    <a:lstStyle/>
                    <a:p>
                      <a:pPr algn="ctr"/>
                      <a:r>
                        <a:rPr lang="en-US" dirty="0"/>
                        <a:t>.6915</a:t>
                      </a:r>
                    </a:p>
                  </a:txBody>
                  <a:tcPr anchor="ctr"/>
                </a:tc>
                <a:tc>
                  <a:txBody>
                    <a:bodyPr/>
                    <a:lstStyle/>
                    <a:p>
                      <a:pPr algn="ctr"/>
                      <a:r>
                        <a:rPr lang="en-US" dirty="0"/>
                        <a:t>.6950</a:t>
                      </a:r>
                    </a:p>
                  </a:txBody>
                  <a:tcPr anchor="ctr"/>
                </a:tc>
                <a:tc>
                  <a:txBody>
                    <a:bodyPr/>
                    <a:lstStyle/>
                    <a:p>
                      <a:pPr algn="ctr"/>
                      <a:r>
                        <a:rPr lang="en-US" dirty="0"/>
                        <a:t>.6985</a:t>
                      </a:r>
                    </a:p>
                  </a:txBody>
                  <a:tcPr anchor="ctr"/>
                </a:tc>
                <a:tc>
                  <a:txBody>
                    <a:bodyPr/>
                    <a:lstStyle/>
                    <a:p>
                      <a:pPr algn="ctr"/>
                      <a:r>
                        <a:rPr lang="en-US" dirty="0"/>
                        <a:t>.7019</a:t>
                      </a:r>
                    </a:p>
                  </a:txBody>
                  <a:tcPr anchor="ctr"/>
                </a:tc>
                <a:tc>
                  <a:txBody>
                    <a:bodyPr/>
                    <a:lstStyle/>
                    <a:p>
                      <a:pPr algn="ctr"/>
                      <a:r>
                        <a:rPr lang="en-US" dirty="0"/>
                        <a:t>.7054</a:t>
                      </a:r>
                    </a:p>
                  </a:txBody>
                  <a:tcPr anchor="ctr"/>
                </a:tc>
                <a:tc>
                  <a:txBody>
                    <a:bodyPr/>
                    <a:lstStyle/>
                    <a:p>
                      <a:pPr algn="ctr"/>
                      <a:r>
                        <a:rPr lang="en-US" dirty="0"/>
                        <a:t>.7088</a:t>
                      </a:r>
                    </a:p>
                  </a:txBody>
                  <a:tcPr anchor="ctr"/>
                </a:tc>
                <a:tc>
                  <a:txBody>
                    <a:bodyPr/>
                    <a:lstStyle/>
                    <a:p>
                      <a:pPr algn="ctr"/>
                      <a:r>
                        <a:rPr lang="en-US" dirty="0"/>
                        <a:t>.7123</a:t>
                      </a:r>
                    </a:p>
                  </a:txBody>
                  <a:tcPr anchor="ctr"/>
                </a:tc>
                <a:tc>
                  <a:txBody>
                    <a:bodyPr/>
                    <a:lstStyle/>
                    <a:p>
                      <a:pPr algn="ctr"/>
                      <a:r>
                        <a:rPr lang="en-US" dirty="0"/>
                        <a:t>.7517</a:t>
                      </a:r>
                    </a:p>
                  </a:txBody>
                  <a:tcPr anchor="ctr"/>
                </a:tc>
                <a:tc>
                  <a:txBody>
                    <a:bodyPr/>
                    <a:lstStyle/>
                    <a:p>
                      <a:pPr algn="ctr"/>
                      <a:r>
                        <a:rPr lang="en-US" dirty="0"/>
                        <a:t>.7190</a:t>
                      </a:r>
                    </a:p>
                  </a:txBody>
                  <a:tcPr anchor="ctr"/>
                </a:tc>
                <a:tc>
                  <a:txBody>
                    <a:bodyPr/>
                    <a:lstStyle/>
                    <a:p>
                      <a:pPr algn="ctr"/>
                      <a:r>
                        <a:rPr lang="en-US" dirty="0"/>
                        <a:t>.7224</a:t>
                      </a:r>
                    </a:p>
                  </a:txBody>
                  <a:tcPr anchor="ctr"/>
                </a:tc>
                <a:extLst>
                  <a:ext uri="{0D108BD9-81ED-4DB2-BD59-A6C34878D82A}">
                    <a16:rowId xmlns:a16="http://schemas.microsoft.com/office/drawing/2014/main" val="10002"/>
                  </a:ext>
                </a:extLst>
              </a:tr>
              <a:tr h="370840">
                <a:tc>
                  <a:txBody>
                    <a:bodyPr/>
                    <a:lstStyle/>
                    <a:p>
                      <a:pPr algn="ctr"/>
                      <a:r>
                        <a:rPr lang="en-US" dirty="0"/>
                        <a:t>0.6</a:t>
                      </a:r>
                    </a:p>
                  </a:txBody>
                  <a:tcPr anchor="ctr"/>
                </a:tc>
                <a:tc>
                  <a:txBody>
                    <a:bodyPr/>
                    <a:lstStyle/>
                    <a:p>
                      <a:pPr algn="ctr"/>
                      <a:r>
                        <a:rPr lang="en-US" dirty="0"/>
                        <a:t>.7257</a:t>
                      </a:r>
                    </a:p>
                  </a:txBody>
                  <a:tcPr anchor="ctr"/>
                </a:tc>
                <a:tc>
                  <a:txBody>
                    <a:bodyPr/>
                    <a:lstStyle/>
                    <a:p>
                      <a:pPr algn="ctr"/>
                      <a:r>
                        <a:rPr lang="en-US" dirty="0"/>
                        <a:t>.7291</a:t>
                      </a:r>
                    </a:p>
                  </a:txBody>
                  <a:tcPr anchor="ctr"/>
                </a:tc>
                <a:tc>
                  <a:txBody>
                    <a:bodyPr/>
                    <a:lstStyle/>
                    <a:p>
                      <a:pPr algn="ctr"/>
                      <a:r>
                        <a:rPr lang="en-US" dirty="0"/>
                        <a:t>.7324</a:t>
                      </a:r>
                    </a:p>
                  </a:txBody>
                  <a:tcPr anchor="ctr"/>
                </a:tc>
                <a:tc>
                  <a:txBody>
                    <a:bodyPr/>
                    <a:lstStyle/>
                    <a:p>
                      <a:pPr algn="ctr"/>
                      <a:r>
                        <a:rPr lang="en-US" dirty="0"/>
                        <a:t>.7357</a:t>
                      </a:r>
                    </a:p>
                  </a:txBody>
                  <a:tcPr anchor="ctr"/>
                </a:tc>
                <a:tc>
                  <a:txBody>
                    <a:bodyPr/>
                    <a:lstStyle/>
                    <a:p>
                      <a:pPr algn="ctr"/>
                      <a:r>
                        <a:rPr lang="en-US" dirty="0"/>
                        <a:t>.7389</a:t>
                      </a:r>
                    </a:p>
                  </a:txBody>
                  <a:tcPr anchor="ctr"/>
                </a:tc>
                <a:tc>
                  <a:txBody>
                    <a:bodyPr/>
                    <a:lstStyle/>
                    <a:p>
                      <a:pPr algn="ctr"/>
                      <a:r>
                        <a:rPr lang="en-US" dirty="0"/>
                        <a:t>.7422</a:t>
                      </a:r>
                    </a:p>
                  </a:txBody>
                  <a:tcPr anchor="ctr"/>
                </a:tc>
                <a:tc>
                  <a:txBody>
                    <a:bodyPr/>
                    <a:lstStyle/>
                    <a:p>
                      <a:pPr algn="ctr"/>
                      <a:r>
                        <a:rPr lang="en-US" dirty="0"/>
                        <a:t>.7454</a:t>
                      </a:r>
                    </a:p>
                  </a:txBody>
                  <a:tcPr anchor="ctr"/>
                </a:tc>
                <a:tc>
                  <a:txBody>
                    <a:bodyPr/>
                    <a:lstStyle/>
                    <a:p>
                      <a:pPr algn="ctr"/>
                      <a:r>
                        <a:rPr lang="en-US" dirty="0"/>
                        <a:t>.7486</a:t>
                      </a:r>
                    </a:p>
                  </a:txBody>
                  <a:tcPr anchor="ctr"/>
                </a:tc>
                <a:tc>
                  <a:txBody>
                    <a:bodyPr/>
                    <a:lstStyle/>
                    <a:p>
                      <a:pPr algn="ctr"/>
                      <a:r>
                        <a:rPr lang="en-US" dirty="0"/>
                        <a:t>.7517</a:t>
                      </a:r>
                    </a:p>
                  </a:txBody>
                  <a:tcPr anchor="ctr"/>
                </a:tc>
                <a:tc>
                  <a:txBody>
                    <a:bodyPr/>
                    <a:lstStyle/>
                    <a:p>
                      <a:pPr algn="ctr"/>
                      <a:r>
                        <a:rPr lang="en-US" dirty="0"/>
                        <a:t>.7549</a:t>
                      </a:r>
                    </a:p>
                  </a:txBody>
                  <a:tcPr anchor="ctr"/>
                </a:tc>
                <a:extLst>
                  <a:ext uri="{0D108BD9-81ED-4DB2-BD59-A6C34878D82A}">
                    <a16:rowId xmlns:a16="http://schemas.microsoft.com/office/drawing/2014/main" val="10003"/>
                  </a:ext>
                </a:extLst>
              </a:tr>
              <a:tr h="370840">
                <a:tc>
                  <a:txBody>
                    <a:bodyPr/>
                    <a:lstStyle/>
                    <a:p>
                      <a:pPr algn="ctr"/>
                      <a:r>
                        <a:rPr lang="en-US" dirty="0"/>
                        <a:t>0.7</a:t>
                      </a:r>
                    </a:p>
                  </a:txBody>
                  <a:tcPr anchor="ctr"/>
                </a:tc>
                <a:tc>
                  <a:txBody>
                    <a:bodyPr/>
                    <a:lstStyle/>
                    <a:p>
                      <a:pPr algn="ctr"/>
                      <a:r>
                        <a:rPr lang="en-US" dirty="0"/>
                        <a:t>.7580</a:t>
                      </a:r>
                    </a:p>
                  </a:txBody>
                  <a:tcPr anchor="ctr"/>
                </a:tc>
                <a:tc>
                  <a:txBody>
                    <a:bodyPr/>
                    <a:lstStyle/>
                    <a:p>
                      <a:pPr algn="ctr"/>
                      <a:r>
                        <a:rPr lang="en-US" dirty="0"/>
                        <a:t>.7611</a:t>
                      </a:r>
                    </a:p>
                  </a:txBody>
                  <a:tcPr anchor="ctr"/>
                </a:tc>
                <a:tc>
                  <a:txBody>
                    <a:bodyPr/>
                    <a:lstStyle/>
                    <a:p>
                      <a:pPr algn="ctr"/>
                      <a:r>
                        <a:rPr lang="en-US" dirty="0"/>
                        <a:t>.7642</a:t>
                      </a:r>
                    </a:p>
                  </a:txBody>
                  <a:tcPr anchor="ctr"/>
                </a:tc>
                <a:tc>
                  <a:txBody>
                    <a:bodyPr/>
                    <a:lstStyle/>
                    <a:p>
                      <a:pPr algn="ctr"/>
                      <a:r>
                        <a:rPr lang="en-US" dirty="0"/>
                        <a:t>.7673</a:t>
                      </a:r>
                    </a:p>
                  </a:txBody>
                  <a:tcPr anchor="ctr"/>
                </a:tc>
                <a:tc>
                  <a:txBody>
                    <a:bodyPr/>
                    <a:lstStyle/>
                    <a:p>
                      <a:pPr algn="ctr"/>
                      <a:r>
                        <a:rPr lang="en-US" dirty="0"/>
                        <a:t>.7704</a:t>
                      </a:r>
                    </a:p>
                  </a:txBody>
                  <a:tcPr anchor="ctr"/>
                </a:tc>
                <a:tc>
                  <a:txBody>
                    <a:bodyPr/>
                    <a:lstStyle/>
                    <a:p>
                      <a:pPr algn="ctr"/>
                      <a:r>
                        <a:rPr lang="en-US" dirty="0"/>
                        <a:t>.7734</a:t>
                      </a:r>
                    </a:p>
                  </a:txBody>
                  <a:tcPr anchor="ctr"/>
                </a:tc>
                <a:tc>
                  <a:txBody>
                    <a:bodyPr/>
                    <a:lstStyle/>
                    <a:p>
                      <a:pPr algn="ctr"/>
                      <a:r>
                        <a:rPr lang="en-US" dirty="0"/>
                        <a:t>.7764</a:t>
                      </a:r>
                    </a:p>
                  </a:txBody>
                  <a:tcPr anchor="ctr"/>
                </a:tc>
                <a:tc>
                  <a:txBody>
                    <a:bodyPr/>
                    <a:lstStyle/>
                    <a:p>
                      <a:pPr algn="ctr"/>
                      <a:r>
                        <a:rPr lang="en-US" dirty="0"/>
                        <a:t>.7794</a:t>
                      </a:r>
                    </a:p>
                  </a:txBody>
                  <a:tcPr anchor="ctr"/>
                </a:tc>
                <a:tc>
                  <a:txBody>
                    <a:bodyPr/>
                    <a:lstStyle/>
                    <a:p>
                      <a:pPr algn="ctr"/>
                      <a:r>
                        <a:rPr lang="en-US" dirty="0"/>
                        <a:t>.7823</a:t>
                      </a:r>
                    </a:p>
                  </a:txBody>
                  <a:tcPr anchor="ctr"/>
                </a:tc>
                <a:tc>
                  <a:txBody>
                    <a:bodyPr/>
                    <a:lstStyle/>
                    <a:p>
                      <a:pPr algn="ctr"/>
                      <a:r>
                        <a:rPr lang="en-US" dirty="0"/>
                        <a:t>.7852</a:t>
                      </a:r>
                    </a:p>
                  </a:txBody>
                  <a:tcPr anchor="ctr"/>
                </a:tc>
                <a:extLst>
                  <a:ext uri="{0D108BD9-81ED-4DB2-BD59-A6C34878D82A}">
                    <a16:rowId xmlns:a16="http://schemas.microsoft.com/office/drawing/2014/main" val="10004"/>
                  </a:ext>
                </a:extLst>
              </a:tr>
              <a:tr h="370840">
                <a:tc>
                  <a:txBody>
                    <a:bodyPr/>
                    <a:lstStyle/>
                    <a:p>
                      <a:pPr algn="ctr"/>
                      <a:r>
                        <a:rPr lang="en-US" dirty="0"/>
                        <a:t>0.8</a:t>
                      </a:r>
                    </a:p>
                  </a:txBody>
                  <a:tcPr anchor="ctr"/>
                </a:tc>
                <a:tc>
                  <a:txBody>
                    <a:bodyPr/>
                    <a:lstStyle/>
                    <a:p>
                      <a:pPr algn="ctr"/>
                      <a:r>
                        <a:rPr lang="en-US" dirty="0"/>
                        <a:t>.7881</a:t>
                      </a:r>
                    </a:p>
                  </a:txBody>
                  <a:tcPr anchor="ctr"/>
                </a:tc>
                <a:tc>
                  <a:txBody>
                    <a:bodyPr/>
                    <a:lstStyle/>
                    <a:p>
                      <a:pPr algn="ctr"/>
                      <a:r>
                        <a:rPr lang="en-US" dirty="0"/>
                        <a:t>.7910</a:t>
                      </a:r>
                    </a:p>
                  </a:txBody>
                  <a:tcPr anchor="ctr"/>
                </a:tc>
                <a:tc>
                  <a:txBody>
                    <a:bodyPr/>
                    <a:lstStyle/>
                    <a:p>
                      <a:pPr algn="ctr"/>
                      <a:r>
                        <a:rPr lang="en-US" dirty="0"/>
                        <a:t>.7939</a:t>
                      </a:r>
                    </a:p>
                  </a:txBody>
                  <a:tcPr anchor="ctr"/>
                </a:tc>
                <a:tc>
                  <a:txBody>
                    <a:bodyPr/>
                    <a:lstStyle/>
                    <a:p>
                      <a:pPr algn="ctr"/>
                      <a:r>
                        <a:rPr lang="en-US" dirty="0"/>
                        <a:t>.7967</a:t>
                      </a:r>
                    </a:p>
                  </a:txBody>
                  <a:tcPr anchor="ctr"/>
                </a:tc>
                <a:tc>
                  <a:txBody>
                    <a:bodyPr/>
                    <a:lstStyle/>
                    <a:p>
                      <a:pPr algn="ctr"/>
                      <a:r>
                        <a:rPr lang="en-US" dirty="0"/>
                        <a:t>.7995</a:t>
                      </a:r>
                    </a:p>
                  </a:txBody>
                  <a:tcPr anchor="ctr"/>
                </a:tc>
                <a:tc>
                  <a:txBody>
                    <a:bodyPr/>
                    <a:lstStyle/>
                    <a:p>
                      <a:pPr algn="ctr"/>
                      <a:r>
                        <a:rPr lang="en-US" dirty="0"/>
                        <a:t>.8023</a:t>
                      </a:r>
                    </a:p>
                  </a:txBody>
                  <a:tcPr anchor="ctr"/>
                </a:tc>
                <a:tc>
                  <a:txBody>
                    <a:bodyPr/>
                    <a:lstStyle/>
                    <a:p>
                      <a:pPr algn="ctr"/>
                      <a:r>
                        <a:rPr lang="en-US" dirty="0"/>
                        <a:t>.8051</a:t>
                      </a:r>
                    </a:p>
                  </a:txBody>
                  <a:tcPr anchor="ctr"/>
                </a:tc>
                <a:tc>
                  <a:txBody>
                    <a:bodyPr/>
                    <a:lstStyle/>
                    <a:p>
                      <a:pPr algn="ctr"/>
                      <a:r>
                        <a:rPr lang="en-US" dirty="0"/>
                        <a:t>.8078</a:t>
                      </a:r>
                    </a:p>
                  </a:txBody>
                  <a:tcPr anchor="ctr"/>
                </a:tc>
                <a:tc>
                  <a:txBody>
                    <a:bodyPr/>
                    <a:lstStyle/>
                    <a:p>
                      <a:pPr algn="ctr"/>
                      <a:r>
                        <a:rPr lang="en-US" dirty="0"/>
                        <a:t>.8106</a:t>
                      </a:r>
                    </a:p>
                  </a:txBody>
                  <a:tcPr anchor="ctr"/>
                </a:tc>
                <a:tc>
                  <a:txBody>
                    <a:bodyPr/>
                    <a:lstStyle/>
                    <a:p>
                      <a:pPr algn="ctr"/>
                      <a:r>
                        <a:rPr lang="en-US" dirty="0"/>
                        <a:t>.8133</a:t>
                      </a:r>
                    </a:p>
                  </a:txBody>
                  <a:tcPr anchor="ctr"/>
                </a:tc>
                <a:extLst>
                  <a:ext uri="{0D108BD9-81ED-4DB2-BD59-A6C34878D82A}">
                    <a16:rowId xmlns:a16="http://schemas.microsoft.com/office/drawing/2014/main" val="10005"/>
                  </a:ext>
                </a:extLst>
              </a:tr>
              <a:tr h="370840">
                <a:tc>
                  <a:txBody>
                    <a:bodyPr/>
                    <a:lstStyle/>
                    <a:p>
                      <a:pPr algn="ctr"/>
                      <a:r>
                        <a:rPr lang="en-US" dirty="0"/>
                        <a:t>0.9</a:t>
                      </a:r>
                    </a:p>
                  </a:txBody>
                  <a:tcPr anchor="ctr"/>
                </a:tc>
                <a:tc>
                  <a:txBody>
                    <a:bodyPr/>
                    <a:lstStyle/>
                    <a:p>
                      <a:pPr algn="ctr"/>
                      <a:r>
                        <a:rPr lang="en-US" dirty="0"/>
                        <a:t>.8159</a:t>
                      </a:r>
                    </a:p>
                  </a:txBody>
                  <a:tcPr anchor="ctr"/>
                </a:tc>
                <a:tc>
                  <a:txBody>
                    <a:bodyPr/>
                    <a:lstStyle/>
                    <a:p>
                      <a:pPr algn="ctr"/>
                      <a:r>
                        <a:rPr lang="en-US" dirty="0"/>
                        <a:t>.8186</a:t>
                      </a:r>
                    </a:p>
                  </a:txBody>
                  <a:tcPr anchor="ctr"/>
                </a:tc>
                <a:tc>
                  <a:txBody>
                    <a:bodyPr/>
                    <a:lstStyle/>
                    <a:p>
                      <a:pPr algn="ctr"/>
                      <a:r>
                        <a:rPr lang="en-US" dirty="0"/>
                        <a:t>.8212</a:t>
                      </a:r>
                    </a:p>
                  </a:txBody>
                  <a:tcPr anchor="ctr"/>
                </a:tc>
                <a:tc>
                  <a:txBody>
                    <a:bodyPr/>
                    <a:lstStyle/>
                    <a:p>
                      <a:pPr algn="ctr"/>
                      <a:r>
                        <a:rPr lang="en-US" dirty="0"/>
                        <a:t>.8238</a:t>
                      </a:r>
                    </a:p>
                  </a:txBody>
                  <a:tcPr anchor="ctr"/>
                </a:tc>
                <a:tc>
                  <a:txBody>
                    <a:bodyPr/>
                    <a:lstStyle/>
                    <a:p>
                      <a:pPr algn="ctr"/>
                      <a:r>
                        <a:rPr lang="en-US" dirty="0"/>
                        <a:t>.8264</a:t>
                      </a:r>
                    </a:p>
                  </a:txBody>
                  <a:tcPr anchor="ctr"/>
                </a:tc>
                <a:tc>
                  <a:txBody>
                    <a:bodyPr/>
                    <a:lstStyle/>
                    <a:p>
                      <a:pPr algn="ctr"/>
                      <a:r>
                        <a:rPr lang="en-US" dirty="0"/>
                        <a:t>.8289</a:t>
                      </a:r>
                    </a:p>
                  </a:txBody>
                  <a:tcPr anchor="ctr"/>
                </a:tc>
                <a:tc>
                  <a:txBody>
                    <a:bodyPr/>
                    <a:lstStyle/>
                    <a:p>
                      <a:pPr algn="ctr"/>
                      <a:r>
                        <a:rPr lang="en-US" dirty="0"/>
                        <a:t>.8315</a:t>
                      </a:r>
                    </a:p>
                  </a:txBody>
                  <a:tcPr anchor="ctr"/>
                </a:tc>
                <a:tc>
                  <a:txBody>
                    <a:bodyPr/>
                    <a:lstStyle/>
                    <a:p>
                      <a:pPr algn="ctr"/>
                      <a:r>
                        <a:rPr lang="en-US" dirty="0"/>
                        <a:t>.8340</a:t>
                      </a:r>
                    </a:p>
                  </a:txBody>
                  <a:tcPr anchor="ctr"/>
                </a:tc>
                <a:tc>
                  <a:txBody>
                    <a:bodyPr/>
                    <a:lstStyle/>
                    <a:p>
                      <a:pPr algn="ctr"/>
                      <a:r>
                        <a:rPr lang="en-US" dirty="0"/>
                        <a:t>.8365</a:t>
                      </a:r>
                    </a:p>
                  </a:txBody>
                  <a:tcPr anchor="ctr"/>
                </a:tc>
                <a:tc>
                  <a:txBody>
                    <a:bodyPr/>
                    <a:lstStyle/>
                    <a:p>
                      <a:pPr algn="ctr"/>
                      <a:r>
                        <a:rPr lang="en-US" dirty="0"/>
                        <a:t>.8389</a:t>
                      </a:r>
                    </a:p>
                  </a:txBody>
                  <a:tcPr anchor="ctr"/>
                </a:tc>
                <a:extLst>
                  <a:ext uri="{0D108BD9-81ED-4DB2-BD59-A6C34878D82A}">
                    <a16:rowId xmlns:a16="http://schemas.microsoft.com/office/drawing/2014/main" val="10006"/>
                  </a:ext>
                </a:extLst>
              </a:tr>
              <a:tr h="370840">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extLst>
                  <a:ext uri="{0D108BD9-81ED-4DB2-BD59-A6C34878D82A}">
                    <a16:rowId xmlns:a16="http://schemas.microsoft.com/office/drawing/2014/main" val="10007"/>
                  </a:ext>
                </a:extLst>
              </a:tr>
            </a:tbl>
          </a:graphicData>
        </a:graphic>
      </p:graphicFrame>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67B23036-534F-77C8-5584-46D2CB8D5966}"/>
                  </a:ext>
                </a:extLst>
              </p:cNvPr>
              <p:cNvSpPr txBox="1"/>
              <p:nvPr/>
            </p:nvSpPr>
            <p:spPr>
              <a:xfrm>
                <a:off x="6105939" y="6368534"/>
                <a:ext cx="166808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2"/>
                          </a:solidFill>
                          <a:latin typeface="Cambria Math" panose="02040503050406030204" pitchFamily="18" charset="0"/>
                        </a:rPr>
                        <m:t>𝑃</m:t>
                      </m:r>
                      <m:r>
                        <a:rPr lang="en-US" sz="2400" b="0" i="1" smtClean="0">
                          <a:solidFill>
                            <a:schemeClr val="accent2"/>
                          </a:solidFill>
                          <a:latin typeface="Cambria Math" panose="02040503050406030204" pitchFamily="18" charset="0"/>
                        </a:rPr>
                        <m:t>(</m:t>
                      </m:r>
                      <m:r>
                        <a:rPr lang="en-US" sz="2400" b="0" i="1" smtClean="0">
                          <a:solidFill>
                            <a:schemeClr val="accent2"/>
                          </a:solidFill>
                          <a:latin typeface="Cambria Math" panose="02040503050406030204" pitchFamily="18" charset="0"/>
                        </a:rPr>
                        <m:t>𝑧</m:t>
                      </m:r>
                      <m:r>
                        <a:rPr lang="en-US" sz="2400" b="0" i="1" smtClean="0">
                          <a:solidFill>
                            <a:schemeClr val="accent2"/>
                          </a:solidFill>
                          <a:latin typeface="Cambria Math" panose="02040503050406030204" pitchFamily="18" charset="0"/>
                        </a:rPr>
                        <m:t>≤0.77)</m:t>
                      </m:r>
                    </m:oMath>
                  </m:oMathPara>
                </a14:m>
                <a:endParaRPr lang="en-US" dirty="0">
                  <a:solidFill>
                    <a:schemeClr val="accent2"/>
                  </a:solidFill>
                </a:endParaRPr>
              </a:p>
            </p:txBody>
          </p:sp>
        </mc:Choice>
        <mc:Fallback>
          <p:sp>
            <p:nvSpPr>
              <p:cNvPr id="5" name="TextBox 4">
                <a:extLst>
                  <a:ext uri="{FF2B5EF4-FFF2-40B4-BE49-F238E27FC236}">
                    <a16:creationId xmlns:a16="http://schemas.microsoft.com/office/drawing/2014/main" id="{67B23036-534F-77C8-5584-46D2CB8D5966}"/>
                  </a:ext>
                </a:extLst>
              </p:cNvPr>
              <p:cNvSpPr txBox="1">
                <a:spLocks noRot="1" noChangeAspect="1" noMove="1" noResize="1" noEditPoints="1" noAdjustHandles="1" noChangeArrowheads="1" noChangeShapeType="1" noTextEdit="1"/>
              </p:cNvSpPr>
              <p:nvPr/>
            </p:nvSpPr>
            <p:spPr>
              <a:xfrm>
                <a:off x="6105939" y="6368534"/>
                <a:ext cx="1668085" cy="369332"/>
              </a:xfrm>
              <a:prstGeom prst="rect">
                <a:avLst/>
              </a:prstGeom>
              <a:blipFill>
                <a:blip r:embed="rId2"/>
                <a:stretch>
                  <a:fillRect l="-3030" r="-6061" b="-33333"/>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7028A043-F421-6179-892F-8902F4552043}"/>
              </a:ext>
            </a:extLst>
          </p:cNvPr>
          <p:cNvSpPr/>
          <p:nvPr/>
        </p:nvSpPr>
        <p:spPr>
          <a:xfrm>
            <a:off x="7918254" y="3276600"/>
            <a:ext cx="457200" cy="533400"/>
          </a:xfrm>
          <a:prstGeom prst="ellipse">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DAA7555-0111-D798-CE43-197EFDA4CDD0}"/>
              </a:ext>
            </a:extLst>
          </p:cNvPr>
          <p:cNvSpPr/>
          <p:nvPr/>
        </p:nvSpPr>
        <p:spPr>
          <a:xfrm>
            <a:off x="1838739" y="4753710"/>
            <a:ext cx="572219" cy="533400"/>
          </a:xfrm>
          <a:prstGeom prst="ellipse">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CF381A7-7D05-4BFE-FE35-74A84ABC04D8}"/>
              </a:ext>
            </a:extLst>
          </p:cNvPr>
          <p:cNvSpPr/>
          <p:nvPr/>
        </p:nvSpPr>
        <p:spPr>
          <a:xfrm>
            <a:off x="7784544" y="4753710"/>
            <a:ext cx="724619" cy="533400"/>
          </a:xfrm>
          <a:prstGeom prst="ellipse">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B225BA0A-5E92-D619-9AAB-706FD3965A4F}"/>
              </a:ext>
            </a:extLst>
          </p:cNvPr>
          <p:cNvCxnSpPr>
            <a:stCxn id="6" idx="4"/>
            <a:endCxn id="8" idx="0"/>
          </p:cNvCxnSpPr>
          <p:nvPr/>
        </p:nvCxnSpPr>
        <p:spPr>
          <a:xfrm>
            <a:off x="8146854" y="3810000"/>
            <a:ext cx="0" cy="943710"/>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9914FCA-EBCA-7B3A-D8AE-08FF96292AF5}"/>
              </a:ext>
            </a:extLst>
          </p:cNvPr>
          <p:cNvCxnSpPr>
            <a:stCxn id="7" idx="6"/>
            <a:endCxn id="8" idx="2"/>
          </p:cNvCxnSpPr>
          <p:nvPr/>
        </p:nvCxnSpPr>
        <p:spPr>
          <a:xfrm>
            <a:off x="2410958" y="5020410"/>
            <a:ext cx="5373586" cy="0"/>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D812213-4A21-1D8F-4BCA-7A60BBBDFEA9}"/>
              </a:ext>
            </a:extLst>
          </p:cNvPr>
          <p:cNvCxnSpPr>
            <a:cxnSpLocks/>
            <a:stCxn id="5" idx="0"/>
            <a:endCxn id="8" idx="3"/>
          </p:cNvCxnSpPr>
          <p:nvPr/>
        </p:nvCxnSpPr>
        <p:spPr>
          <a:xfrm flipV="1">
            <a:off x="6939982" y="5208995"/>
            <a:ext cx="950680" cy="1159539"/>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974B1A6E-7230-7442-F8C9-8E59A6705466}"/>
                  </a:ext>
                </a:extLst>
              </p:cNvPr>
              <p:cNvSpPr txBox="1"/>
              <p:nvPr/>
            </p:nvSpPr>
            <p:spPr>
              <a:xfrm>
                <a:off x="3415193" y="2173275"/>
                <a:ext cx="5351017" cy="8182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2"/>
                          </a:solidFill>
                          <a:latin typeface="Cambria Math" panose="02040503050406030204" pitchFamily="18" charset="0"/>
                        </a:rPr>
                        <m:t>𝑧</m:t>
                      </m:r>
                      <m:r>
                        <a:rPr lang="en-US" sz="2800" b="0" i="1" smtClean="0">
                          <a:solidFill>
                            <a:schemeClr val="tx2"/>
                          </a:solidFill>
                          <a:latin typeface="Cambria Math" panose="02040503050406030204" pitchFamily="18" charset="0"/>
                        </a:rPr>
                        <m:t>=</m:t>
                      </m:r>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𝑥</m:t>
                          </m:r>
                          <m:r>
                            <a:rPr lang="en-US" sz="2800" b="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𝜇</m:t>
                          </m:r>
                        </m:num>
                        <m:den>
                          <m:r>
                            <a:rPr lang="en-US" sz="2800" b="0" i="1" smtClean="0">
                              <a:solidFill>
                                <a:schemeClr val="tx2"/>
                              </a:solidFill>
                              <a:latin typeface="Cambria Math" panose="02040503050406030204" pitchFamily="18" charset="0"/>
                            </a:rPr>
                            <m:t>𝜎</m:t>
                          </m:r>
                        </m:den>
                      </m:f>
                      <m:r>
                        <a:rPr lang="en-US" sz="2800" b="0" i="1" smtClean="0">
                          <a:solidFill>
                            <a:schemeClr val="tx2"/>
                          </a:solidFill>
                          <a:latin typeface="Cambria Math" panose="02040503050406030204" pitchFamily="18" charset="0"/>
                        </a:rPr>
                        <m:t>=</m:t>
                      </m:r>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6,000</m:t>
                          </m:r>
                          <m:r>
                            <a:rPr lang="en-US" sz="2800" b="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4,504</m:t>
                          </m:r>
                        </m:num>
                        <m:den>
                          <m:r>
                            <a:rPr lang="en-US" sz="2800" b="0" i="1" smtClean="0">
                              <a:solidFill>
                                <a:schemeClr val="tx2"/>
                              </a:solidFill>
                              <a:latin typeface="Cambria Math" panose="02040503050406030204" pitchFamily="18" charset="0"/>
                            </a:rPr>
                            <m:t>1937</m:t>
                          </m:r>
                        </m:den>
                      </m:f>
                      <m:r>
                        <a:rPr lang="en-US" sz="2800" b="0" i="1" smtClean="0">
                          <a:solidFill>
                            <a:schemeClr val="tx2"/>
                          </a:solidFill>
                          <a:latin typeface="Cambria Math" panose="02040503050406030204" pitchFamily="18" charset="0"/>
                        </a:rPr>
                        <m:t>=0.</m:t>
                      </m:r>
                      <m:r>
                        <a:rPr lang="en-US" sz="2800" b="0" i="1" smtClean="0">
                          <a:solidFill>
                            <a:schemeClr val="tx2"/>
                          </a:solidFill>
                          <a:latin typeface="Cambria Math" panose="02040503050406030204" pitchFamily="18" charset="0"/>
                        </a:rPr>
                        <m:t>77</m:t>
                      </m:r>
                    </m:oMath>
                  </m:oMathPara>
                </a14:m>
                <a:endParaRPr lang="en-US" dirty="0">
                  <a:solidFill>
                    <a:schemeClr val="tx2"/>
                  </a:solidFill>
                </a:endParaRPr>
              </a:p>
            </p:txBody>
          </p:sp>
        </mc:Choice>
        <mc:Fallback>
          <p:sp>
            <p:nvSpPr>
              <p:cNvPr id="12" name="TextBox 11">
                <a:extLst>
                  <a:ext uri="{FF2B5EF4-FFF2-40B4-BE49-F238E27FC236}">
                    <a16:creationId xmlns:a16="http://schemas.microsoft.com/office/drawing/2014/main" id="{974B1A6E-7230-7442-F8C9-8E59A6705466}"/>
                  </a:ext>
                </a:extLst>
              </p:cNvPr>
              <p:cNvSpPr txBox="1">
                <a:spLocks noRot="1" noChangeAspect="1" noMove="1" noResize="1" noEditPoints="1" noAdjustHandles="1" noChangeArrowheads="1" noChangeShapeType="1" noTextEdit="1"/>
              </p:cNvSpPr>
              <p:nvPr/>
            </p:nvSpPr>
            <p:spPr>
              <a:xfrm>
                <a:off x="3415193" y="2173275"/>
                <a:ext cx="5351017" cy="818237"/>
              </a:xfrm>
              <a:prstGeom prst="rect">
                <a:avLst/>
              </a:prstGeom>
              <a:blipFill>
                <a:blip r:embed="rId3"/>
                <a:stretch>
                  <a:fillRect l="-236" t="-1538" r="-946" b="-13846"/>
                </a:stretch>
              </a:blipFill>
            </p:spPr>
            <p:txBody>
              <a:bodyPr/>
              <a:lstStyle/>
              <a:p>
                <a:r>
                  <a:rPr lang="en-US">
                    <a:noFill/>
                  </a:rPr>
                  <a:t> </a:t>
                </a:r>
              </a:p>
            </p:txBody>
          </p:sp>
        </mc:Fallback>
      </mc:AlternateContent>
    </p:spTree>
    <p:extLst>
      <p:ext uri="{BB962C8B-B14F-4D97-AF65-F5344CB8AC3E}">
        <p14:creationId xmlns:p14="http://schemas.microsoft.com/office/powerpoint/2010/main" val="22638864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CFB90E-0480-73EA-0D2F-221CCC28AD05}"/>
              </a:ext>
            </a:extLst>
          </p:cNvPr>
          <p:cNvSpPr>
            <a:spLocks noGrp="1"/>
          </p:cNvSpPr>
          <p:nvPr>
            <p:ph idx="1"/>
          </p:nvPr>
        </p:nvSpPr>
        <p:spPr/>
        <p:txBody>
          <a:bodyPr/>
          <a:lstStyle/>
          <a:p>
            <a:r>
              <a:rPr lang="en-US" dirty="0"/>
              <a:t>Assume that the daily number of total users follows a Normal distribution.  The average daily number of total users is 4,504 with a standard deviation of 1,937.  What is the probability that any random day has more than 6,000 total users?</a:t>
            </a:r>
          </a:p>
          <a:p>
            <a:endParaRPr lang="en-US" dirty="0"/>
          </a:p>
        </p:txBody>
      </p:sp>
      <p:sp>
        <p:nvSpPr>
          <p:cNvPr id="3" name="Title 2">
            <a:extLst>
              <a:ext uri="{FF2B5EF4-FFF2-40B4-BE49-F238E27FC236}">
                <a16:creationId xmlns:a16="http://schemas.microsoft.com/office/drawing/2014/main" id="{34F9C6F8-74B8-F1DD-9439-D4F5E97C07BA}"/>
              </a:ext>
            </a:extLst>
          </p:cNvPr>
          <p:cNvSpPr>
            <a:spLocks noGrp="1"/>
          </p:cNvSpPr>
          <p:nvPr>
            <p:ph type="title"/>
          </p:nvPr>
        </p:nvSpPr>
        <p:spPr/>
        <p:txBody>
          <a:bodyPr/>
          <a:lstStyle/>
          <a:p>
            <a:r>
              <a:rPr lang="en-US" dirty="0"/>
              <a:t>Z-Scores Bike Data Example</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45D73D68-DA93-B89D-E725-48F222824CEE}"/>
                  </a:ext>
                </a:extLst>
              </p:cNvPr>
              <p:cNvSpPr txBox="1"/>
              <p:nvPr/>
            </p:nvSpPr>
            <p:spPr>
              <a:xfrm>
                <a:off x="3755518" y="4019647"/>
                <a:ext cx="5351017" cy="8182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2"/>
                          </a:solidFill>
                          <a:latin typeface="Cambria Math" panose="02040503050406030204" pitchFamily="18" charset="0"/>
                        </a:rPr>
                        <m:t>𝑧</m:t>
                      </m:r>
                      <m:r>
                        <a:rPr lang="en-US" sz="2800" b="0" i="1" smtClean="0">
                          <a:solidFill>
                            <a:schemeClr val="tx2"/>
                          </a:solidFill>
                          <a:latin typeface="Cambria Math" panose="02040503050406030204" pitchFamily="18" charset="0"/>
                        </a:rPr>
                        <m:t>=</m:t>
                      </m:r>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𝑥</m:t>
                          </m:r>
                          <m:r>
                            <a:rPr lang="en-US" sz="2800" b="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𝜇</m:t>
                          </m:r>
                        </m:num>
                        <m:den>
                          <m:r>
                            <a:rPr lang="en-US" sz="2800" b="0" i="1" smtClean="0">
                              <a:solidFill>
                                <a:schemeClr val="tx2"/>
                              </a:solidFill>
                              <a:latin typeface="Cambria Math" panose="02040503050406030204" pitchFamily="18" charset="0"/>
                            </a:rPr>
                            <m:t>𝜎</m:t>
                          </m:r>
                        </m:den>
                      </m:f>
                      <m:r>
                        <a:rPr lang="en-US" sz="2800" b="0" i="1" smtClean="0">
                          <a:solidFill>
                            <a:schemeClr val="tx2"/>
                          </a:solidFill>
                          <a:latin typeface="Cambria Math" panose="02040503050406030204" pitchFamily="18" charset="0"/>
                        </a:rPr>
                        <m:t>=</m:t>
                      </m:r>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6,000</m:t>
                          </m:r>
                          <m:r>
                            <a:rPr lang="en-US" sz="2800" b="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4,504</m:t>
                          </m:r>
                        </m:num>
                        <m:den>
                          <m:r>
                            <a:rPr lang="en-US" sz="2800" b="0" i="1" smtClean="0">
                              <a:solidFill>
                                <a:schemeClr val="tx2"/>
                              </a:solidFill>
                              <a:latin typeface="Cambria Math" panose="02040503050406030204" pitchFamily="18" charset="0"/>
                            </a:rPr>
                            <m:t>1937</m:t>
                          </m:r>
                        </m:den>
                      </m:f>
                      <m:r>
                        <a:rPr lang="en-US" sz="2800" b="0" i="1" smtClean="0">
                          <a:solidFill>
                            <a:schemeClr val="tx2"/>
                          </a:solidFill>
                          <a:latin typeface="Cambria Math" panose="02040503050406030204" pitchFamily="18" charset="0"/>
                        </a:rPr>
                        <m:t>=0.</m:t>
                      </m:r>
                      <m:r>
                        <a:rPr lang="en-US" sz="2800" b="0" i="1" smtClean="0">
                          <a:solidFill>
                            <a:schemeClr val="tx2"/>
                          </a:solidFill>
                          <a:latin typeface="Cambria Math" panose="02040503050406030204" pitchFamily="18" charset="0"/>
                        </a:rPr>
                        <m:t>77</m:t>
                      </m:r>
                    </m:oMath>
                  </m:oMathPara>
                </a14:m>
                <a:endParaRPr lang="en-US" dirty="0">
                  <a:solidFill>
                    <a:schemeClr val="tx2"/>
                  </a:solidFill>
                </a:endParaRPr>
              </a:p>
            </p:txBody>
          </p:sp>
        </mc:Choice>
        <mc:Fallback>
          <p:sp>
            <p:nvSpPr>
              <p:cNvPr id="4" name="TextBox 3">
                <a:extLst>
                  <a:ext uri="{FF2B5EF4-FFF2-40B4-BE49-F238E27FC236}">
                    <a16:creationId xmlns:a16="http://schemas.microsoft.com/office/drawing/2014/main" id="{45D73D68-DA93-B89D-E725-48F222824CEE}"/>
                  </a:ext>
                </a:extLst>
              </p:cNvPr>
              <p:cNvSpPr txBox="1">
                <a:spLocks noRot="1" noChangeAspect="1" noMove="1" noResize="1" noEditPoints="1" noAdjustHandles="1" noChangeArrowheads="1" noChangeShapeType="1" noTextEdit="1"/>
              </p:cNvSpPr>
              <p:nvPr/>
            </p:nvSpPr>
            <p:spPr>
              <a:xfrm>
                <a:off x="3755518" y="4019647"/>
                <a:ext cx="5351017" cy="818237"/>
              </a:xfrm>
              <a:prstGeom prst="rect">
                <a:avLst/>
              </a:prstGeom>
              <a:blipFill>
                <a:blip r:embed="rId2"/>
                <a:stretch>
                  <a:fillRect l="-236" r="-709" b="-1212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24950777-2D71-703B-3C98-E1DF290E33E5}"/>
                  </a:ext>
                </a:extLst>
              </p:cNvPr>
              <p:cNvSpPr txBox="1"/>
              <p:nvPr/>
            </p:nvSpPr>
            <p:spPr>
              <a:xfrm>
                <a:off x="3755518" y="4994778"/>
                <a:ext cx="488838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2"/>
                          </a:solidFill>
                          <a:latin typeface="Cambria Math" panose="02040503050406030204" pitchFamily="18" charset="0"/>
                        </a:rPr>
                        <m:t>𝑃</m:t>
                      </m:r>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𝑧</m:t>
                          </m:r>
                          <m:r>
                            <a:rPr lang="en-US" sz="2800" b="0" i="1" smtClean="0">
                              <a:solidFill>
                                <a:schemeClr val="tx2"/>
                              </a:solidFill>
                              <a:latin typeface="Cambria Math" panose="02040503050406030204" pitchFamily="18" charset="0"/>
                            </a:rPr>
                            <m:t>&gt;0.77</m:t>
                          </m:r>
                        </m:e>
                      </m:d>
                      <m:r>
                        <a:rPr lang="en-US" sz="2800" b="0" i="1" smtClean="0">
                          <a:solidFill>
                            <a:schemeClr val="tx2"/>
                          </a:solidFill>
                          <a:latin typeface="Cambria Math" panose="02040503050406030204" pitchFamily="18" charset="0"/>
                        </a:rPr>
                        <m:t>=1−</m:t>
                      </m:r>
                      <m:r>
                        <a:rPr lang="en-US" sz="2800" b="0" i="1" smtClean="0">
                          <a:solidFill>
                            <a:schemeClr val="tx2"/>
                          </a:solidFill>
                          <a:latin typeface="Cambria Math" panose="02040503050406030204" pitchFamily="18" charset="0"/>
                        </a:rPr>
                        <m:t>𝑃</m:t>
                      </m:r>
                      <m:r>
                        <a:rPr lang="en-US" sz="2800" b="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𝑧</m:t>
                      </m:r>
                      <m:r>
                        <a:rPr lang="en-US" sz="2800" b="0" i="1" smtClean="0">
                          <a:solidFill>
                            <a:schemeClr val="tx2"/>
                          </a:solidFill>
                          <a:latin typeface="Cambria Math" panose="02040503050406030204" pitchFamily="18" charset="0"/>
                        </a:rPr>
                        <m:t>≤0.77)</m:t>
                      </m:r>
                    </m:oMath>
                  </m:oMathPara>
                </a14:m>
                <a:endParaRPr lang="en-US" sz="2000" dirty="0">
                  <a:solidFill>
                    <a:schemeClr val="tx2"/>
                  </a:solidFill>
                </a:endParaRPr>
              </a:p>
            </p:txBody>
          </p:sp>
        </mc:Choice>
        <mc:Fallback>
          <p:sp>
            <p:nvSpPr>
              <p:cNvPr id="5" name="TextBox 4">
                <a:extLst>
                  <a:ext uri="{FF2B5EF4-FFF2-40B4-BE49-F238E27FC236}">
                    <a16:creationId xmlns:a16="http://schemas.microsoft.com/office/drawing/2014/main" id="{24950777-2D71-703B-3C98-E1DF290E33E5}"/>
                  </a:ext>
                </a:extLst>
              </p:cNvPr>
              <p:cNvSpPr txBox="1">
                <a:spLocks noRot="1" noChangeAspect="1" noMove="1" noResize="1" noEditPoints="1" noAdjustHandles="1" noChangeArrowheads="1" noChangeShapeType="1" noTextEdit="1"/>
              </p:cNvSpPr>
              <p:nvPr/>
            </p:nvSpPr>
            <p:spPr>
              <a:xfrm>
                <a:off x="3755518" y="4994778"/>
                <a:ext cx="4888389" cy="430887"/>
              </a:xfrm>
              <a:prstGeom prst="rect">
                <a:avLst/>
              </a:prstGeom>
              <a:blipFill>
                <a:blip r:embed="rId3"/>
                <a:stretch>
                  <a:fillRect l="-1036" r="-2073" b="-3428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1767C970-9893-38A3-9200-E0DA2315DB87}"/>
                  </a:ext>
                </a:extLst>
              </p:cNvPr>
              <p:cNvSpPr txBox="1"/>
              <p:nvPr/>
            </p:nvSpPr>
            <p:spPr>
              <a:xfrm>
                <a:off x="5736718" y="5588913"/>
                <a:ext cx="216046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2"/>
                          </a:solidFill>
                          <a:latin typeface="Cambria Math" panose="02040503050406030204" pitchFamily="18" charset="0"/>
                        </a:rPr>
                        <m:t>=1−0.7794</m:t>
                      </m:r>
                    </m:oMath>
                  </m:oMathPara>
                </a14:m>
                <a:endParaRPr lang="en-US" sz="2000" dirty="0">
                  <a:solidFill>
                    <a:schemeClr val="tx2"/>
                  </a:solidFill>
                </a:endParaRPr>
              </a:p>
            </p:txBody>
          </p:sp>
        </mc:Choice>
        <mc:Fallback>
          <p:sp>
            <p:nvSpPr>
              <p:cNvPr id="6" name="TextBox 5">
                <a:extLst>
                  <a:ext uri="{FF2B5EF4-FFF2-40B4-BE49-F238E27FC236}">
                    <a16:creationId xmlns:a16="http://schemas.microsoft.com/office/drawing/2014/main" id="{1767C970-9893-38A3-9200-E0DA2315DB87}"/>
                  </a:ext>
                </a:extLst>
              </p:cNvPr>
              <p:cNvSpPr txBox="1">
                <a:spLocks noRot="1" noChangeAspect="1" noMove="1" noResize="1" noEditPoints="1" noAdjustHandles="1" noChangeArrowheads="1" noChangeShapeType="1" noTextEdit="1"/>
              </p:cNvSpPr>
              <p:nvPr/>
            </p:nvSpPr>
            <p:spPr>
              <a:xfrm>
                <a:off x="5736718" y="5588913"/>
                <a:ext cx="2160463" cy="430887"/>
              </a:xfrm>
              <a:prstGeom prst="rect">
                <a:avLst/>
              </a:prstGeom>
              <a:blipFill>
                <a:blip r:embed="rId4"/>
                <a:stretch>
                  <a:fillRect l="-585" r="-2924" b="-571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F3FA7FDA-4C42-7E90-5B6C-6A901CF9EC23}"/>
                  </a:ext>
                </a:extLst>
              </p:cNvPr>
              <p:cNvSpPr txBox="1"/>
              <p:nvPr/>
            </p:nvSpPr>
            <p:spPr>
              <a:xfrm>
                <a:off x="5736718" y="6122313"/>
                <a:ext cx="153445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2"/>
                          </a:solidFill>
                          <a:latin typeface="Cambria Math" panose="02040503050406030204" pitchFamily="18" charset="0"/>
                        </a:rPr>
                        <m:t>=0.2206</m:t>
                      </m:r>
                    </m:oMath>
                  </m:oMathPara>
                </a14:m>
                <a:endParaRPr lang="en-US" sz="2000" dirty="0">
                  <a:solidFill>
                    <a:schemeClr val="tx2"/>
                  </a:solidFill>
                </a:endParaRPr>
              </a:p>
            </p:txBody>
          </p:sp>
        </mc:Choice>
        <mc:Fallback>
          <p:sp>
            <p:nvSpPr>
              <p:cNvPr id="7" name="TextBox 6">
                <a:extLst>
                  <a:ext uri="{FF2B5EF4-FFF2-40B4-BE49-F238E27FC236}">
                    <a16:creationId xmlns:a16="http://schemas.microsoft.com/office/drawing/2014/main" id="{F3FA7FDA-4C42-7E90-5B6C-6A901CF9EC23}"/>
                  </a:ext>
                </a:extLst>
              </p:cNvPr>
              <p:cNvSpPr txBox="1">
                <a:spLocks noRot="1" noChangeAspect="1" noMove="1" noResize="1" noEditPoints="1" noAdjustHandles="1" noChangeArrowheads="1" noChangeShapeType="1" noTextEdit="1"/>
              </p:cNvSpPr>
              <p:nvPr/>
            </p:nvSpPr>
            <p:spPr>
              <a:xfrm>
                <a:off x="5736718" y="6122313"/>
                <a:ext cx="1534459" cy="430887"/>
              </a:xfrm>
              <a:prstGeom prst="rect">
                <a:avLst/>
              </a:prstGeom>
              <a:blipFill>
                <a:blip r:embed="rId5"/>
                <a:stretch>
                  <a:fillRect l="-1639" r="-4098" b="-8571"/>
                </a:stretch>
              </a:blipFill>
            </p:spPr>
            <p:txBody>
              <a:bodyPr/>
              <a:lstStyle/>
              <a:p>
                <a:r>
                  <a:rPr lang="en-US">
                    <a:noFill/>
                  </a:rPr>
                  <a:t> </a:t>
                </a:r>
              </a:p>
            </p:txBody>
          </p:sp>
        </mc:Fallback>
      </mc:AlternateContent>
    </p:spTree>
    <p:extLst>
      <p:ext uri="{BB962C8B-B14F-4D97-AF65-F5344CB8AC3E}">
        <p14:creationId xmlns:p14="http://schemas.microsoft.com/office/powerpoint/2010/main" val="1633071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842BB-C89E-EAEE-DD00-F4F20EDF469B}"/>
              </a:ext>
            </a:extLst>
          </p:cNvPr>
          <p:cNvSpPr>
            <a:spLocks noGrp="1"/>
          </p:cNvSpPr>
          <p:nvPr>
            <p:ph type="title"/>
          </p:nvPr>
        </p:nvSpPr>
        <p:spPr/>
        <p:txBody>
          <a:bodyPr/>
          <a:lstStyle/>
          <a:p>
            <a:r>
              <a:rPr lang="en-US" dirty="0"/>
              <a:t>Z-Scores Bike Data Example</a:t>
            </a:r>
          </a:p>
        </p:txBody>
      </p:sp>
      <p:sp>
        <p:nvSpPr>
          <p:cNvPr id="3" name="Freeform 17">
            <a:extLst>
              <a:ext uri="{FF2B5EF4-FFF2-40B4-BE49-F238E27FC236}">
                <a16:creationId xmlns:a16="http://schemas.microsoft.com/office/drawing/2014/main" id="{C570C79F-5055-90E9-3252-9606ECD5D182}"/>
              </a:ext>
            </a:extLst>
          </p:cNvPr>
          <p:cNvSpPr>
            <a:spLocks/>
          </p:cNvSpPr>
          <p:nvPr/>
        </p:nvSpPr>
        <p:spPr bwMode="auto">
          <a:xfrm>
            <a:off x="3929269" y="2196548"/>
            <a:ext cx="5239476" cy="1447800"/>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cxnSp>
        <p:nvCxnSpPr>
          <p:cNvPr id="4" name="Straight Connector 3">
            <a:extLst>
              <a:ext uri="{FF2B5EF4-FFF2-40B4-BE49-F238E27FC236}">
                <a16:creationId xmlns:a16="http://schemas.microsoft.com/office/drawing/2014/main" id="{336EE74D-BF00-F83B-F7AD-367BC460ABAA}"/>
              </a:ext>
            </a:extLst>
          </p:cNvPr>
          <p:cNvCxnSpPr/>
          <p:nvPr/>
        </p:nvCxnSpPr>
        <p:spPr>
          <a:xfrm>
            <a:off x="6596268" y="2272748"/>
            <a:ext cx="0" cy="1371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 name="Freeform 17">
            <a:extLst>
              <a:ext uri="{FF2B5EF4-FFF2-40B4-BE49-F238E27FC236}">
                <a16:creationId xmlns:a16="http://schemas.microsoft.com/office/drawing/2014/main" id="{4F98EB4E-9B66-AECE-A043-9EECDEDF12D8}"/>
              </a:ext>
            </a:extLst>
          </p:cNvPr>
          <p:cNvSpPr>
            <a:spLocks/>
          </p:cNvSpPr>
          <p:nvPr/>
        </p:nvSpPr>
        <p:spPr bwMode="auto">
          <a:xfrm>
            <a:off x="2796333" y="3796748"/>
            <a:ext cx="3037935" cy="2045732"/>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cxnSp>
        <p:nvCxnSpPr>
          <p:cNvPr id="6" name="Straight Connector 5">
            <a:extLst>
              <a:ext uri="{FF2B5EF4-FFF2-40B4-BE49-F238E27FC236}">
                <a16:creationId xmlns:a16="http://schemas.microsoft.com/office/drawing/2014/main" id="{4D62527A-6136-1FF4-6EC9-C5BBB4111EA5}"/>
              </a:ext>
            </a:extLst>
          </p:cNvPr>
          <p:cNvCxnSpPr/>
          <p:nvPr/>
        </p:nvCxnSpPr>
        <p:spPr>
          <a:xfrm>
            <a:off x="2024268" y="5842481"/>
            <a:ext cx="79248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8196208-9DB2-98AD-796B-11841535BFCB}"/>
              </a:ext>
            </a:extLst>
          </p:cNvPr>
          <p:cNvCxnSpPr/>
          <p:nvPr/>
        </p:nvCxnSpPr>
        <p:spPr>
          <a:xfrm>
            <a:off x="4320333" y="3808416"/>
            <a:ext cx="15515" cy="2045732"/>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7F22D980-B3B4-E8E7-3C62-4CFC6571CA97}"/>
                  </a:ext>
                </a:extLst>
              </p:cNvPr>
              <p:cNvSpPr txBox="1"/>
              <p:nvPr/>
            </p:nvSpPr>
            <p:spPr>
              <a:xfrm>
                <a:off x="7250917" y="3644348"/>
                <a:ext cx="82715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6,000</m:t>
                      </m:r>
                    </m:oMath>
                  </m:oMathPara>
                </a14:m>
                <a:endParaRPr lang="en-US" sz="2400" dirty="0"/>
              </a:p>
            </p:txBody>
          </p:sp>
        </mc:Choice>
        <mc:Fallback>
          <p:sp>
            <p:nvSpPr>
              <p:cNvPr id="8" name="TextBox 7">
                <a:extLst>
                  <a:ext uri="{FF2B5EF4-FFF2-40B4-BE49-F238E27FC236}">
                    <a16:creationId xmlns:a16="http://schemas.microsoft.com/office/drawing/2014/main" id="{7F22D980-B3B4-E8E7-3C62-4CFC6571CA97}"/>
                  </a:ext>
                </a:extLst>
              </p:cNvPr>
              <p:cNvSpPr txBox="1">
                <a:spLocks noRot="1" noChangeAspect="1" noMove="1" noResize="1" noEditPoints="1" noAdjustHandles="1" noChangeArrowheads="1" noChangeShapeType="1" noTextEdit="1"/>
              </p:cNvSpPr>
              <p:nvPr/>
            </p:nvSpPr>
            <p:spPr>
              <a:xfrm>
                <a:off x="7250917" y="3644348"/>
                <a:ext cx="827150" cy="369332"/>
              </a:xfrm>
              <a:prstGeom prst="rect">
                <a:avLst/>
              </a:prstGeom>
              <a:blipFill>
                <a:blip r:embed="rId2"/>
                <a:stretch>
                  <a:fillRect l="-6061" r="-7576" b="-10345"/>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753D96D0-8B0D-036D-8DF4-D690BA193E9D}"/>
              </a:ext>
            </a:extLst>
          </p:cNvPr>
          <p:cNvCxnSpPr>
            <a:cxnSpLocks/>
          </p:cNvCxnSpPr>
          <p:nvPr/>
        </p:nvCxnSpPr>
        <p:spPr>
          <a:xfrm flipH="1">
            <a:off x="5459086" y="4122906"/>
            <a:ext cx="1701735" cy="1358634"/>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 name="Freeform 9">
            <a:extLst>
              <a:ext uri="{FF2B5EF4-FFF2-40B4-BE49-F238E27FC236}">
                <a16:creationId xmlns:a16="http://schemas.microsoft.com/office/drawing/2014/main" id="{E17344D6-B239-499E-42CA-5D83EEFB567E}"/>
              </a:ext>
            </a:extLst>
          </p:cNvPr>
          <p:cNvSpPr/>
          <p:nvPr/>
        </p:nvSpPr>
        <p:spPr>
          <a:xfrm>
            <a:off x="5300868" y="5633940"/>
            <a:ext cx="533400" cy="208541"/>
          </a:xfrm>
          <a:custGeom>
            <a:avLst/>
            <a:gdLst>
              <a:gd name="connsiteX0" fmla="*/ 0 w 533400"/>
              <a:gd name="connsiteY0" fmla="*/ 0 h 208541"/>
              <a:gd name="connsiteX1" fmla="*/ 20793 w 533400"/>
              <a:gd name="connsiteY1" fmla="*/ 11626 h 208541"/>
              <a:gd name="connsiteX2" fmla="*/ 64614 w 533400"/>
              <a:gd name="connsiteY2" fmla="*/ 32138 h 208541"/>
              <a:gd name="connsiteX3" fmla="*/ 103340 w 533400"/>
              <a:gd name="connsiteY3" fmla="*/ 49915 h 208541"/>
              <a:gd name="connsiteX4" fmla="*/ 144104 w 533400"/>
              <a:gd name="connsiteY4" fmla="*/ 69059 h 208541"/>
              <a:gd name="connsiteX5" fmla="*/ 193021 w 533400"/>
              <a:gd name="connsiteY5" fmla="*/ 90939 h 208541"/>
              <a:gd name="connsiteX6" fmla="*/ 247033 w 533400"/>
              <a:gd name="connsiteY6" fmla="*/ 111451 h 208541"/>
              <a:gd name="connsiteX7" fmla="*/ 278625 w 533400"/>
              <a:gd name="connsiteY7" fmla="*/ 122391 h 208541"/>
              <a:gd name="connsiteX8" fmla="*/ 334676 w 533400"/>
              <a:gd name="connsiteY8" fmla="*/ 142903 h 208541"/>
              <a:gd name="connsiteX9" fmla="*/ 309198 w 533400"/>
              <a:gd name="connsiteY9" fmla="*/ 133330 h 208541"/>
              <a:gd name="connsiteX10" fmla="*/ 358115 w 533400"/>
              <a:gd name="connsiteY10" fmla="*/ 149740 h 208541"/>
              <a:gd name="connsiteX11" fmla="*/ 398879 w 533400"/>
              <a:gd name="connsiteY11" fmla="*/ 160680 h 208541"/>
              <a:gd name="connsiteX12" fmla="*/ 433528 w 533400"/>
              <a:gd name="connsiteY12" fmla="*/ 168885 h 208541"/>
              <a:gd name="connsiteX13" fmla="*/ 484483 w 533400"/>
              <a:gd name="connsiteY13" fmla="*/ 183927 h 208541"/>
              <a:gd name="connsiteX14" fmla="*/ 533400 w 533400"/>
              <a:gd name="connsiteY14" fmla="*/ 208541 h 208541"/>
              <a:gd name="connsiteX15" fmla="*/ 0 w 533400"/>
              <a:gd name="connsiteY15" fmla="*/ 208061 h 20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3400" h="208541">
                <a:moveTo>
                  <a:pt x="0" y="0"/>
                </a:moveTo>
                <a:lnTo>
                  <a:pt x="20793" y="11626"/>
                </a:lnTo>
                <a:lnTo>
                  <a:pt x="64614" y="32138"/>
                </a:lnTo>
                <a:lnTo>
                  <a:pt x="103340" y="49915"/>
                </a:lnTo>
                <a:lnTo>
                  <a:pt x="144104" y="69059"/>
                </a:lnTo>
                <a:lnTo>
                  <a:pt x="193021" y="90939"/>
                </a:lnTo>
                <a:lnTo>
                  <a:pt x="247033" y="111451"/>
                </a:lnTo>
                <a:lnTo>
                  <a:pt x="278625" y="122391"/>
                </a:lnTo>
                <a:lnTo>
                  <a:pt x="334676" y="142903"/>
                </a:lnTo>
                <a:lnTo>
                  <a:pt x="309198" y="133330"/>
                </a:lnTo>
                <a:lnTo>
                  <a:pt x="358115" y="149740"/>
                </a:lnTo>
                <a:lnTo>
                  <a:pt x="398879" y="160680"/>
                </a:lnTo>
                <a:lnTo>
                  <a:pt x="433528" y="168885"/>
                </a:lnTo>
                <a:lnTo>
                  <a:pt x="484483" y="183927"/>
                </a:lnTo>
                <a:lnTo>
                  <a:pt x="533400" y="208541"/>
                </a:lnTo>
                <a:lnTo>
                  <a:pt x="0" y="208061"/>
                </a:lnTo>
                <a:close/>
              </a:path>
            </a:pathLst>
          </a:cu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DF8BDB93-6F93-DA8E-D658-D44CC57A51D1}"/>
              </a:ext>
            </a:extLst>
          </p:cNvPr>
          <p:cNvSpPr>
            <a:spLocks/>
          </p:cNvSpPr>
          <p:nvPr/>
        </p:nvSpPr>
        <p:spPr bwMode="auto">
          <a:xfrm>
            <a:off x="7663069" y="3209186"/>
            <a:ext cx="1505677" cy="435163"/>
          </a:xfrm>
          <a:custGeom>
            <a:avLst/>
            <a:gdLst>
              <a:gd name="connsiteX0" fmla="*/ 0 w 1505677"/>
              <a:gd name="connsiteY0" fmla="*/ 0 h 435163"/>
              <a:gd name="connsiteX1" fmla="*/ 8182 w 1505677"/>
              <a:gd name="connsiteY1" fmla="*/ 6436 h 435163"/>
              <a:gd name="connsiteX2" fmla="*/ 34546 w 1505677"/>
              <a:gd name="connsiteY2" fmla="*/ 30631 h 435163"/>
              <a:gd name="connsiteX3" fmla="*/ 74972 w 1505677"/>
              <a:gd name="connsiteY3" fmla="*/ 59664 h 435163"/>
              <a:gd name="connsiteX4" fmla="*/ 111882 w 1505677"/>
              <a:gd name="connsiteY4" fmla="*/ 87730 h 435163"/>
              <a:gd name="connsiteX5" fmla="*/ 155822 w 1505677"/>
              <a:gd name="connsiteY5" fmla="*/ 117731 h 435163"/>
              <a:gd name="connsiteX6" fmla="*/ 199763 w 1505677"/>
              <a:gd name="connsiteY6" fmla="*/ 146765 h 435163"/>
              <a:gd name="connsiteX7" fmla="*/ 238430 w 1505677"/>
              <a:gd name="connsiteY7" fmla="*/ 167088 h 435163"/>
              <a:gd name="connsiteX8" fmla="*/ 271825 w 1505677"/>
              <a:gd name="connsiteY8" fmla="*/ 184508 h 435163"/>
              <a:gd name="connsiteX9" fmla="*/ 317524 w 1505677"/>
              <a:gd name="connsiteY9" fmla="*/ 205799 h 435163"/>
              <a:gd name="connsiteX10" fmla="*/ 363222 w 1505677"/>
              <a:gd name="connsiteY10" fmla="*/ 224187 h 435163"/>
              <a:gd name="connsiteX11" fmla="*/ 410678 w 1505677"/>
              <a:gd name="connsiteY11" fmla="*/ 238704 h 435163"/>
              <a:gd name="connsiteX12" fmla="*/ 437042 w 1505677"/>
              <a:gd name="connsiteY12" fmla="*/ 247414 h 435163"/>
              <a:gd name="connsiteX13" fmla="*/ 438800 w 1505677"/>
              <a:gd name="connsiteY13" fmla="*/ 247414 h 435163"/>
              <a:gd name="connsiteX14" fmla="*/ 473952 w 1505677"/>
              <a:gd name="connsiteY14" fmla="*/ 259027 h 435163"/>
              <a:gd name="connsiteX15" fmla="*/ 558318 w 1505677"/>
              <a:gd name="connsiteY15" fmla="*/ 281286 h 435163"/>
              <a:gd name="connsiteX16" fmla="*/ 621593 w 1505677"/>
              <a:gd name="connsiteY16" fmla="*/ 295803 h 435163"/>
              <a:gd name="connsiteX17" fmla="*/ 697170 w 1505677"/>
              <a:gd name="connsiteY17" fmla="*/ 310319 h 435163"/>
              <a:gd name="connsiteX18" fmla="*/ 763960 w 1505677"/>
              <a:gd name="connsiteY18" fmla="*/ 322901 h 435163"/>
              <a:gd name="connsiteX19" fmla="*/ 834265 w 1505677"/>
              <a:gd name="connsiteY19" fmla="*/ 336450 h 435163"/>
              <a:gd name="connsiteX20" fmla="*/ 918631 w 1505677"/>
              <a:gd name="connsiteY20" fmla="*/ 351934 h 435163"/>
              <a:gd name="connsiteX21" fmla="*/ 1011785 w 1505677"/>
              <a:gd name="connsiteY21" fmla="*/ 366451 h 435163"/>
              <a:gd name="connsiteX22" fmla="*/ 1066271 w 1505677"/>
              <a:gd name="connsiteY22" fmla="*/ 374193 h 435163"/>
              <a:gd name="connsiteX23" fmla="*/ 1162941 w 1505677"/>
              <a:gd name="connsiteY23" fmla="*/ 388710 h 435163"/>
              <a:gd name="connsiteX24" fmla="*/ 1119000 w 1505677"/>
              <a:gd name="connsiteY24" fmla="*/ 381935 h 435163"/>
              <a:gd name="connsiteX25" fmla="*/ 1203366 w 1505677"/>
              <a:gd name="connsiteY25" fmla="*/ 393549 h 435163"/>
              <a:gd name="connsiteX26" fmla="*/ 1273671 w 1505677"/>
              <a:gd name="connsiteY26" fmla="*/ 401291 h 435163"/>
              <a:gd name="connsiteX27" fmla="*/ 1333430 w 1505677"/>
              <a:gd name="connsiteY27" fmla="*/ 407098 h 435163"/>
              <a:gd name="connsiteX28" fmla="*/ 1421311 w 1505677"/>
              <a:gd name="connsiteY28" fmla="*/ 417743 h 435163"/>
              <a:gd name="connsiteX29" fmla="*/ 1505677 w 1505677"/>
              <a:gd name="connsiteY29" fmla="*/ 435163 h 435163"/>
              <a:gd name="connsiteX30" fmla="*/ 0 w 1505677"/>
              <a:gd name="connsiteY30" fmla="*/ 434607 h 43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5677" h="435163">
                <a:moveTo>
                  <a:pt x="0" y="0"/>
                </a:moveTo>
                <a:lnTo>
                  <a:pt x="8182" y="6436"/>
                </a:lnTo>
                <a:lnTo>
                  <a:pt x="34546" y="30631"/>
                </a:lnTo>
                <a:lnTo>
                  <a:pt x="74972" y="59664"/>
                </a:lnTo>
                <a:lnTo>
                  <a:pt x="111882" y="87730"/>
                </a:lnTo>
                <a:lnTo>
                  <a:pt x="155822" y="117731"/>
                </a:lnTo>
                <a:lnTo>
                  <a:pt x="199763" y="146765"/>
                </a:lnTo>
                <a:lnTo>
                  <a:pt x="238430" y="167088"/>
                </a:lnTo>
                <a:lnTo>
                  <a:pt x="271825" y="184508"/>
                </a:lnTo>
                <a:lnTo>
                  <a:pt x="317524" y="205799"/>
                </a:lnTo>
                <a:lnTo>
                  <a:pt x="363222" y="224187"/>
                </a:lnTo>
                <a:lnTo>
                  <a:pt x="410678" y="238704"/>
                </a:lnTo>
                <a:lnTo>
                  <a:pt x="437042" y="247414"/>
                </a:lnTo>
                <a:lnTo>
                  <a:pt x="438800" y="247414"/>
                </a:lnTo>
                <a:lnTo>
                  <a:pt x="473952" y="259027"/>
                </a:lnTo>
                <a:lnTo>
                  <a:pt x="558318" y="281286"/>
                </a:lnTo>
                <a:lnTo>
                  <a:pt x="621593" y="295803"/>
                </a:lnTo>
                <a:lnTo>
                  <a:pt x="697170" y="310319"/>
                </a:lnTo>
                <a:lnTo>
                  <a:pt x="763960" y="322901"/>
                </a:lnTo>
                <a:lnTo>
                  <a:pt x="834265" y="336450"/>
                </a:lnTo>
                <a:lnTo>
                  <a:pt x="918631" y="351934"/>
                </a:lnTo>
                <a:lnTo>
                  <a:pt x="1011785" y="366451"/>
                </a:lnTo>
                <a:lnTo>
                  <a:pt x="1066271" y="374193"/>
                </a:lnTo>
                <a:lnTo>
                  <a:pt x="1162941" y="388710"/>
                </a:lnTo>
                <a:lnTo>
                  <a:pt x="1119000" y="381935"/>
                </a:lnTo>
                <a:lnTo>
                  <a:pt x="1203366" y="393549"/>
                </a:lnTo>
                <a:lnTo>
                  <a:pt x="1273671" y="401291"/>
                </a:lnTo>
                <a:lnTo>
                  <a:pt x="1333430" y="407098"/>
                </a:lnTo>
                <a:lnTo>
                  <a:pt x="1421311" y="417743"/>
                </a:lnTo>
                <a:lnTo>
                  <a:pt x="1505677" y="435163"/>
                </a:lnTo>
                <a:lnTo>
                  <a:pt x="0" y="434607"/>
                </a:lnTo>
                <a:close/>
              </a:path>
            </a:pathLst>
          </a:custGeom>
          <a:solidFill>
            <a:schemeClr val="accent3"/>
          </a:solidFill>
          <a:ln w="19050" cap="rnd" cmpd="sng">
            <a:solidFill>
              <a:schemeClr val="accent1"/>
            </a:solidFill>
            <a:prstDash val="solid"/>
            <a:round/>
            <a:headEnd type="none" w="med" len="med"/>
            <a:tailEnd type="none" w="med" len="med"/>
          </a:ln>
          <a:effectLst/>
        </p:spPr>
        <p:txBody>
          <a:bodyPr wrap="square">
            <a:noAutofit/>
          </a:bodyPr>
          <a:lstStyle/>
          <a:p>
            <a:endParaRPr lang="en-US"/>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0A0BD14B-A905-E05D-C429-FD8A4312287B}"/>
                  </a:ext>
                </a:extLst>
              </p:cNvPr>
              <p:cNvSpPr txBox="1"/>
              <p:nvPr/>
            </p:nvSpPr>
            <p:spPr>
              <a:xfrm>
                <a:off x="6182693" y="3644348"/>
                <a:ext cx="82715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4,504</m:t>
                      </m:r>
                    </m:oMath>
                  </m:oMathPara>
                </a14:m>
                <a:endParaRPr lang="en-US" sz="2400" dirty="0"/>
              </a:p>
            </p:txBody>
          </p:sp>
        </mc:Choice>
        <mc:Fallback>
          <p:sp>
            <p:nvSpPr>
              <p:cNvPr id="12" name="TextBox 11">
                <a:extLst>
                  <a:ext uri="{FF2B5EF4-FFF2-40B4-BE49-F238E27FC236}">
                    <a16:creationId xmlns:a16="http://schemas.microsoft.com/office/drawing/2014/main" id="{0A0BD14B-A905-E05D-C429-FD8A4312287B}"/>
                  </a:ext>
                </a:extLst>
              </p:cNvPr>
              <p:cNvSpPr txBox="1">
                <a:spLocks noRot="1" noChangeAspect="1" noMove="1" noResize="1" noEditPoints="1" noAdjustHandles="1" noChangeArrowheads="1" noChangeShapeType="1" noTextEdit="1"/>
              </p:cNvSpPr>
              <p:nvPr/>
            </p:nvSpPr>
            <p:spPr>
              <a:xfrm>
                <a:off x="6182693" y="3644348"/>
                <a:ext cx="827150" cy="369332"/>
              </a:xfrm>
              <a:prstGeom prst="rect">
                <a:avLst/>
              </a:prstGeom>
              <a:blipFill>
                <a:blip r:embed="rId3"/>
                <a:stretch>
                  <a:fillRect l="-6061" r="-9091"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E894794-6BD0-1A6C-AB69-22FD32CD3EF7}"/>
                  </a:ext>
                </a:extLst>
              </p:cNvPr>
              <p:cNvSpPr txBox="1"/>
              <p:nvPr/>
            </p:nvSpPr>
            <p:spPr>
              <a:xfrm>
                <a:off x="4187861" y="5866355"/>
                <a:ext cx="25487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m:t>
                      </m:r>
                    </m:oMath>
                  </m:oMathPara>
                </a14:m>
                <a:endParaRPr lang="en-US" sz="2400" dirty="0"/>
              </a:p>
            </p:txBody>
          </p:sp>
        </mc:Choice>
        <mc:Fallback xmlns="">
          <p:sp>
            <p:nvSpPr>
              <p:cNvPr id="13" name="TextBox 12">
                <a:extLst>
                  <a:ext uri="{FF2B5EF4-FFF2-40B4-BE49-F238E27FC236}">
                    <a16:creationId xmlns:a16="http://schemas.microsoft.com/office/drawing/2014/main" id="{7E894794-6BD0-1A6C-AB69-22FD32CD3EF7}"/>
                  </a:ext>
                </a:extLst>
              </p:cNvPr>
              <p:cNvSpPr txBox="1">
                <a:spLocks noRot="1" noChangeAspect="1" noMove="1" noResize="1" noEditPoints="1" noAdjustHandles="1" noChangeArrowheads="1" noChangeShapeType="1" noTextEdit="1"/>
              </p:cNvSpPr>
              <p:nvPr/>
            </p:nvSpPr>
            <p:spPr>
              <a:xfrm>
                <a:off x="4187861" y="5866355"/>
                <a:ext cx="254878" cy="369332"/>
              </a:xfrm>
              <a:prstGeom prst="rect">
                <a:avLst/>
              </a:prstGeom>
              <a:blipFill>
                <a:blip r:embed="rId4"/>
                <a:stretch>
                  <a:fillRect l="-23810" r="-23810" b="-322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CB5564A1-22DC-E741-85B0-67380BAE71B7}"/>
                  </a:ext>
                </a:extLst>
              </p:cNvPr>
              <p:cNvSpPr txBox="1"/>
              <p:nvPr/>
            </p:nvSpPr>
            <p:spPr>
              <a:xfrm>
                <a:off x="4945048" y="5866355"/>
                <a:ext cx="65723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0.77</m:t>
                      </m:r>
                    </m:oMath>
                  </m:oMathPara>
                </a14:m>
                <a:endParaRPr lang="en-US" sz="2400" dirty="0"/>
              </a:p>
            </p:txBody>
          </p:sp>
        </mc:Choice>
        <mc:Fallback>
          <p:sp>
            <p:nvSpPr>
              <p:cNvPr id="14" name="TextBox 13">
                <a:extLst>
                  <a:ext uri="{FF2B5EF4-FFF2-40B4-BE49-F238E27FC236}">
                    <a16:creationId xmlns:a16="http://schemas.microsoft.com/office/drawing/2014/main" id="{CB5564A1-22DC-E741-85B0-67380BAE71B7}"/>
                  </a:ext>
                </a:extLst>
              </p:cNvPr>
              <p:cNvSpPr txBox="1">
                <a:spLocks noRot="1" noChangeAspect="1" noMove="1" noResize="1" noEditPoints="1" noAdjustHandles="1" noChangeArrowheads="1" noChangeShapeType="1" noTextEdit="1"/>
              </p:cNvSpPr>
              <p:nvPr/>
            </p:nvSpPr>
            <p:spPr>
              <a:xfrm>
                <a:off x="4945048" y="5866355"/>
                <a:ext cx="657231" cy="369332"/>
              </a:xfrm>
              <a:prstGeom prst="rect">
                <a:avLst/>
              </a:prstGeom>
              <a:blipFill>
                <a:blip r:embed="rId5"/>
                <a:stretch>
                  <a:fillRect l="-9434" r="-7547" b="-3226"/>
                </a:stretch>
              </a:blipFill>
            </p:spPr>
            <p:txBody>
              <a:bodyPr/>
              <a:lstStyle/>
              <a:p>
                <a:r>
                  <a:rPr lang="en-US">
                    <a:noFill/>
                  </a:rPr>
                  <a:t> </a:t>
                </a:r>
              </a:p>
            </p:txBody>
          </p:sp>
        </mc:Fallback>
      </mc:AlternateContent>
    </p:spTree>
    <p:extLst>
      <p:ext uri="{BB962C8B-B14F-4D97-AF65-F5344CB8AC3E}">
        <p14:creationId xmlns:p14="http://schemas.microsoft.com/office/powerpoint/2010/main" val="18085586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842BB-C89E-EAEE-DD00-F4F20EDF469B}"/>
              </a:ext>
            </a:extLst>
          </p:cNvPr>
          <p:cNvSpPr>
            <a:spLocks noGrp="1"/>
          </p:cNvSpPr>
          <p:nvPr>
            <p:ph type="title"/>
          </p:nvPr>
        </p:nvSpPr>
        <p:spPr/>
        <p:txBody>
          <a:bodyPr/>
          <a:lstStyle/>
          <a:p>
            <a:r>
              <a:rPr lang="en-US" dirty="0"/>
              <a:t>Z-Scores Bike Data Example</a:t>
            </a:r>
          </a:p>
        </p:txBody>
      </p:sp>
      <p:sp>
        <p:nvSpPr>
          <p:cNvPr id="3" name="Freeform 17">
            <a:extLst>
              <a:ext uri="{FF2B5EF4-FFF2-40B4-BE49-F238E27FC236}">
                <a16:creationId xmlns:a16="http://schemas.microsoft.com/office/drawing/2014/main" id="{C570C79F-5055-90E9-3252-9606ECD5D182}"/>
              </a:ext>
            </a:extLst>
          </p:cNvPr>
          <p:cNvSpPr>
            <a:spLocks/>
          </p:cNvSpPr>
          <p:nvPr/>
        </p:nvSpPr>
        <p:spPr bwMode="auto">
          <a:xfrm>
            <a:off x="3929269" y="2196548"/>
            <a:ext cx="5239476" cy="1447800"/>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cxnSp>
        <p:nvCxnSpPr>
          <p:cNvPr id="4" name="Straight Connector 3">
            <a:extLst>
              <a:ext uri="{FF2B5EF4-FFF2-40B4-BE49-F238E27FC236}">
                <a16:creationId xmlns:a16="http://schemas.microsoft.com/office/drawing/2014/main" id="{336EE74D-BF00-F83B-F7AD-367BC460ABAA}"/>
              </a:ext>
            </a:extLst>
          </p:cNvPr>
          <p:cNvCxnSpPr/>
          <p:nvPr/>
        </p:nvCxnSpPr>
        <p:spPr>
          <a:xfrm>
            <a:off x="6596268" y="2272748"/>
            <a:ext cx="0" cy="1371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 name="Freeform 17">
            <a:extLst>
              <a:ext uri="{FF2B5EF4-FFF2-40B4-BE49-F238E27FC236}">
                <a16:creationId xmlns:a16="http://schemas.microsoft.com/office/drawing/2014/main" id="{4F98EB4E-9B66-AECE-A043-9EECDEDF12D8}"/>
              </a:ext>
            </a:extLst>
          </p:cNvPr>
          <p:cNvSpPr>
            <a:spLocks/>
          </p:cNvSpPr>
          <p:nvPr/>
        </p:nvSpPr>
        <p:spPr bwMode="auto">
          <a:xfrm>
            <a:off x="2796333" y="3796748"/>
            <a:ext cx="3037935" cy="2045732"/>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cxnSp>
        <p:nvCxnSpPr>
          <p:cNvPr id="6" name="Straight Connector 5">
            <a:extLst>
              <a:ext uri="{FF2B5EF4-FFF2-40B4-BE49-F238E27FC236}">
                <a16:creationId xmlns:a16="http://schemas.microsoft.com/office/drawing/2014/main" id="{4D62527A-6136-1FF4-6EC9-C5BBB4111EA5}"/>
              </a:ext>
            </a:extLst>
          </p:cNvPr>
          <p:cNvCxnSpPr/>
          <p:nvPr/>
        </p:nvCxnSpPr>
        <p:spPr>
          <a:xfrm>
            <a:off x="2024268" y="5842481"/>
            <a:ext cx="79248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8196208-9DB2-98AD-796B-11841535BFCB}"/>
              </a:ext>
            </a:extLst>
          </p:cNvPr>
          <p:cNvCxnSpPr/>
          <p:nvPr/>
        </p:nvCxnSpPr>
        <p:spPr>
          <a:xfrm>
            <a:off x="4320333" y="3808416"/>
            <a:ext cx="15515" cy="2045732"/>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7F22D980-B3B4-E8E7-3C62-4CFC6571CA97}"/>
                  </a:ext>
                </a:extLst>
              </p:cNvPr>
              <p:cNvSpPr txBox="1"/>
              <p:nvPr/>
            </p:nvSpPr>
            <p:spPr>
              <a:xfrm>
                <a:off x="7249494" y="3644348"/>
                <a:ext cx="82715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lumMod val="75000"/>
                            </a:schemeClr>
                          </a:solidFill>
                          <a:latin typeface="Cambria Math" panose="02040503050406030204" pitchFamily="18" charset="0"/>
                        </a:rPr>
                        <m:t>6,000</m:t>
                      </m:r>
                    </m:oMath>
                  </m:oMathPara>
                </a14:m>
                <a:endParaRPr lang="en-US" sz="2400" dirty="0">
                  <a:solidFill>
                    <a:schemeClr val="bg1">
                      <a:lumMod val="75000"/>
                    </a:schemeClr>
                  </a:solidFill>
                </a:endParaRPr>
              </a:p>
            </p:txBody>
          </p:sp>
        </mc:Choice>
        <mc:Fallback>
          <p:sp>
            <p:nvSpPr>
              <p:cNvPr id="8" name="TextBox 7">
                <a:extLst>
                  <a:ext uri="{FF2B5EF4-FFF2-40B4-BE49-F238E27FC236}">
                    <a16:creationId xmlns:a16="http://schemas.microsoft.com/office/drawing/2014/main" id="{7F22D980-B3B4-E8E7-3C62-4CFC6571CA97}"/>
                  </a:ext>
                </a:extLst>
              </p:cNvPr>
              <p:cNvSpPr txBox="1">
                <a:spLocks noRot="1" noChangeAspect="1" noMove="1" noResize="1" noEditPoints="1" noAdjustHandles="1" noChangeArrowheads="1" noChangeShapeType="1" noTextEdit="1"/>
              </p:cNvSpPr>
              <p:nvPr/>
            </p:nvSpPr>
            <p:spPr>
              <a:xfrm>
                <a:off x="7249494" y="3644348"/>
                <a:ext cx="827150" cy="369332"/>
              </a:xfrm>
              <a:prstGeom prst="rect">
                <a:avLst/>
              </a:prstGeom>
              <a:blipFill>
                <a:blip r:embed="rId2"/>
                <a:stretch>
                  <a:fillRect l="-6061" r="-7576" b="-10345"/>
                </a:stretch>
              </a:blipFill>
            </p:spPr>
            <p:txBody>
              <a:bodyPr/>
              <a:lstStyle/>
              <a:p>
                <a:r>
                  <a:rPr lang="en-US">
                    <a:noFill/>
                  </a:rPr>
                  <a:t> </a:t>
                </a:r>
              </a:p>
            </p:txBody>
          </p:sp>
        </mc:Fallback>
      </mc:AlternateContent>
      <p:sp>
        <p:nvSpPr>
          <p:cNvPr id="10" name="Freeform 9">
            <a:extLst>
              <a:ext uri="{FF2B5EF4-FFF2-40B4-BE49-F238E27FC236}">
                <a16:creationId xmlns:a16="http://schemas.microsoft.com/office/drawing/2014/main" id="{E17344D6-B239-499E-42CA-5D83EEFB567E}"/>
              </a:ext>
            </a:extLst>
          </p:cNvPr>
          <p:cNvSpPr/>
          <p:nvPr/>
        </p:nvSpPr>
        <p:spPr>
          <a:xfrm>
            <a:off x="5300868" y="5633940"/>
            <a:ext cx="533400" cy="208541"/>
          </a:xfrm>
          <a:custGeom>
            <a:avLst/>
            <a:gdLst>
              <a:gd name="connsiteX0" fmla="*/ 0 w 533400"/>
              <a:gd name="connsiteY0" fmla="*/ 0 h 208541"/>
              <a:gd name="connsiteX1" fmla="*/ 20793 w 533400"/>
              <a:gd name="connsiteY1" fmla="*/ 11626 h 208541"/>
              <a:gd name="connsiteX2" fmla="*/ 64614 w 533400"/>
              <a:gd name="connsiteY2" fmla="*/ 32138 h 208541"/>
              <a:gd name="connsiteX3" fmla="*/ 103340 w 533400"/>
              <a:gd name="connsiteY3" fmla="*/ 49915 h 208541"/>
              <a:gd name="connsiteX4" fmla="*/ 144104 w 533400"/>
              <a:gd name="connsiteY4" fmla="*/ 69059 h 208541"/>
              <a:gd name="connsiteX5" fmla="*/ 193021 w 533400"/>
              <a:gd name="connsiteY5" fmla="*/ 90939 h 208541"/>
              <a:gd name="connsiteX6" fmla="*/ 247033 w 533400"/>
              <a:gd name="connsiteY6" fmla="*/ 111451 h 208541"/>
              <a:gd name="connsiteX7" fmla="*/ 278625 w 533400"/>
              <a:gd name="connsiteY7" fmla="*/ 122391 h 208541"/>
              <a:gd name="connsiteX8" fmla="*/ 334676 w 533400"/>
              <a:gd name="connsiteY8" fmla="*/ 142903 h 208541"/>
              <a:gd name="connsiteX9" fmla="*/ 309198 w 533400"/>
              <a:gd name="connsiteY9" fmla="*/ 133330 h 208541"/>
              <a:gd name="connsiteX10" fmla="*/ 358115 w 533400"/>
              <a:gd name="connsiteY10" fmla="*/ 149740 h 208541"/>
              <a:gd name="connsiteX11" fmla="*/ 398879 w 533400"/>
              <a:gd name="connsiteY11" fmla="*/ 160680 h 208541"/>
              <a:gd name="connsiteX12" fmla="*/ 433528 w 533400"/>
              <a:gd name="connsiteY12" fmla="*/ 168885 h 208541"/>
              <a:gd name="connsiteX13" fmla="*/ 484483 w 533400"/>
              <a:gd name="connsiteY13" fmla="*/ 183927 h 208541"/>
              <a:gd name="connsiteX14" fmla="*/ 533400 w 533400"/>
              <a:gd name="connsiteY14" fmla="*/ 208541 h 208541"/>
              <a:gd name="connsiteX15" fmla="*/ 0 w 533400"/>
              <a:gd name="connsiteY15" fmla="*/ 208061 h 20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3400" h="208541">
                <a:moveTo>
                  <a:pt x="0" y="0"/>
                </a:moveTo>
                <a:lnTo>
                  <a:pt x="20793" y="11626"/>
                </a:lnTo>
                <a:lnTo>
                  <a:pt x="64614" y="32138"/>
                </a:lnTo>
                <a:lnTo>
                  <a:pt x="103340" y="49915"/>
                </a:lnTo>
                <a:lnTo>
                  <a:pt x="144104" y="69059"/>
                </a:lnTo>
                <a:lnTo>
                  <a:pt x="193021" y="90939"/>
                </a:lnTo>
                <a:lnTo>
                  <a:pt x="247033" y="111451"/>
                </a:lnTo>
                <a:lnTo>
                  <a:pt x="278625" y="122391"/>
                </a:lnTo>
                <a:lnTo>
                  <a:pt x="334676" y="142903"/>
                </a:lnTo>
                <a:lnTo>
                  <a:pt x="309198" y="133330"/>
                </a:lnTo>
                <a:lnTo>
                  <a:pt x="358115" y="149740"/>
                </a:lnTo>
                <a:lnTo>
                  <a:pt x="398879" y="160680"/>
                </a:lnTo>
                <a:lnTo>
                  <a:pt x="433528" y="168885"/>
                </a:lnTo>
                <a:lnTo>
                  <a:pt x="484483" y="183927"/>
                </a:lnTo>
                <a:lnTo>
                  <a:pt x="533400" y="208541"/>
                </a:lnTo>
                <a:lnTo>
                  <a:pt x="0" y="208061"/>
                </a:lnTo>
                <a:close/>
              </a:path>
            </a:pathLst>
          </a:cu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DF8BDB93-6F93-DA8E-D658-D44CC57A51D1}"/>
              </a:ext>
            </a:extLst>
          </p:cNvPr>
          <p:cNvSpPr>
            <a:spLocks/>
          </p:cNvSpPr>
          <p:nvPr/>
        </p:nvSpPr>
        <p:spPr bwMode="auto">
          <a:xfrm>
            <a:off x="7663069" y="3209186"/>
            <a:ext cx="1505677" cy="435163"/>
          </a:xfrm>
          <a:custGeom>
            <a:avLst/>
            <a:gdLst>
              <a:gd name="connsiteX0" fmla="*/ 0 w 1505677"/>
              <a:gd name="connsiteY0" fmla="*/ 0 h 435163"/>
              <a:gd name="connsiteX1" fmla="*/ 8182 w 1505677"/>
              <a:gd name="connsiteY1" fmla="*/ 6436 h 435163"/>
              <a:gd name="connsiteX2" fmla="*/ 34546 w 1505677"/>
              <a:gd name="connsiteY2" fmla="*/ 30631 h 435163"/>
              <a:gd name="connsiteX3" fmla="*/ 74972 w 1505677"/>
              <a:gd name="connsiteY3" fmla="*/ 59664 h 435163"/>
              <a:gd name="connsiteX4" fmla="*/ 111882 w 1505677"/>
              <a:gd name="connsiteY4" fmla="*/ 87730 h 435163"/>
              <a:gd name="connsiteX5" fmla="*/ 155822 w 1505677"/>
              <a:gd name="connsiteY5" fmla="*/ 117731 h 435163"/>
              <a:gd name="connsiteX6" fmla="*/ 199763 w 1505677"/>
              <a:gd name="connsiteY6" fmla="*/ 146765 h 435163"/>
              <a:gd name="connsiteX7" fmla="*/ 238430 w 1505677"/>
              <a:gd name="connsiteY7" fmla="*/ 167088 h 435163"/>
              <a:gd name="connsiteX8" fmla="*/ 271825 w 1505677"/>
              <a:gd name="connsiteY8" fmla="*/ 184508 h 435163"/>
              <a:gd name="connsiteX9" fmla="*/ 317524 w 1505677"/>
              <a:gd name="connsiteY9" fmla="*/ 205799 h 435163"/>
              <a:gd name="connsiteX10" fmla="*/ 363222 w 1505677"/>
              <a:gd name="connsiteY10" fmla="*/ 224187 h 435163"/>
              <a:gd name="connsiteX11" fmla="*/ 410678 w 1505677"/>
              <a:gd name="connsiteY11" fmla="*/ 238704 h 435163"/>
              <a:gd name="connsiteX12" fmla="*/ 437042 w 1505677"/>
              <a:gd name="connsiteY12" fmla="*/ 247414 h 435163"/>
              <a:gd name="connsiteX13" fmla="*/ 438800 w 1505677"/>
              <a:gd name="connsiteY13" fmla="*/ 247414 h 435163"/>
              <a:gd name="connsiteX14" fmla="*/ 473952 w 1505677"/>
              <a:gd name="connsiteY14" fmla="*/ 259027 h 435163"/>
              <a:gd name="connsiteX15" fmla="*/ 558318 w 1505677"/>
              <a:gd name="connsiteY15" fmla="*/ 281286 h 435163"/>
              <a:gd name="connsiteX16" fmla="*/ 621593 w 1505677"/>
              <a:gd name="connsiteY16" fmla="*/ 295803 h 435163"/>
              <a:gd name="connsiteX17" fmla="*/ 697170 w 1505677"/>
              <a:gd name="connsiteY17" fmla="*/ 310319 h 435163"/>
              <a:gd name="connsiteX18" fmla="*/ 763960 w 1505677"/>
              <a:gd name="connsiteY18" fmla="*/ 322901 h 435163"/>
              <a:gd name="connsiteX19" fmla="*/ 834265 w 1505677"/>
              <a:gd name="connsiteY19" fmla="*/ 336450 h 435163"/>
              <a:gd name="connsiteX20" fmla="*/ 918631 w 1505677"/>
              <a:gd name="connsiteY20" fmla="*/ 351934 h 435163"/>
              <a:gd name="connsiteX21" fmla="*/ 1011785 w 1505677"/>
              <a:gd name="connsiteY21" fmla="*/ 366451 h 435163"/>
              <a:gd name="connsiteX22" fmla="*/ 1066271 w 1505677"/>
              <a:gd name="connsiteY22" fmla="*/ 374193 h 435163"/>
              <a:gd name="connsiteX23" fmla="*/ 1162941 w 1505677"/>
              <a:gd name="connsiteY23" fmla="*/ 388710 h 435163"/>
              <a:gd name="connsiteX24" fmla="*/ 1119000 w 1505677"/>
              <a:gd name="connsiteY24" fmla="*/ 381935 h 435163"/>
              <a:gd name="connsiteX25" fmla="*/ 1203366 w 1505677"/>
              <a:gd name="connsiteY25" fmla="*/ 393549 h 435163"/>
              <a:gd name="connsiteX26" fmla="*/ 1273671 w 1505677"/>
              <a:gd name="connsiteY26" fmla="*/ 401291 h 435163"/>
              <a:gd name="connsiteX27" fmla="*/ 1333430 w 1505677"/>
              <a:gd name="connsiteY27" fmla="*/ 407098 h 435163"/>
              <a:gd name="connsiteX28" fmla="*/ 1421311 w 1505677"/>
              <a:gd name="connsiteY28" fmla="*/ 417743 h 435163"/>
              <a:gd name="connsiteX29" fmla="*/ 1505677 w 1505677"/>
              <a:gd name="connsiteY29" fmla="*/ 435163 h 435163"/>
              <a:gd name="connsiteX30" fmla="*/ 0 w 1505677"/>
              <a:gd name="connsiteY30" fmla="*/ 434607 h 43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5677" h="435163">
                <a:moveTo>
                  <a:pt x="0" y="0"/>
                </a:moveTo>
                <a:lnTo>
                  <a:pt x="8182" y="6436"/>
                </a:lnTo>
                <a:lnTo>
                  <a:pt x="34546" y="30631"/>
                </a:lnTo>
                <a:lnTo>
                  <a:pt x="74972" y="59664"/>
                </a:lnTo>
                <a:lnTo>
                  <a:pt x="111882" y="87730"/>
                </a:lnTo>
                <a:lnTo>
                  <a:pt x="155822" y="117731"/>
                </a:lnTo>
                <a:lnTo>
                  <a:pt x="199763" y="146765"/>
                </a:lnTo>
                <a:lnTo>
                  <a:pt x="238430" y="167088"/>
                </a:lnTo>
                <a:lnTo>
                  <a:pt x="271825" y="184508"/>
                </a:lnTo>
                <a:lnTo>
                  <a:pt x="317524" y="205799"/>
                </a:lnTo>
                <a:lnTo>
                  <a:pt x="363222" y="224187"/>
                </a:lnTo>
                <a:lnTo>
                  <a:pt x="410678" y="238704"/>
                </a:lnTo>
                <a:lnTo>
                  <a:pt x="437042" y="247414"/>
                </a:lnTo>
                <a:lnTo>
                  <a:pt x="438800" y="247414"/>
                </a:lnTo>
                <a:lnTo>
                  <a:pt x="473952" y="259027"/>
                </a:lnTo>
                <a:lnTo>
                  <a:pt x="558318" y="281286"/>
                </a:lnTo>
                <a:lnTo>
                  <a:pt x="621593" y="295803"/>
                </a:lnTo>
                <a:lnTo>
                  <a:pt x="697170" y="310319"/>
                </a:lnTo>
                <a:lnTo>
                  <a:pt x="763960" y="322901"/>
                </a:lnTo>
                <a:lnTo>
                  <a:pt x="834265" y="336450"/>
                </a:lnTo>
                <a:lnTo>
                  <a:pt x="918631" y="351934"/>
                </a:lnTo>
                <a:lnTo>
                  <a:pt x="1011785" y="366451"/>
                </a:lnTo>
                <a:lnTo>
                  <a:pt x="1066271" y="374193"/>
                </a:lnTo>
                <a:lnTo>
                  <a:pt x="1162941" y="388710"/>
                </a:lnTo>
                <a:lnTo>
                  <a:pt x="1119000" y="381935"/>
                </a:lnTo>
                <a:lnTo>
                  <a:pt x="1203366" y="393549"/>
                </a:lnTo>
                <a:lnTo>
                  <a:pt x="1273671" y="401291"/>
                </a:lnTo>
                <a:lnTo>
                  <a:pt x="1333430" y="407098"/>
                </a:lnTo>
                <a:lnTo>
                  <a:pt x="1421311" y="417743"/>
                </a:lnTo>
                <a:lnTo>
                  <a:pt x="1505677" y="435163"/>
                </a:lnTo>
                <a:lnTo>
                  <a:pt x="0" y="434607"/>
                </a:lnTo>
                <a:close/>
              </a:path>
            </a:pathLst>
          </a:custGeom>
          <a:solidFill>
            <a:schemeClr val="accent3"/>
          </a:solidFill>
          <a:ln w="19050" cap="rnd" cmpd="sng">
            <a:solidFill>
              <a:schemeClr val="accent1"/>
            </a:solidFill>
            <a:prstDash val="solid"/>
            <a:round/>
            <a:headEnd type="none" w="med" len="med"/>
            <a:tailEnd type="none" w="med" len="med"/>
          </a:ln>
          <a:effectLst/>
        </p:spPr>
        <p:txBody>
          <a:bodyPr wrap="square">
            <a:noAutofit/>
          </a:bodyPr>
          <a:lstStyle/>
          <a:p>
            <a:endParaRPr lang="en-US"/>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0A0BD14B-A905-E05D-C429-FD8A4312287B}"/>
                  </a:ext>
                </a:extLst>
              </p:cNvPr>
              <p:cNvSpPr txBox="1"/>
              <p:nvPr/>
            </p:nvSpPr>
            <p:spPr>
              <a:xfrm>
                <a:off x="6182693" y="3644348"/>
                <a:ext cx="82715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lumMod val="75000"/>
                            </a:schemeClr>
                          </a:solidFill>
                          <a:latin typeface="Cambria Math" panose="02040503050406030204" pitchFamily="18" charset="0"/>
                        </a:rPr>
                        <m:t>4,504</m:t>
                      </m:r>
                    </m:oMath>
                  </m:oMathPara>
                </a14:m>
                <a:endParaRPr lang="en-US" sz="2400" dirty="0">
                  <a:solidFill>
                    <a:schemeClr val="bg1">
                      <a:lumMod val="75000"/>
                    </a:schemeClr>
                  </a:solidFill>
                </a:endParaRPr>
              </a:p>
            </p:txBody>
          </p:sp>
        </mc:Choice>
        <mc:Fallback>
          <p:sp>
            <p:nvSpPr>
              <p:cNvPr id="12" name="TextBox 11">
                <a:extLst>
                  <a:ext uri="{FF2B5EF4-FFF2-40B4-BE49-F238E27FC236}">
                    <a16:creationId xmlns:a16="http://schemas.microsoft.com/office/drawing/2014/main" id="{0A0BD14B-A905-E05D-C429-FD8A4312287B}"/>
                  </a:ext>
                </a:extLst>
              </p:cNvPr>
              <p:cNvSpPr txBox="1">
                <a:spLocks noRot="1" noChangeAspect="1" noMove="1" noResize="1" noEditPoints="1" noAdjustHandles="1" noChangeArrowheads="1" noChangeShapeType="1" noTextEdit="1"/>
              </p:cNvSpPr>
              <p:nvPr/>
            </p:nvSpPr>
            <p:spPr>
              <a:xfrm>
                <a:off x="6182693" y="3644348"/>
                <a:ext cx="827150" cy="369332"/>
              </a:xfrm>
              <a:prstGeom prst="rect">
                <a:avLst/>
              </a:prstGeom>
              <a:blipFill>
                <a:blip r:embed="rId3"/>
                <a:stretch>
                  <a:fillRect l="-6061" r="-9091"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E894794-6BD0-1A6C-AB69-22FD32CD3EF7}"/>
                  </a:ext>
                </a:extLst>
              </p:cNvPr>
              <p:cNvSpPr txBox="1"/>
              <p:nvPr/>
            </p:nvSpPr>
            <p:spPr>
              <a:xfrm>
                <a:off x="4187861" y="5866355"/>
                <a:ext cx="25487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lumMod val="75000"/>
                            </a:schemeClr>
                          </a:solidFill>
                          <a:latin typeface="Cambria Math" panose="02040503050406030204" pitchFamily="18" charset="0"/>
                        </a:rPr>
                        <m:t>0</m:t>
                      </m:r>
                    </m:oMath>
                  </m:oMathPara>
                </a14:m>
                <a:endParaRPr lang="en-US" sz="2400" dirty="0">
                  <a:solidFill>
                    <a:schemeClr val="bg1">
                      <a:lumMod val="75000"/>
                    </a:schemeClr>
                  </a:solidFill>
                </a:endParaRPr>
              </a:p>
            </p:txBody>
          </p:sp>
        </mc:Choice>
        <mc:Fallback xmlns="">
          <p:sp>
            <p:nvSpPr>
              <p:cNvPr id="13" name="TextBox 12">
                <a:extLst>
                  <a:ext uri="{FF2B5EF4-FFF2-40B4-BE49-F238E27FC236}">
                    <a16:creationId xmlns:a16="http://schemas.microsoft.com/office/drawing/2014/main" id="{7E894794-6BD0-1A6C-AB69-22FD32CD3EF7}"/>
                  </a:ext>
                </a:extLst>
              </p:cNvPr>
              <p:cNvSpPr txBox="1">
                <a:spLocks noRot="1" noChangeAspect="1" noMove="1" noResize="1" noEditPoints="1" noAdjustHandles="1" noChangeArrowheads="1" noChangeShapeType="1" noTextEdit="1"/>
              </p:cNvSpPr>
              <p:nvPr/>
            </p:nvSpPr>
            <p:spPr>
              <a:xfrm>
                <a:off x="4187861" y="5866355"/>
                <a:ext cx="254878" cy="369332"/>
              </a:xfrm>
              <a:prstGeom prst="rect">
                <a:avLst/>
              </a:prstGeom>
              <a:blipFill>
                <a:blip r:embed="rId4"/>
                <a:stretch>
                  <a:fillRect l="-23810" r="-23810" b="-322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CB5564A1-22DC-E741-85B0-67380BAE71B7}"/>
                  </a:ext>
                </a:extLst>
              </p:cNvPr>
              <p:cNvSpPr txBox="1"/>
              <p:nvPr/>
            </p:nvSpPr>
            <p:spPr>
              <a:xfrm>
                <a:off x="4945048" y="5866355"/>
                <a:ext cx="65723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lumMod val="75000"/>
                            </a:schemeClr>
                          </a:solidFill>
                          <a:latin typeface="Cambria Math" panose="02040503050406030204" pitchFamily="18" charset="0"/>
                        </a:rPr>
                        <m:t>0.77</m:t>
                      </m:r>
                    </m:oMath>
                  </m:oMathPara>
                </a14:m>
                <a:endParaRPr lang="en-US" sz="2400" dirty="0">
                  <a:solidFill>
                    <a:schemeClr val="bg1">
                      <a:lumMod val="75000"/>
                    </a:schemeClr>
                  </a:solidFill>
                </a:endParaRPr>
              </a:p>
            </p:txBody>
          </p:sp>
        </mc:Choice>
        <mc:Fallback>
          <p:sp>
            <p:nvSpPr>
              <p:cNvPr id="14" name="TextBox 13">
                <a:extLst>
                  <a:ext uri="{FF2B5EF4-FFF2-40B4-BE49-F238E27FC236}">
                    <a16:creationId xmlns:a16="http://schemas.microsoft.com/office/drawing/2014/main" id="{CB5564A1-22DC-E741-85B0-67380BAE71B7}"/>
                  </a:ext>
                </a:extLst>
              </p:cNvPr>
              <p:cNvSpPr txBox="1">
                <a:spLocks noRot="1" noChangeAspect="1" noMove="1" noResize="1" noEditPoints="1" noAdjustHandles="1" noChangeArrowheads="1" noChangeShapeType="1" noTextEdit="1"/>
              </p:cNvSpPr>
              <p:nvPr/>
            </p:nvSpPr>
            <p:spPr>
              <a:xfrm>
                <a:off x="4945048" y="5866355"/>
                <a:ext cx="657231" cy="369332"/>
              </a:xfrm>
              <a:prstGeom prst="rect">
                <a:avLst/>
              </a:prstGeom>
              <a:blipFill>
                <a:blip r:embed="rId5"/>
                <a:stretch>
                  <a:fillRect l="-9434" r="-7547" b="-3226"/>
                </a:stretch>
              </a:blipFill>
            </p:spPr>
            <p:txBody>
              <a:bodyPr/>
              <a:lstStyle/>
              <a:p>
                <a:r>
                  <a:rPr lang="en-US">
                    <a:noFill/>
                  </a:rPr>
                  <a:t> </a:t>
                </a:r>
              </a:p>
            </p:txBody>
          </p:sp>
        </mc:Fallback>
      </mc:AlternateContent>
      <p:sp>
        <p:nvSpPr>
          <p:cNvPr id="15" name="Oval 14">
            <a:extLst>
              <a:ext uri="{FF2B5EF4-FFF2-40B4-BE49-F238E27FC236}">
                <a16:creationId xmlns:a16="http://schemas.microsoft.com/office/drawing/2014/main" id="{4885D293-E334-8689-4E3B-0437287A3C74}"/>
              </a:ext>
            </a:extLst>
          </p:cNvPr>
          <p:cNvSpPr/>
          <p:nvPr/>
        </p:nvSpPr>
        <p:spPr>
          <a:xfrm>
            <a:off x="7431437" y="2882348"/>
            <a:ext cx="1948797" cy="113133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88A02C9-76E4-D38E-DDC2-09416F765559}"/>
              </a:ext>
            </a:extLst>
          </p:cNvPr>
          <p:cNvSpPr/>
          <p:nvPr/>
        </p:nvSpPr>
        <p:spPr>
          <a:xfrm>
            <a:off x="4905731" y="5356892"/>
            <a:ext cx="1313695" cy="762637"/>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629625C0-6C81-E080-B178-C9CE47A79609}"/>
                  </a:ext>
                </a:extLst>
              </p:cNvPr>
              <p:cNvSpPr txBox="1"/>
              <p:nvPr/>
            </p:nvSpPr>
            <p:spPr>
              <a:xfrm>
                <a:off x="6932903" y="4634948"/>
                <a:ext cx="99706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6"/>
                          </a:solidFill>
                          <a:latin typeface="Cambria Math" panose="02040503050406030204" pitchFamily="18" charset="0"/>
                        </a:rPr>
                        <m:t>0.2206</m:t>
                      </m:r>
                    </m:oMath>
                  </m:oMathPara>
                </a14:m>
                <a:endParaRPr lang="en-US" sz="2400" dirty="0">
                  <a:solidFill>
                    <a:schemeClr val="accent6"/>
                  </a:solidFill>
                </a:endParaRPr>
              </a:p>
            </p:txBody>
          </p:sp>
        </mc:Choice>
        <mc:Fallback>
          <p:sp>
            <p:nvSpPr>
              <p:cNvPr id="17" name="TextBox 16">
                <a:extLst>
                  <a:ext uri="{FF2B5EF4-FFF2-40B4-BE49-F238E27FC236}">
                    <a16:creationId xmlns:a16="http://schemas.microsoft.com/office/drawing/2014/main" id="{629625C0-6C81-E080-B178-C9CE47A79609}"/>
                  </a:ext>
                </a:extLst>
              </p:cNvPr>
              <p:cNvSpPr txBox="1">
                <a:spLocks noRot="1" noChangeAspect="1" noMove="1" noResize="1" noEditPoints="1" noAdjustHandles="1" noChangeArrowheads="1" noChangeShapeType="1" noTextEdit="1"/>
              </p:cNvSpPr>
              <p:nvPr/>
            </p:nvSpPr>
            <p:spPr>
              <a:xfrm>
                <a:off x="6932903" y="4634948"/>
                <a:ext cx="997068" cy="369332"/>
              </a:xfrm>
              <a:prstGeom prst="rect">
                <a:avLst/>
              </a:prstGeom>
              <a:blipFill>
                <a:blip r:embed="rId6"/>
                <a:stretch>
                  <a:fillRect l="-5000" r="-5000" b="-3226"/>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4C3102BC-C8BF-70AE-085C-26940ECBB9F1}"/>
              </a:ext>
            </a:extLst>
          </p:cNvPr>
          <p:cNvCxnSpPr>
            <a:stCxn id="17" idx="0"/>
          </p:cNvCxnSpPr>
          <p:nvPr/>
        </p:nvCxnSpPr>
        <p:spPr>
          <a:xfrm flipV="1">
            <a:off x="7431437" y="4013680"/>
            <a:ext cx="498534" cy="621268"/>
          </a:xfrm>
          <a:prstGeom prst="straightConnector1">
            <a:avLst/>
          </a:prstGeom>
          <a:ln w="317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72663A5-87C8-A8DE-8659-0287E5D37E5D}"/>
              </a:ext>
            </a:extLst>
          </p:cNvPr>
          <p:cNvCxnSpPr/>
          <p:nvPr/>
        </p:nvCxnSpPr>
        <p:spPr>
          <a:xfrm flipH="1">
            <a:off x="6219427" y="5004280"/>
            <a:ext cx="687677" cy="468869"/>
          </a:xfrm>
          <a:prstGeom prst="straightConnector1">
            <a:avLst/>
          </a:prstGeom>
          <a:ln w="317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6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54272B-B01D-7E4E-3244-DE770409FE34}"/>
              </a:ext>
            </a:extLst>
          </p:cNvPr>
          <p:cNvSpPr>
            <a:spLocks noGrp="1"/>
          </p:cNvSpPr>
          <p:nvPr>
            <p:ph idx="1"/>
          </p:nvPr>
        </p:nvSpPr>
        <p:spPr/>
        <p:txBody>
          <a:bodyPr/>
          <a:lstStyle/>
          <a:p>
            <a:r>
              <a:rPr lang="en-US" dirty="0"/>
              <a:t>A continuous random variable may assume any numerical value in an interval or collection of intervals.</a:t>
            </a:r>
          </a:p>
          <a:p>
            <a:r>
              <a:rPr lang="en-US" dirty="0"/>
              <a:t>It is not possible to talk about the probability of the random variable assuming a particular value, but we instead talk about probabilities of intervals. </a:t>
            </a:r>
          </a:p>
          <a:p>
            <a:endParaRPr lang="en-US" dirty="0"/>
          </a:p>
        </p:txBody>
      </p:sp>
      <p:sp>
        <p:nvSpPr>
          <p:cNvPr id="3" name="Title 2">
            <a:extLst>
              <a:ext uri="{FF2B5EF4-FFF2-40B4-BE49-F238E27FC236}">
                <a16:creationId xmlns:a16="http://schemas.microsoft.com/office/drawing/2014/main" id="{0DE72189-CCBD-D204-5729-F9EC57E2E8CB}"/>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32397169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8EB1BE-2631-85F8-A973-9A9A6ECBC35B}"/>
              </a:ext>
            </a:extLst>
          </p:cNvPr>
          <p:cNvSpPr>
            <a:spLocks noGrp="1"/>
          </p:cNvSpPr>
          <p:nvPr>
            <p:ph idx="1"/>
          </p:nvPr>
        </p:nvSpPr>
        <p:spPr/>
        <p:txBody>
          <a:bodyPr/>
          <a:lstStyle/>
          <a:p>
            <a:r>
              <a:rPr lang="en-US" dirty="0"/>
              <a:t>Assume that the daily number of total users follows a Normal distribution.  The average daily number of total users is 4,504 with a standard deviation of 1,937.  What is the number of daily users that would be in the bottom 10% of daily users?</a:t>
            </a:r>
          </a:p>
          <a:p>
            <a:endParaRPr lang="en-US" dirty="0"/>
          </a:p>
        </p:txBody>
      </p:sp>
      <p:sp>
        <p:nvSpPr>
          <p:cNvPr id="3" name="Title 2">
            <a:extLst>
              <a:ext uri="{FF2B5EF4-FFF2-40B4-BE49-F238E27FC236}">
                <a16:creationId xmlns:a16="http://schemas.microsoft.com/office/drawing/2014/main" id="{2D06A1D5-B208-BD25-5E03-519AF8CC0186}"/>
              </a:ext>
            </a:extLst>
          </p:cNvPr>
          <p:cNvSpPr>
            <a:spLocks noGrp="1"/>
          </p:cNvSpPr>
          <p:nvPr>
            <p:ph type="title"/>
          </p:nvPr>
        </p:nvSpPr>
        <p:spPr/>
        <p:txBody>
          <a:bodyPr/>
          <a:lstStyle/>
          <a:p>
            <a:r>
              <a:rPr lang="en-US" dirty="0"/>
              <a:t>Z-Scores Bike Data Example</a:t>
            </a:r>
          </a:p>
        </p:txBody>
      </p:sp>
    </p:spTree>
    <p:extLst>
      <p:ext uri="{BB962C8B-B14F-4D97-AF65-F5344CB8AC3E}">
        <p14:creationId xmlns:p14="http://schemas.microsoft.com/office/powerpoint/2010/main" val="27961289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9CA9-D502-CA46-7C6D-4883194F08AE}"/>
              </a:ext>
            </a:extLst>
          </p:cNvPr>
          <p:cNvSpPr>
            <a:spLocks noGrp="1"/>
          </p:cNvSpPr>
          <p:nvPr>
            <p:ph type="title"/>
          </p:nvPr>
        </p:nvSpPr>
        <p:spPr/>
        <p:txBody>
          <a:bodyPr/>
          <a:lstStyle/>
          <a:p>
            <a:r>
              <a:rPr lang="en-US" dirty="0"/>
              <a:t>Z-Scores Bike Data Example</a:t>
            </a:r>
          </a:p>
        </p:txBody>
      </p:sp>
      <p:graphicFrame>
        <p:nvGraphicFramePr>
          <p:cNvPr id="3" name="Table 2">
            <a:extLst>
              <a:ext uri="{FF2B5EF4-FFF2-40B4-BE49-F238E27FC236}">
                <a16:creationId xmlns:a16="http://schemas.microsoft.com/office/drawing/2014/main" id="{03073289-EC31-0199-8607-1B91C6991F04}"/>
              </a:ext>
            </a:extLst>
          </p:cNvPr>
          <p:cNvGraphicFramePr>
            <a:graphicFrameLocks noGrp="1"/>
          </p:cNvGraphicFramePr>
          <p:nvPr>
            <p:extLst>
              <p:ext uri="{D42A27DB-BD31-4B8C-83A1-F6EECF244321}">
                <p14:modId xmlns:p14="http://schemas.microsoft.com/office/powerpoint/2010/main" val="3043274298"/>
              </p:ext>
            </p:extLst>
          </p:nvPr>
        </p:nvGraphicFramePr>
        <p:xfrm>
          <a:off x="1798983" y="2560982"/>
          <a:ext cx="8229607" cy="2966720"/>
        </p:xfrm>
        <a:graphic>
          <a:graphicData uri="http://schemas.openxmlformats.org/drawingml/2006/table">
            <a:tbl>
              <a:tblPr firstRow="1" firstCol="1" bandRow="1">
                <a:tableStyleId>{5C22544A-7EE6-4342-B048-85BDC9FD1C3A}</a:tableStyleId>
              </a:tblPr>
              <a:tblGrid>
                <a:gridCol w="609607">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gridCol w="762000">
                  <a:extLst>
                    <a:ext uri="{9D8B030D-6E8A-4147-A177-3AD203B41FA5}">
                      <a16:colId xmlns:a16="http://schemas.microsoft.com/office/drawing/2014/main" val="20008"/>
                    </a:ext>
                  </a:extLst>
                </a:gridCol>
                <a:gridCol w="762000">
                  <a:extLst>
                    <a:ext uri="{9D8B030D-6E8A-4147-A177-3AD203B41FA5}">
                      <a16:colId xmlns:a16="http://schemas.microsoft.com/office/drawing/2014/main" val="20009"/>
                    </a:ext>
                  </a:extLst>
                </a:gridCol>
                <a:gridCol w="762000">
                  <a:extLst>
                    <a:ext uri="{9D8B030D-6E8A-4147-A177-3AD203B41FA5}">
                      <a16:colId xmlns:a16="http://schemas.microsoft.com/office/drawing/2014/main" val="20010"/>
                    </a:ext>
                  </a:extLst>
                </a:gridCol>
              </a:tblGrid>
              <a:tr h="370840">
                <a:tc>
                  <a:txBody>
                    <a:bodyPr/>
                    <a:lstStyle/>
                    <a:p>
                      <a:pPr algn="ctr"/>
                      <a:r>
                        <a:rPr lang="en-US" i="1" dirty="0"/>
                        <a:t>z</a:t>
                      </a:r>
                    </a:p>
                  </a:txBody>
                  <a:tcPr anchor="ctr"/>
                </a:tc>
                <a:tc>
                  <a:txBody>
                    <a:bodyPr/>
                    <a:lstStyle/>
                    <a:p>
                      <a:pPr algn="ctr"/>
                      <a:r>
                        <a:rPr lang="en-US" dirty="0"/>
                        <a:t>.00</a:t>
                      </a:r>
                    </a:p>
                  </a:txBody>
                  <a:tcPr anchor="ctr"/>
                </a:tc>
                <a:tc>
                  <a:txBody>
                    <a:bodyPr/>
                    <a:lstStyle/>
                    <a:p>
                      <a:pPr algn="ctr"/>
                      <a:r>
                        <a:rPr lang="en-US" dirty="0"/>
                        <a:t>.01</a:t>
                      </a:r>
                    </a:p>
                  </a:txBody>
                  <a:tcPr anchor="ctr"/>
                </a:tc>
                <a:tc>
                  <a:txBody>
                    <a:bodyPr/>
                    <a:lstStyle/>
                    <a:p>
                      <a:pPr algn="ctr"/>
                      <a:r>
                        <a:rPr lang="en-US" dirty="0"/>
                        <a:t>.02</a:t>
                      </a:r>
                    </a:p>
                  </a:txBody>
                  <a:tcPr anchor="ctr"/>
                </a:tc>
                <a:tc>
                  <a:txBody>
                    <a:bodyPr/>
                    <a:lstStyle/>
                    <a:p>
                      <a:pPr algn="ctr"/>
                      <a:r>
                        <a:rPr lang="en-US" dirty="0"/>
                        <a:t>.03</a:t>
                      </a:r>
                    </a:p>
                  </a:txBody>
                  <a:tcPr anchor="ctr"/>
                </a:tc>
                <a:tc>
                  <a:txBody>
                    <a:bodyPr/>
                    <a:lstStyle/>
                    <a:p>
                      <a:pPr algn="ctr"/>
                      <a:r>
                        <a:rPr lang="en-US" dirty="0"/>
                        <a:t>.04</a:t>
                      </a:r>
                    </a:p>
                  </a:txBody>
                  <a:tcPr anchor="ctr"/>
                </a:tc>
                <a:tc>
                  <a:txBody>
                    <a:bodyPr/>
                    <a:lstStyle/>
                    <a:p>
                      <a:pPr algn="ctr"/>
                      <a:r>
                        <a:rPr lang="en-US" dirty="0"/>
                        <a:t>.05</a:t>
                      </a:r>
                    </a:p>
                  </a:txBody>
                  <a:tcPr anchor="ctr"/>
                </a:tc>
                <a:tc>
                  <a:txBody>
                    <a:bodyPr/>
                    <a:lstStyle/>
                    <a:p>
                      <a:pPr algn="ctr"/>
                      <a:r>
                        <a:rPr lang="en-US" dirty="0"/>
                        <a:t>.06</a:t>
                      </a:r>
                    </a:p>
                  </a:txBody>
                  <a:tcPr anchor="ctr"/>
                </a:tc>
                <a:tc>
                  <a:txBody>
                    <a:bodyPr/>
                    <a:lstStyle/>
                    <a:p>
                      <a:pPr algn="ctr"/>
                      <a:r>
                        <a:rPr lang="en-US" dirty="0"/>
                        <a:t>.07</a:t>
                      </a:r>
                    </a:p>
                  </a:txBody>
                  <a:tcPr anchor="ctr"/>
                </a:tc>
                <a:tc>
                  <a:txBody>
                    <a:bodyPr/>
                    <a:lstStyle/>
                    <a:p>
                      <a:pPr algn="ctr"/>
                      <a:r>
                        <a:rPr lang="en-US" dirty="0"/>
                        <a:t>.08</a:t>
                      </a:r>
                    </a:p>
                  </a:txBody>
                  <a:tcPr anchor="ctr"/>
                </a:tc>
                <a:tc>
                  <a:txBody>
                    <a:bodyPr/>
                    <a:lstStyle/>
                    <a:p>
                      <a:pPr algn="ctr"/>
                      <a:r>
                        <a:rPr lang="en-US" dirty="0"/>
                        <a:t>.09</a:t>
                      </a:r>
                    </a:p>
                  </a:txBody>
                  <a:tcPr anchor="ctr"/>
                </a:tc>
                <a:extLst>
                  <a:ext uri="{0D108BD9-81ED-4DB2-BD59-A6C34878D82A}">
                    <a16:rowId xmlns:a16="http://schemas.microsoft.com/office/drawing/2014/main" val="10000"/>
                  </a:ext>
                </a:extLst>
              </a:tr>
              <a:tr h="370840">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extLst>
                  <a:ext uri="{0D108BD9-81ED-4DB2-BD59-A6C34878D82A}">
                    <a16:rowId xmlns:a16="http://schemas.microsoft.com/office/drawing/2014/main" val="10001"/>
                  </a:ext>
                </a:extLst>
              </a:tr>
              <a:tr h="370840">
                <a:tc>
                  <a:txBody>
                    <a:bodyPr/>
                    <a:lstStyle/>
                    <a:p>
                      <a:pPr algn="ctr"/>
                      <a:r>
                        <a:rPr lang="en-US" dirty="0"/>
                        <a:t>-1.4</a:t>
                      </a:r>
                    </a:p>
                  </a:txBody>
                  <a:tcPr anchor="ctr"/>
                </a:tc>
                <a:tc>
                  <a:txBody>
                    <a:bodyPr/>
                    <a:lstStyle/>
                    <a:p>
                      <a:pPr algn="ctr"/>
                      <a:r>
                        <a:rPr lang="en-US" dirty="0"/>
                        <a:t>.0808</a:t>
                      </a:r>
                    </a:p>
                  </a:txBody>
                  <a:tcPr anchor="ctr"/>
                </a:tc>
                <a:tc>
                  <a:txBody>
                    <a:bodyPr/>
                    <a:lstStyle/>
                    <a:p>
                      <a:pPr algn="ctr"/>
                      <a:r>
                        <a:rPr lang="en-US" dirty="0"/>
                        <a:t>.0793</a:t>
                      </a:r>
                    </a:p>
                  </a:txBody>
                  <a:tcPr anchor="ctr"/>
                </a:tc>
                <a:tc>
                  <a:txBody>
                    <a:bodyPr/>
                    <a:lstStyle/>
                    <a:p>
                      <a:pPr algn="ctr"/>
                      <a:r>
                        <a:rPr lang="en-US" dirty="0"/>
                        <a:t>.0778</a:t>
                      </a:r>
                    </a:p>
                  </a:txBody>
                  <a:tcPr anchor="ctr"/>
                </a:tc>
                <a:tc>
                  <a:txBody>
                    <a:bodyPr/>
                    <a:lstStyle/>
                    <a:p>
                      <a:pPr algn="ctr"/>
                      <a:r>
                        <a:rPr lang="en-US" dirty="0"/>
                        <a:t>.0764</a:t>
                      </a:r>
                    </a:p>
                  </a:txBody>
                  <a:tcPr anchor="ctr"/>
                </a:tc>
                <a:tc>
                  <a:txBody>
                    <a:bodyPr/>
                    <a:lstStyle/>
                    <a:p>
                      <a:pPr algn="ctr"/>
                      <a:r>
                        <a:rPr lang="en-US" dirty="0"/>
                        <a:t>.0749</a:t>
                      </a:r>
                    </a:p>
                  </a:txBody>
                  <a:tcPr anchor="ctr"/>
                </a:tc>
                <a:tc>
                  <a:txBody>
                    <a:bodyPr/>
                    <a:lstStyle/>
                    <a:p>
                      <a:pPr algn="ctr"/>
                      <a:r>
                        <a:rPr lang="en-US" dirty="0"/>
                        <a:t>.0735</a:t>
                      </a:r>
                    </a:p>
                  </a:txBody>
                  <a:tcPr anchor="ctr"/>
                </a:tc>
                <a:tc>
                  <a:txBody>
                    <a:bodyPr/>
                    <a:lstStyle/>
                    <a:p>
                      <a:pPr algn="ctr"/>
                      <a:r>
                        <a:rPr lang="en-US" dirty="0"/>
                        <a:t>.0721</a:t>
                      </a:r>
                    </a:p>
                  </a:txBody>
                  <a:tcPr anchor="ctr"/>
                </a:tc>
                <a:tc>
                  <a:txBody>
                    <a:bodyPr/>
                    <a:lstStyle/>
                    <a:p>
                      <a:pPr algn="ctr"/>
                      <a:r>
                        <a:rPr lang="en-US" dirty="0"/>
                        <a:t>.0708</a:t>
                      </a:r>
                    </a:p>
                  </a:txBody>
                  <a:tcPr anchor="ctr"/>
                </a:tc>
                <a:tc>
                  <a:txBody>
                    <a:bodyPr/>
                    <a:lstStyle/>
                    <a:p>
                      <a:pPr algn="ctr"/>
                      <a:r>
                        <a:rPr lang="en-US" dirty="0"/>
                        <a:t>.0694</a:t>
                      </a:r>
                    </a:p>
                  </a:txBody>
                  <a:tcPr anchor="ctr"/>
                </a:tc>
                <a:tc>
                  <a:txBody>
                    <a:bodyPr/>
                    <a:lstStyle/>
                    <a:p>
                      <a:pPr algn="ctr"/>
                      <a:r>
                        <a:rPr lang="en-US" dirty="0"/>
                        <a:t>.0681</a:t>
                      </a:r>
                    </a:p>
                  </a:txBody>
                  <a:tcPr anchor="ctr"/>
                </a:tc>
                <a:extLst>
                  <a:ext uri="{0D108BD9-81ED-4DB2-BD59-A6C34878D82A}">
                    <a16:rowId xmlns:a16="http://schemas.microsoft.com/office/drawing/2014/main" val="10002"/>
                  </a:ext>
                </a:extLst>
              </a:tr>
              <a:tr h="370840">
                <a:tc>
                  <a:txBody>
                    <a:bodyPr/>
                    <a:lstStyle/>
                    <a:p>
                      <a:pPr algn="ctr"/>
                      <a:r>
                        <a:rPr lang="en-US" dirty="0"/>
                        <a:t>-1.3</a:t>
                      </a:r>
                    </a:p>
                  </a:txBody>
                  <a:tcPr anchor="ctr"/>
                </a:tc>
                <a:tc>
                  <a:txBody>
                    <a:bodyPr/>
                    <a:lstStyle/>
                    <a:p>
                      <a:pPr algn="ctr"/>
                      <a:r>
                        <a:rPr lang="en-US" dirty="0"/>
                        <a:t>.0968</a:t>
                      </a:r>
                    </a:p>
                  </a:txBody>
                  <a:tcPr anchor="ctr"/>
                </a:tc>
                <a:tc>
                  <a:txBody>
                    <a:bodyPr/>
                    <a:lstStyle/>
                    <a:p>
                      <a:pPr algn="ctr"/>
                      <a:r>
                        <a:rPr lang="en-US" dirty="0"/>
                        <a:t>.0951</a:t>
                      </a:r>
                    </a:p>
                  </a:txBody>
                  <a:tcPr anchor="ctr"/>
                </a:tc>
                <a:tc>
                  <a:txBody>
                    <a:bodyPr/>
                    <a:lstStyle/>
                    <a:p>
                      <a:pPr algn="ctr"/>
                      <a:r>
                        <a:rPr lang="en-US" dirty="0"/>
                        <a:t>.0934</a:t>
                      </a:r>
                    </a:p>
                  </a:txBody>
                  <a:tcPr anchor="ctr"/>
                </a:tc>
                <a:tc>
                  <a:txBody>
                    <a:bodyPr/>
                    <a:lstStyle/>
                    <a:p>
                      <a:pPr algn="ctr"/>
                      <a:r>
                        <a:rPr lang="en-US" dirty="0"/>
                        <a:t>.0918</a:t>
                      </a:r>
                    </a:p>
                  </a:txBody>
                  <a:tcPr anchor="ctr"/>
                </a:tc>
                <a:tc>
                  <a:txBody>
                    <a:bodyPr/>
                    <a:lstStyle/>
                    <a:p>
                      <a:pPr algn="ctr"/>
                      <a:r>
                        <a:rPr lang="en-US" dirty="0"/>
                        <a:t>.0901</a:t>
                      </a:r>
                    </a:p>
                  </a:txBody>
                  <a:tcPr anchor="ctr"/>
                </a:tc>
                <a:tc>
                  <a:txBody>
                    <a:bodyPr/>
                    <a:lstStyle/>
                    <a:p>
                      <a:pPr algn="ctr"/>
                      <a:r>
                        <a:rPr lang="en-US" dirty="0"/>
                        <a:t>.0885</a:t>
                      </a:r>
                    </a:p>
                  </a:txBody>
                  <a:tcPr anchor="ctr"/>
                </a:tc>
                <a:tc>
                  <a:txBody>
                    <a:bodyPr/>
                    <a:lstStyle/>
                    <a:p>
                      <a:pPr algn="ctr"/>
                      <a:r>
                        <a:rPr lang="en-US" dirty="0"/>
                        <a:t>.0869</a:t>
                      </a:r>
                    </a:p>
                  </a:txBody>
                  <a:tcPr anchor="ctr"/>
                </a:tc>
                <a:tc>
                  <a:txBody>
                    <a:bodyPr/>
                    <a:lstStyle/>
                    <a:p>
                      <a:pPr algn="ctr"/>
                      <a:r>
                        <a:rPr lang="en-US" dirty="0"/>
                        <a:t>.0853</a:t>
                      </a:r>
                    </a:p>
                  </a:txBody>
                  <a:tcPr anchor="ctr"/>
                </a:tc>
                <a:tc>
                  <a:txBody>
                    <a:bodyPr/>
                    <a:lstStyle/>
                    <a:p>
                      <a:pPr algn="ctr"/>
                      <a:r>
                        <a:rPr lang="en-US" dirty="0"/>
                        <a:t>.0838</a:t>
                      </a:r>
                    </a:p>
                  </a:txBody>
                  <a:tcPr anchor="ctr"/>
                </a:tc>
                <a:tc>
                  <a:txBody>
                    <a:bodyPr/>
                    <a:lstStyle/>
                    <a:p>
                      <a:pPr algn="ctr"/>
                      <a:r>
                        <a:rPr lang="en-US" dirty="0"/>
                        <a:t>.0823</a:t>
                      </a:r>
                    </a:p>
                  </a:txBody>
                  <a:tcPr anchor="ctr"/>
                </a:tc>
                <a:extLst>
                  <a:ext uri="{0D108BD9-81ED-4DB2-BD59-A6C34878D82A}">
                    <a16:rowId xmlns:a16="http://schemas.microsoft.com/office/drawing/2014/main" val="10003"/>
                  </a:ext>
                </a:extLst>
              </a:tr>
              <a:tr h="370840">
                <a:tc>
                  <a:txBody>
                    <a:bodyPr/>
                    <a:lstStyle/>
                    <a:p>
                      <a:pPr algn="ctr"/>
                      <a:r>
                        <a:rPr lang="en-US" dirty="0"/>
                        <a:t>-1.2</a:t>
                      </a:r>
                    </a:p>
                  </a:txBody>
                  <a:tcPr anchor="ctr"/>
                </a:tc>
                <a:tc>
                  <a:txBody>
                    <a:bodyPr/>
                    <a:lstStyle/>
                    <a:p>
                      <a:pPr algn="ctr"/>
                      <a:r>
                        <a:rPr lang="en-US" dirty="0"/>
                        <a:t>.1151</a:t>
                      </a:r>
                    </a:p>
                  </a:txBody>
                  <a:tcPr anchor="ctr"/>
                </a:tc>
                <a:tc>
                  <a:txBody>
                    <a:bodyPr/>
                    <a:lstStyle/>
                    <a:p>
                      <a:pPr algn="ctr"/>
                      <a:r>
                        <a:rPr lang="en-US" dirty="0"/>
                        <a:t>.1131</a:t>
                      </a:r>
                    </a:p>
                  </a:txBody>
                  <a:tcPr anchor="ctr"/>
                </a:tc>
                <a:tc>
                  <a:txBody>
                    <a:bodyPr/>
                    <a:lstStyle/>
                    <a:p>
                      <a:pPr algn="ctr"/>
                      <a:r>
                        <a:rPr lang="en-US" dirty="0"/>
                        <a:t>.1112</a:t>
                      </a:r>
                    </a:p>
                  </a:txBody>
                  <a:tcPr anchor="ctr"/>
                </a:tc>
                <a:tc>
                  <a:txBody>
                    <a:bodyPr/>
                    <a:lstStyle/>
                    <a:p>
                      <a:pPr algn="ctr"/>
                      <a:r>
                        <a:rPr lang="en-US" dirty="0"/>
                        <a:t>.1093</a:t>
                      </a:r>
                    </a:p>
                  </a:txBody>
                  <a:tcPr anchor="ctr"/>
                </a:tc>
                <a:tc>
                  <a:txBody>
                    <a:bodyPr/>
                    <a:lstStyle/>
                    <a:p>
                      <a:pPr algn="ctr"/>
                      <a:r>
                        <a:rPr lang="en-US" dirty="0"/>
                        <a:t>.1075</a:t>
                      </a:r>
                    </a:p>
                  </a:txBody>
                  <a:tcPr anchor="ctr"/>
                </a:tc>
                <a:tc>
                  <a:txBody>
                    <a:bodyPr/>
                    <a:lstStyle/>
                    <a:p>
                      <a:pPr algn="ctr"/>
                      <a:r>
                        <a:rPr lang="en-US" dirty="0"/>
                        <a:t>.1056</a:t>
                      </a:r>
                    </a:p>
                  </a:txBody>
                  <a:tcPr anchor="ctr"/>
                </a:tc>
                <a:tc>
                  <a:txBody>
                    <a:bodyPr/>
                    <a:lstStyle/>
                    <a:p>
                      <a:pPr algn="ctr"/>
                      <a:r>
                        <a:rPr lang="en-US" dirty="0"/>
                        <a:t>.1038</a:t>
                      </a:r>
                    </a:p>
                  </a:txBody>
                  <a:tcPr anchor="ctr"/>
                </a:tc>
                <a:tc>
                  <a:txBody>
                    <a:bodyPr/>
                    <a:lstStyle/>
                    <a:p>
                      <a:pPr algn="ctr"/>
                      <a:r>
                        <a:rPr lang="en-US" dirty="0"/>
                        <a:t>.1020</a:t>
                      </a:r>
                    </a:p>
                  </a:txBody>
                  <a:tcPr anchor="ctr"/>
                </a:tc>
                <a:tc>
                  <a:txBody>
                    <a:bodyPr/>
                    <a:lstStyle/>
                    <a:p>
                      <a:pPr algn="ctr"/>
                      <a:r>
                        <a:rPr lang="en-US" dirty="0"/>
                        <a:t>.1003</a:t>
                      </a:r>
                    </a:p>
                  </a:txBody>
                  <a:tcPr anchor="ctr"/>
                </a:tc>
                <a:tc>
                  <a:txBody>
                    <a:bodyPr/>
                    <a:lstStyle/>
                    <a:p>
                      <a:pPr algn="ctr"/>
                      <a:r>
                        <a:rPr lang="en-US" dirty="0"/>
                        <a:t>.0985</a:t>
                      </a:r>
                    </a:p>
                  </a:txBody>
                  <a:tcPr anchor="ctr"/>
                </a:tc>
                <a:extLst>
                  <a:ext uri="{0D108BD9-81ED-4DB2-BD59-A6C34878D82A}">
                    <a16:rowId xmlns:a16="http://schemas.microsoft.com/office/drawing/2014/main" val="10004"/>
                  </a:ext>
                </a:extLst>
              </a:tr>
              <a:tr h="370840">
                <a:tc>
                  <a:txBody>
                    <a:bodyPr/>
                    <a:lstStyle/>
                    <a:p>
                      <a:pPr algn="ctr"/>
                      <a:r>
                        <a:rPr lang="en-US" dirty="0"/>
                        <a:t>-1.1</a:t>
                      </a:r>
                    </a:p>
                  </a:txBody>
                  <a:tcPr anchor="ctr"/>
                </a:tc>
                <a:tc>
                  <a:txBody>
                    <a:bodyPr/>
                    <a:lstStyle/>
                    <a:p>
                      <a:pPr algn="ctr"/>
                      <a:r>
                        <a:rPr lang="en-US" dirty="0"/>
                        <a:t>.1357</a:t>
                      </a:r>
                    </a:p>
                  </a:txBody>
                  <a:tcPr anchor="ctr"/>
                </a:tc>
                <a:tc>
                  <a:txBody>
                    <a:bodyPr/>
                    <a:lstStyle/>
                    <a:p>
                      <a:pPr algn="ctr"/>
                      <a:r>
                        <a:rPr lang="en-US" dirty="0"/>
                        <a:t>.1335</a:t>
                      </a:r>
                    </a:p>
                  </a:txBody>
                  <a:tcPr anchor="ctr"/>
                </a:tc>
                <a:tc>
                  <a:txBody>
                    <a:bodyPr/>
                    <a:lstStyle/>
                    <a:p>
                      <a:pPr algn="ctr"/>
                      <a:r>
                        <a:rPr lang="en-US" dirty="0"/>
                        <a:t>.1314</a:t>
                      </a:r>
                    </a:p>
                  </a:txBody>
                  <a:tcPr anchor="ctr"/>
                </a:tc>
                <a:tc>
                  <a:txBody>
                    <a:bodyPr/>
                    <a:lstStyle/>
                    <a:p>
                      <a:pPr algn="ctr"/>
                      <a:r>
                        <a:rPr lang="en-US" dirty="0"/>
                        <a:t>.1292</a:t>
                      </a:r>
                    </a:p>
                  </a:txBody>
                  <a:tcPr anchor="ctr"/>
                </a:tc>
                <a:tc>
                  <a:txBody>
                    <a:bodyPr/>
                    <a:lstStyle/>
                    <a:p>
                      <a:pPr algn="ctr"/>
                      <a:r>
                        <a:rPr lang="en-US" dirty="0"/>
                        <a:t>.1271</a:t>
                      </a:r>
                    </a:p>
                  </a:txBody>
                  <a:tcPr anchor="ctr"/>
                </a:tc>
                <a:tc>
                  <a:txBody>
                    <a:bodyPr/>
                    <a:lstStyle/>
                    <a:p>
                      <a:pPr algn="ctr"/>
                      <a:r>
                        <a:rPr lang="en-US" dirty="0"/>
                        <a:t>.1251</a:t>
                      </a:r>
                    </a:p>
                  </a:txBody>
                  <a:tcPr anchor="ctr"/>
                </a:tc>
                <a:tc>
                  <a:txBody>
                    <a:bodyPr/>
                    <a:lstStyle/>
                    <a:p>
                      <a:pPr algn="ctr"/>
                      <a:r>
                        <a:rPr lang="en-US" dirty="0"/>
                        <a:t>.1230</a:t>
                      </a:r>
                    </a:p>
                  </a:txBody>
                  <a:tcPr anchor="ctr"/>
                </a:tc>
                <a:tc>
                  <a:txBody>
                    <a:bodyPr/>
                    <a:lstStyle/>
                    <a:p>
                      <a:pPr algn="ctr"/>
                      <a:r>
                        <a:rPr lang="en-US" dirty="0"/>
                        <a:t>.1210</a:t>
                      </a:r>
                    </a:p>
                  </a:txBody>
                  <a:tcPr anchor="ctr"/>
                </a:tc>
                <a:tc>
                  <a:txBody>
                    <a:bodyPr/>
                    <a:lstStyle/>
                    <a:p>
                      <a:pPr algn="ctr"/>
                      <a:r>
                        <a:rPr lang="en-US" dirty="0"/>
                        <a:t>.1190</a:t>
                      </a:r>
                    </a:p>
                  </a:txBody>
                  <a:tcPr anchor="ctr"/>
                </a:tc>
                <a:tc>
                  <a:txBody>
                    <a:bodyPr/>
                    <a:lstStyle/>
                    <a:p>
                      <a:pPr algn="ctr"/>
                      <a:r>
                        <a:rPr lang="en-US" dirty="0"/>
                        <a:t>.1170</a:t>
                      </a:r>
                    </a:p>
                  </a:txBody>
                  <a:tcPr anchor="ctr"/>
                </a:tc>
                <a:extLst>
                  <a:ext uri="{0D108BD9-81ED-4DB2-BD59-A6C34878D82A}">
                    <a16:rowId xmlns:a16="http://schemas.microsoft.com/office/drawing/2014/main" val="10005"/>
                  </a:ext>
                </a:extLst>
              </a:tr>
              <a:tr h="370840">
                <a:tc>
                  <a:txBody>
                    <a:bodyPr/>
                    <a:lstStyle/>
                    <a:p>
                      <a:pPr algn="ctr"/>
                      <a:r>
                        <a:rPr lang="en-US" dirty="0"/>
                        <a:t>-1.0</a:t>
                      </a:r>
                    </a:p>
                  </a:txBody>
                  <a:tcPr anchor="ctr"/>
                </a:tc>
                <a:tc>
                  <a:txBody>
                    <a:bodyPr/>
                    <a:lstStyle/>
                    <a:p>
                      <a:pPr algn="ctr"/>
                      <a:r>
                        <a:rPr lang="en-US" dirty="0"/>
                        <a:t>.1587</a:t>
                      </a:r>
                    </a:p>
                  </a:txBody>
                  <a:tcPr anchor="ctr"/>
                </a:tc>
                <a:tc>
                  <a:txBody>
                    <a:bodyPr/>
                    <a:lstStyle/>
                    <a:p>
                      <a:pPr algn="ctr"/>
                      <a:r>
                        <a:rPr lang="en-US" dirty="0"/>
                        <a:t>.1562</a:t>
                      </a:r>
                    </a:p>
                  </a:txBody>
                  <a:tcPr anchor="ctr"/>
                </a:tc>
                <a:tc>
                  <a:txBody>
                    <a:bodyPr/>
                    <a:lstStyle/>
                    <a:p>
                      <a:pPr algn="ctr"/>
                      <a:r>
                        <a:rPr lang="en-US" dirty="0"/>
                        <a:t>.1539</a:t>
                      </a:r>
                    </a:p>
                  </a:txBody>
                  <a:tcPr anchor="ctr"/>
                </a:tc>
                <a:tc>
                  <a:txBody>
                    <a:bodyPr/>
                    <a:lstStyle/>
                    <a:p>
                      <a:pPr algn="ctr"/>
                      <a:r>
                        <a:rPr lang="en-US" dirty="0"/>
                        <a:t>.1515</a:t>
                      </a:r>
                    </a:p>
                  </a:txBody>
                  <a:tcPr anchor="ctr"/>
                </a:tc>
                <a:tc>
                  <a:txBody>
                    <a:bodyPr/>
                    <a:lstStyle/>
                    <a:p>
                      <a:pPr algn="ctr"/>
                      <a:r>
                        <a:rPr lang="en-US" dirty="0"/>
                        <a:t>.1492</a:t>
                      </a:r>
                    </a:p>
                  </a:txBody>
                  <a:tcPr anchor="ctr"/>
                </a:tc>
                <a:tc>
                  <a:txBody>
                    <a:bodyPr/>
                    <a:lstStyle/>
                    <a:p>
                      <a:pPr algn="ctr"/>
                      <a:r>
                        <a:rPr lang="en-US" dirty="0"/>
                        <a:t>.1469</a:t>
                      </a:r>
                    </a:p>
                  </a:txBody>
                  <a:tcPr anchor="ctr"/>
                </a:tc>
                <a:tc>
                  <a:txBody>
                    <a:bodyPr/>
                    <a:lstStyle/>
                    <a:p>
                      <a:pPr algn="ctr"/>
                      <a:r>
                        <a:rPr lang="en-US" dirty="0"/>
                        <a:t>.1446</a:t>
                      </a:r>
                    </a:p>
                  </a:txBody>
                  <a:tcPr anchor="ctr"/>
                </a:tc>
                <a:tc>
                  <a:txBody>
                    <a:bodyPr/>
                    <a:lstStyle/>
                    <a:p>
                      <a:pPr algn="ctr"/>
                      <a:r>
                        <a:rPr lang="en-US" dirty="0"/>
                        <a:t>.1423</a:t>
                      </a:r>
                    </a:p>
                  </a:txBody>
                  <a:tcPr anchor="ctr"/>
                </a:tc>
                <a:tc>
                  <a:txBody>
                    <a:bodyPr/>
                    <a:lstStyle/>
                    <a:p>
                      <a:pPr algn="ctr"/>
                      <a:r>
                        <a:rPr lang="en-US" dirty="0"/>
                        <a:t>.1401</a:t>
                      </a:r>
                    </a:p>
                  </a:txBody>
                  <a:tcPr anchor="ctr"/>
                </a:tc>
                <a:tc>
                  <a:txBody>
                    <a:bodyPr/>
                    <a:lstStyle/>
                    <a:p>
                      <a:pPr algn="ctr"/>
                      <a:r>
                        <a:rPr lang="en-US" dirty="0"/>
                        <a:t>.1379</a:t>
                      </a:r>
                    </a:p>
                  </a:txBody>
                  <a:tcPr anchor="ctr"/>
                </a:tc>
                <a:extLst>
                  <a:ext uri="{0D108BD9-81ED-4DB2-BD59-A6C34878D82A}">
                    <a16:rowId xmlns:a16="http://schemas.microsoft.com/office/drawing/2014/main" val="10006"/>
                  </a:ext>
                </a:extLst>
              </a:tr>
              <a:tr h="370840">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extLst>
                  <a:ext uri="{0D108BD9-81ED-4DB2-BD59-A6C34878D82A}">
                    <a16:rowId xmlns:a16="http://schemas.microsoft.com/office/drawing/2014/main" val="10007"/>
                  </a:ext>
                </a:extLst>
              </a:tr>
            </a:tbl>
          </a:graphicData>
        </a:graphic>
      </p:graphicFrame>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7B3A218-6EB1-0356-BF3A-3D0758A4A1F6}"/>
                  </a:ext>
                </a:extLst>
              </p:cNvPr>
              <p:cNvSpPr txBox="1"/>
              <p:nvPr/>
            </p:nvSpPr>
            <p:spPr>
              <a:xfrm>
                <a:off x="4883629" y="6241109"/>
                <a:ext cx="20603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2"/>
                          </a:solidFill>
                          <a:latin typeface="Cambria Math" panose="02040503050406030204" pitchFamily="18" charset="0"/>
                        </a:rPr>
                        <m:t>𝑃</m:t>
                      </m:r>
                      <m:d>
                        <m:dPr>
                          <m:ctrlPr>
                            <a:rPr lang="en-US" sz="2400" b="0" i="1" smtClean="0">
                              <a:solidFill>
                                <a:schemeClr val="accent2"/>
                              </a:solidFill>
                              <a:latin typeface="Cambria Math" panose="02040503050406030204" pitchFamily="18" charset="0"/>
                            </a:rPr>
                          </m:ctrlPr>
                        </m:dPr>
                        <m:e>
                          <m:r>
                            <a:rPr lang="en-US" sz="2400" b="0" i="1" smtClean="0">
                              <a:solidFill>
                                <a:schemeClr val="accent2"/>
                              </a:solidFill>
                              <a:latin typeface="Cambria Math" panose="02040503050406030204" pitchFamily="18" charset="0"/>
                            </a:rPr>
                            <m:t>𝑧</m:t>
                          </m:r>
                          <m:r>
                            <a:rPr lang="en-US" sz="2400" b="0" i="1" smtClean="0">
                              <a:solidFill>
                                <a:schemeClr val="accent2"/>
                              </a:solidFill>
                              <a:latin typeface="Cambria Math" panose="02040503050406030204" pitchFamily="18" charset="0"/>
                            </a:rPr>
                            <m:t>≤ ?</m:t>
                          </m:r>
                        </m:e>
                      </m:d>
                      <m:r>
                        <a:rPr lang="en-US" sz="2400" b="0" i="1" smtClean="0">
                          <a:solidFill>
                            <a:schemeClr val="accent2"/>
                          </a:solidFill>
                          <a:latin typeface="Cambria Math" panose="02040503050406030204" pitchFamily="18" charset="0"/>
                        </a:rPr>
                        <m:t>=0.1</m:t>
                      </m:r>
                    </m:oMath>
                  </m:oMathPara>
                </a14:m>
                <a:endParaRPr lang="en-US" dirty="0">
                  <a:solidFill>
                    <a:schemeClr val="accent2"/>
                  </a:solidFill>
                </a:endParaRPr>
              </a:p>
            </p:txBody>
          </p:sp>
        </mc:Choice>
        <mc:Fallback xmlns="">
          <p:sp>
            <p:nvSpPr>
              <p:cNvPr id="4" name="TextBox 3">
                <a:extLst>
                  <a:ext uri="{FF2B5EF4-FFF2-40B4-BE49-F238E27FC236}">
                    <a16:creationId xmlns:a16="http://schemas.microsoft.com/office/drawing/2014/main" id="{67B3A218-6EB1-0356-BF3A-3D0758A4A1F6}"/>
                  </a:ext>
                </a:extLst>
              </p:cNvPr>
              <p:cNvSpPr txBox="1">
                <a:spLocks noRot="1" noChangeAspect="1" noMove="1" noResize="1" noEditPoints="1" noAdjustHandles="1" noChangeArrowheads="1" noChangeShapeType="1" noTextEdit="1"/>
              </p:cNvSpPr>
              <p:nvPr/>
            </p:nvSpPr>
            <p:spPr>
              <a:xfrm>
                <a:off x="4883629" y="6241109"/>
                <a:ext cx="2060308" cy="369332"/>
              </a:xfrm>
              <a:prstGeom prst="rect">
                <a:avLst/>
              </a:prstGeom>
              <a:blipFill>
                <a:blip r:embed="rId2"/>
                <a:stretch>
                  <a:fillRect l="-2454" t="-6667" r="-3067" b="-36667"/>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3FA3D2C6-05B7-232E-26F2-198B74DCECC7}"/>
              </a:ext>
            </a:extLst>
          </p:cNvPr>
          <p:cNvSpPr/>
          <p:nvPr/>
        </p:nvSpPr>
        <p:spPr>
          <a:xfrm>
            <a:off x="8675673" y="2446682"/>
            <a:ext cx="457200" cy="533400"/>
          </a:xfrm>
          <a:prstGeom prst="ellipse">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07503E3-1D7B-1CF6-745A-07507A941BAC}"/>
              </a:ext>
            </a:extLst>
          </p:cNvPr>
          <p:cNvSpPr/>
          <p:nvPr/>
        </p:nvSpPr>
        <p:spPr>
          <a:xfrm>
            <a:off x="1798983" y="3955109"/>
            <a:ext cx="572219" cy="533400"/>
          </a:xfrm>
          <a:prstGeom prst="ellipse">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6313067-C364-E1E3-D013-DEE8973289FD}"/>
              </a:ext>
            </a:extLst>
          </p:cNvPr>
          <p:cNvSpPr/>
          <p:nvPr/>
        </p:nvSpPr>
        <p:spPr>
          <a:xfrm>
            <a:off x="8541964" y="3932582"/>
            <a:ext cx="724619" cy="533400"/>
          </a:xfrm>
          <a:prstGeom prst="ellipse">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A13A7F8F-01F5-EF28-4128-C87A2F8E684E}"/>
              </a:ext>
            </a:extLst>
          </p:cNvPr>
          <p:cNvCxnSpPr>
            <a:stCxn id="7" idx="0"/>
            <a:endCxn id="5" idx="4"/>
          </p:cNvCxnSpPr>
          <p:nvPr/>
        </p:nvCxnSpPr>
        <p:spPr>
          <a:xfrm flipH="1" flipV="1">
            <a:off x="8904273" y="2980082"/>
            <a:ext cx="1" cy="952500"/>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A6DD96E-D157-A846-CDA8-076373D86A58}"/>
              </a:ext>
            </a:extLst>
          </p:cNvPr>
          <p:cNvCxnSpPr>
            <a:stCxn id="7" idx="2"/>
            <a:endCxn id="6" idx="6"/>
          </p:cNvCxnSpPr>
          <p:nvPr/>
        </p:nvCxnSpPr>
        <p:spPr>
          <a:xfrm flipH="1">
            <a:off x="2371202" y="4199282"/>
            <a:ext cx="6170762" cy="22527"/>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AE8D9B0-42D2-8601-32FB-32302B6AAFFF}"/>
              </a:ext>
            </a:extLst>
          </p:cNvPr>
          <p:cNvCxnSpPr>
            <a:stCxn id="4" idx="3"/>
            <a:endCxn id="7" idx="3"/>
          </p:cNvCxnSpPr>
          <p:nvPr/>
        </p:nvCxnSpPr>
        <p:spPr>
          <a:xfrm flipV="1">
            <a:off x="6943937" y="4387867"/>
            <a:ext cx="1704145" cy="2037908"/>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20601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8EB1BE-2631-85F8-A973-9A9A6ECBC35B}"/>
              </a:ext>
            </a:extLst>
          </p:cNvPr>
          <p:cNvSpPr>
            <a:spLocks noGrp="1"/>
          </p:cNvSpPr>
          <p:nvPr>
            <p:ph idx="1"/>
          </p:nvPr>
        </p:nvSpPr>
        <p:spPr/>
        <p:txBody>
          <a:bodyPr/>
          <a:lstStyle/>
          <a:p>
            <a:r>
              <a:rPr lang="en-US" dirty="0"/>
              <a:t>Assume that the daily number of total users follows a Normal distribution.  The average daily number of total users is 4,504 with a standard deviation of 1,937.  What is the number of daily users that would be in the bottom 10% of daily users?</a:t>
            </a:r>
          </a:p>
          <a:p>
            <a:endParaRPr lang="en-US" dirty="0"/>
          </a:p>
        </p:txBody>
      </p:sp>
      <p:sp>
        <p:nvSpPr>
          <p:cNvPr id="3" name="Title 2">
            <a:extLst>
              <a:ext uri="{FF2B5EF4-FFF2-40B4-BE49-F238E27FC236}">
                <a16:creationId xmlns:a16="http://schemas.microsoft.com/office/drawing/2014/main" id="{2D06A1D5-B208-BD25-5E03-519AF8CC0186}"/>
              </a:ext>
            </a:extLst>
          </p:cNvPr>
          <p:cNvSpPr>
            <a:spLocks noGrp="1"/>
          </p:cNvSpPr>
          <p:nvPr>
            <p:ph type="title"/>
          </p:nvPr>
        </p:nvSpPr>
        <p:spPr/>
        <p:txBody>
          <a:bodyPr/>
          <a:lstStyle/>
          <a:p>
            <a:r>
              <a:rPr lang="en-US" dirty="0"/>
              <a:t>Z-Scores Bike Data Example</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576220AD-CBBC-753E-8442-F62A5BFD0020}"/>
                  </a:ext>
                </a:extLst>
              </p:cNvPr>
              <p:cNvSpPr txBox="1"/>
              <p:nvPr/>
            </p:nvSpPr>
            <p:spPr>
              <a:xfrm>
                <a:off x="3468756" y="3896139"/>
                <a:ext cx="4951547" cy="8638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2"/>
                          </a:solidFill>
                          <a:latin typeface="Cambria Math" panose="02040503050406030204" pitchFamily="18" charset="0"/>
                        </a:rPr>
                        <m:t>𝑧</m:t>
                      </m:r>
                      <m:r>
                        <a:rPr lang="en-US" sz="2800" b="0" i="1" smtClean="0">
                          <a:solidFill>
                            <a:schemeClr val="tx2"/>
                          </a:solidFill>
                          <a:latin typeface="Cambria Math" panose="02040503050406030204" pitchFamily="18" charset="0"/>
                        </a:rPr>
                        <m:t>=</m:t>
                      </m:r>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𝑥</m:t>
                          </m:r>
                          <m:r>
                            <a:rPr lang="en-US" sz="2800" b="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𝜇</m:t>
                          </m:r>
                        </m:num>
                        <m:den>
                          <m:r>
                            <a:rPr lang="en-US" sz="2800" b="0" i="1" smtClean="0">
                              <a:solidFill>
                                <a:schemeClr val="tx2"/>
                              </a:solidFill>
                              <a:latin typeface="Cambria Math" panose="02040503050406030204" pitchFamily="18" charset="0"/>
                            </a:rPr>
                            <m:t>𝜎</m:t>
                          </m:r>
                        </m:den>
                      </m:f>
                      <m:r>
                        <a:rPr lang="en-US" sz="2800" b="0" i="1" smtClean="0">
                          <a:solidFill>
                            <a:schemeClr val="tx2"/>
                          </a:solidFill>
                          <a:latin typeface="Cambria Math" panose="02040503050406030204" pitchFamily="18" charset="0"/>
                        </a:rPr>
                        <m:t>=−1.28=</m:t>
                      </m:r>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𝑥</m:t>
                          </m:r>
                          <m:r>
                            <a:rPr lang="en-US" sz="2800" b="0" i="1" smtClean="0">
                              <a:solidFill>
                                <a:schemeClr val="tx2"/>
                              </a:solidFill>
                              <a:latin typeface="Cambria Math" panose="02040503050406030204" pitchFamily="18" charset="0"/>
                            </a:rPr>
                            <m:t>−4,50</m:t>
                          </m:r>
                          <m:r>
                            <a:rPr lang="en-US" sz="2800" b="0" i="1" smtClean="0">
                              <a:solidFill>
                                <a:schemeClr val="tx2"/>
                              </a:solidFill>
                              <a:latin typeface="Cambria Math" panose="02040503050406030204" pitchFamily="18" charset="0"/>
                            </a:rPr>
                            <m:t>4</m:t>
                          </m:r>
                        </m:num>
                        <m:den>
                          <m:r>
                            <a:rPr lang="en-US" sz="2800" b="0" i="1" smtClean="0">
                              <a:solidFill>
                                <a:schemeClr val="tx2"/>
                              </a:solidFill>
                              <a:latin typeface="Cambria Math" panose="02040503050406030204" pitchFamily="18" charset="0"/>
                            </a:rPr>
                            <m:t>1,937</m:t>
                          </m:r>
                        </m:den>
                      </m:f>
                    </m:oMath>
                  </m:oMathPara>
                </a14:m>
                <a:endParaRPr lang="en-US" dirty="0">
                  <a:solidFill>
                    <a:schemeClr val="tx2"/>
                  </a:solidFill>
                </a:endParaRPr>
              </a:p>
            </p:txBody>
          </p:sp>
        </mc:Choice>
        <mc:Fallback>
          <p:sp>
            <p:nvSpPr>
              <p:cNvPr id="4" name="TextBox 3">
                <a:extLst>
                  <a:ext uri="{FF2B5EF4-FFF2-40B4-BE49-F238E27FC236}">
                    <a16:creationId xmlns:a16="http://schemas.microsoft.com/office/drawing/2014/main" id="{576220AD-CBBC-753E-8442-F62A5BFD0020}"/>
                  </a:ext>
                </a:extLst>
              </p:cNvPr>
              <p:cNvSpPr txBox="1">
                <a:spLocks noRot="1" noChangeAspect="1" noMove="1" noResize="1" noEditPoints="1" noAdjustHandles="1" noChangeArrowheads="1" noChangeShapeType="1" noTextEdit="1"/>
              </p:cNvSpPr>
              <p:nvPr/>
            </p:nvSpPr>
            <p:spPr>
              <a:xfrm>
                <a:off x="3468756" y="3896139"/>
                <a:ext cx="4951547" cy="863826"/>
              </a:xfrm>
              <a:prstGeom prst="rect">
                <a:avLst/>
              </a:prstGeom>
              <a:blipFill>
                <a:blip r:embed="rId2"/>
                <a:stretch>
                  <a:fillRect l="-256" r="-1282" b="-869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B44F04F-C690-9208-0F91-3469C173DB14}"/>
                  </a:ext>
                </a:extLst>
              </p:cNvPr>
              <p:cNvSpPr txBox="1"/>
              <p:nvPr/>
            </p:nvSpPr>
            <p:spPr>
              <a:xfrm>
                <a:off x="6211956" y="5169770"/>
                <a:ext cx="210839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2"/>
                          </a:solidFill>
                          <a:latin typeface="Cambria Math" panose="02040503050406030204" pitchFamily="18" charset="0"/>
                        </a:rPr>
                        <m:t>𝑥</m:t>
                      </m:r>
                      <m:r>
                        <a:rPr lang="en-US" sz="2800" b="0" i="1" smtClean="0">
                          <a:solidFill>
                            <a:schemeClr val="tx2"/>
                          </a:solidFill>
                          <a:latin typeface="Cambria Math" panose="02040503050406030204" pitchFamily="18" charset="0"/>
                        </a:rPr>
                        <m:t>=2,024.64</m:t>
                      </m:r>
                    </m:oMath>
                  </m:oMathPara>
                </a14:m>
                <a:endParaRPr lang="en-US" dirty="0">
                  <a:solidFill>
                    <a:schemeClr val="tx2"/>
                  </a:solidFill>
                </a:endParaRPr>
              </a:p>
            </p:txBody>
          </p:sp>
        </mc:Choice>
        <mc:Fallback>
          <p:sp>
            <p:nvSpPr>
              <p:cNvPr id="5" name="TextBox 4">
                <a:extLst>
                  <a:ext uri="{FF2B5EF4-FFF2-40B4-BE49-F238E27FC236}">
                    <a16:creationId xmlns:a16="http://schemas.microsoft.com/office/drawing/2014/main" id="{AB44F04F-C690-9208-0F91-3469C173DB14}"/>
                  </a:ext>
                </a:extLst>
              </p:cNvPr>
              <p:cNvSpPr txBox="1">
                <a:spLocks noRot="1" noChangeAspect="1" noMove="1" noResize="1" noEditPoints="1" noAdjustHandles="1" noChangeArrowheads="1" noChangeShapeType="1" noTextEdit="1"/>
              </p:cNvSpPr>
              <p:nvPr/>
            </p:nvSpPr>
            <p:spPr>
              <a:xfrm>
                <a:off x="6211956" y="5169770"/>
                <a:ext cx="2108398" cy="430887"/>
              </a:xfrm>
              <a:prstGeom prst="rect">
                <a:avLst/>
              </a:prstGeom>
              <a:blipFill>
                <a:blip r:embed="rId3"/>
                <a:stretch>
                  <a:fillRect l="-1198" r="-2395" b="-8571"/>
                </a:stretch>
              </a:blipFill>
            </p:spPr>
            <p:txBody>
              <a:bodyPr/>
              <a:lstStyle/>
              <a:p>
                <a:r>
                  <a:rPr lang="en-US">
                    <a:noFill/>
                  </a:rPr>
                  <a:t> </a:t>
                </a:r>
              </a:p>
            </p:txBody>
          </p:sp>
        </mc:Fallback>
      </mc:AlternateContent>
    </p:spTree>
    <p:extLst>
      <p:ext uri="{BB962C8B-B14F-4D97-AF65-F5344CB8AC3E}">
        <p14:creationId xmlns:p14="http://schemas.microsoft.com/office/powerpoint/2010/main" val="30464947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C4A2AB-F1D4-3487-9D71-D535480396EE}"/>
              </a:ext>
            </a:extLst>
          </p:cNvPr>
          <p:cNvSpPr>
            <a:spLocks noGrp="1"/>
          </p:cNvSpPr>
          <p:nvPr>
            <p:ph idx="1"/>
          </p:nvPr>
        </p:nvSpPr>
        <p:spPr/>
        <p:txBody>
          <a:bodyPr/>
          <a:lstStyle/>
          <a:p>
            <a:r>
              <a:rPr lang="en-US" dirty="0"/>
              <a:t>A random variable having a Normal distribution with a mean of 0 and a standard deviation of 1 is said to have a </a:t>
            </a:r>
            <a:r>
              <a:rPr lang="en-US" b="1" dirty="0"/>
              <a:t>standard Normal probability distribution</a:t>
            </a:r>
            <a:r>
              <a:rPr lang="en-US" dirty="0"/>
              <a:t>.</a:t>
            </a:r>
          </a:p>
          <a:p>
            <a:r>
              <a:rPr lang="en-US" dirty="0"/>
              <a:t>All Normal distributions can be converted into standard Normal distributions for ease of computing probabilities under the curve.</a:t>
            </a:r>
          </a:p>
          <a:p>
            <a:r>
              <a:rPr lang="en-US" dirty="0"/>
              <a:t>Standard Normal probability tables help calculate area under the curve.</a:t>
            </a:r>
          </a:p>
          <a:p>
            <a:endParaRPr lang="en-US" dirty="0"/>
          </a:p>
        </p:txBody>
      </p:sp>
      <p:sp>
        <p:nvSpPr>
          <p:cNvPr id="3" name="Title 2">
            <a:extLst>
              <a:ext uri="{FF2B5EF4-FFF2-40B4-BE49-F238E27FC236}">
                <a16:creationId xmlns:a16="http://schemas.microsoft.com/office/drawing/2014/main" id="{4237E1EF-BDD5-8383-A5B3-1ECCBB94B589}"/>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3306135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484DC-FC55-B055-7DDE-AEAD84DB499C}"/>
              </a:ext>
            </a:extLst>
          </p:cNvPr>
          <p:cNvSpPr>
            <a:spLocks noGrp="1"/>
          </p:cNvSpPr>
          <p:nvPr>
            <p:ph type="title"/>
          </p:nvPr>
        </p:nvSpPr>
        <p:spPr/>
        <p:txBody>
          <a:bodyPr/>
          <a:lstStyle/>
          <a:p>
            <a:r>
              <a:rPr lang="en-US" dirty="0"/>
              <a:t>Uniform Distribution</a:t>
            </a:r>
          </a:p>
        </p:txBody>
      </p:sp>
      <p:sp>
        <p:nvSpPr>
          <p:cNvPr id="3" name="Text Placeholder 2">
            <a:extLst>
              <a:ext uri="{FF2B5EF4-FFF2-40B4-BE49-F238E27FC236}">
                <a16:creationId xmlns:a16="http://schemas.microsoft.com/office/drawing/2014/main" id="{9C133364-BE36-41FD-C36B-A0016FFB9F65}"/>
              </a:ext>
            </a:extLst>
          </p:cNvPr>
          <p:cNvSpPr>
            <a:spLocks noGrp="1"/>
          </p:cNvSpPr>
          <p:nvPr>
            <p:ph type="body" idx="1"/>
          </p:nvPr>
        </p:nvSpPr>
        <p:spPr/>
        <p:txBody>
          <a:bodyPr/>
          <a:lstStyle/>
          <a:p>
            <a:r>
              <a:rPr lang="en-US" dirty="0"/>
              <a:t>Distributions of Continuous Data</a:t>
            </a:r>
          </a:p>
        </p:txBody>
      </p:sp>
    </p:spTree>
    <p:extLst>
      <p:ext uri="{BB962C8B-B14F-4D97-AF65-F5344CB8AC3E}">
        <p14:creationId xmlns:p14="http://schemas.microsoft.com/office/powerpoint/2010/main" val="3249128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F38FDF-2620-5057-5E37-E14AA4C08A16}"/>
              </a:ext>
            </a:extLst>
          </p:cNvPr>
          <p:cNvSpPr>
            <a:spLocks noGrp="1"/>
          </p:cNvSpPr>
          <p:nvPr>
            <p:ph idx="1"/>
          </p:nvPr>
        </p:nvSpPr>
        <p:spPr/>
        <p:txBody>
          <a:bodyPr/>
          <a:lstStyle/>
          <a:p>
            <a:r>
              <a:rPr lang="en-US" dirty="0"/>
              <a:t>A random variable follows a </a:t>
            </a:r>
            <a:r>
              <a:rPr lang="en-US" b="1" dirty="0"/>
              <a:t>uniform distribution</a:t>
            </a:r>
            <a:r>
              <a:rPr lang="en-US" dirty="0"/>
              <a:t> whenever the probability is proportional to the interval’s length.</a:t>
            </a:r>
          </a:p>
          <a:p>
            <a:r>
              <a:rPr lang="en-US" dirty="0"/>
              <a:t>In other words, every value has an equal probability of happening.</a:t>
            </a:r>
          </a:p>
          <a:p>
            <a:r>
              <a:rPr lang="en-US" dirty="0"/>
              <a:t>The </a:t>
            </a:r>
            <a:r>
              <a:rPr lang="en-US" b="1" dirty="0"/>
              <a:t>probability density function</a:t>
            </a:r>
            <a:r>
              <a:rPr lang="en-US" dirty="0"/>
              <a:t> for the uniform distribution is:</a:t>
            </a:r>
          </a:p>
          <a:p>
            <a:endParaRPr lang="en-US" dirty="0"/>
          </a:p>
        </p:txBody>
      </p:sp>
      <p:sp>
        <p:nvSpPr>
          <p:cNvPr id="3" name="Title 2">
            <a:extLst>
              <a:ext uri="{FF2B5EF4-FFF2-40B4-BE49-F238E27FC236}">
                <a16:creationId xmlns:a16="http://schemas.microsoft.com/office/drawing/2014/main" id="{CFDC5356-73DF-5097-1DAF-5D356FA6BB58}"/>
              </a:ext>
            </a:extLst>
          </p:cNvPr>
          <p:cNvSpPr>
            <a:spLocks noGrp="1"/>
          </p:cNvSpPr>
          <p:nvPr>
            <p:ph type="title"/>
          </p:nvPr>
        </p:nvSpPr>
        <p:spPr/>
        <p:txBody>
          <a:bodyPr/>
          <a:lstStyle/>
          <a:p>
            <a:r>
              <a:rPr lang="en-US" dirty="0"/>
              <a:t>Uniform Probability Distribution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559DA3E-BB49-24BE-C60F-8EFD67411821}"/>
                  </a:ext>
                </a:extLst>
              </p:cNvPr>
              <p:cNvSpPr txBox="1"/>
              <p:nvPr/>
            </p:nvSpPr>
            <p:spPr>
              <a:xfrm>
                <a:off x="3732082" y="4572000"/>
                <a:ext cx="4727833" cy="13756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2"/>
                          </a:solidFill>
                          <a:latin typeface="Cambria Math" panose="02040503050406030204" pitchFamily="18" charset="0"/>
                        </a:rPr>
                        <m:t>𝑓</m:t>
                      </m:r>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𝑥</m:t>
                          </m:r>
                        </m:e>
                      </m:d>
                      <m:r>
                        <a:rPr lang="en-US" sz="2800" b="0" i="1" smtClean="0">
                          <a:solidFill>
                            <a:schemeClr val="tx2"/>
                          </a:solidFill>
                          <a:latin typeface="Cambria Math" panose="02040503050406030204" pitchFamily="18" charset="0"/>
                        </a:rPr>
                        <m:t>=</m:t>
                      </m:r>
                      <m:d>
                        <m:dPr>
                          <m:begChr m:val="{"/>
                          <m:endChr m:val=""/>
                          <m:ctrlPr>
                            <a:rPr lang="en-US" sz="2800" b="0" i="1" smtClean="0">
                              <a:solidFill>
                                <a:schemeClr val="tx2"/>
                              </a:solidFill>
                              <a:latin typeface="Cambria Math" panose="02040503050406030204" pitchFamily="18" charset="0"/>
                            </a:rPr>
                          </m:ctrlPr>
                        </m:dPr>
                        <m:e>
                          <m:eqArr>
                            <m:eqArrPr>
                              <m:ctrlPr>
                                <a:rPr lang="en-US" sz="2800" b="0" i="1" smtClean="0">
                                  <a:solidFill>
                                    <a:schemeClr val="tx2"/>
                                  </a:solidFill>
                                  <a:latin typeface="Cambria Math" panose="02040503050406030204" pitchFamily="18" charset="0"/>
                                </a:rPr>
                              </m:ctrlPr>
                            </m:eqArrPr>
                            <m:e>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1</m:t>
                                  </m:r>
                                </m:num>
                                <m:den>
                                  <m:r>
                                    <a:rPr lang="en-US" sz="2800" b="0" i="1" smtClean="0">
                                      <a:solidFill>
                                        <a:schemeClr val="tx2"/>
                                      </a:solidFill>
                                      <a:latin typeface="Cambria Math" panose="02040503050406030204" pitchFamily="18" charset="0"/>
                                    </a:rPr>
                                    <m:t>𝑏</m:t>
                                  </m:r>
                                  <m:r>
                                    <a:rPr lang="en-US" sz="2800" b="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𝑎</m:t>
                                  </m:r>
                                </m:den>
                              </m:f>
                              <m:r>
                                <a:rPr lang="en-US" sz="2800" b="0" i="1" smtClean="0">
                                  <a:solidFill>
                                    <a:schemeClr val="tx2"/>
                                  </a:solidFill>
                                  <a:latin typeface="Cambria Math" panose="02040503050406030204" pitchFamily="18" charset="0"/>
                                </a:rPr>
                                <m:t>,  </m:t>
                              </m:r>
                              <m:r>
                                <a:rPr lang="en-US" sz="2800" b="0" i="1" smtClean="0">
                                  <a:solidFill>
                                    <a:schemeClr val="tx2"/>
                                  </a:solidFill>
                                  <a:latin typeface="Cambria Math" panose="02040503050406030204" pitchFamily="18" charset="0"/>
                                </a:rPr>
                                <m:t>𝑎</m:t>
                              </m:r>
                              <m:r>
                                <a:rPr lang="en-US" sz="2800" b="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𝑥</m:t>
                              </m:r>
                              <m:r>
                                <a:rPr lang="en-US" sz="2800" b="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𝑏</m:t>
                              </m:r>
                            </m:e>
                            <m:e>
                              <m:r>
                                <a:rPr lang="en-US" sz="2800" b="0" i="1" smtClean="0">
                                  <a:solidFill>
                                    <a:schemeClr val="tx2"/>
                                  </a:solidFill>
                                  <a:latin typeface="Cambria Math" panose="02040503050406030204" pitchFamily="18" charset="0"/>
                                </a:rPr>
                                <m:t>&amp;0,  </m:t>
                              </m:r>
                              <m:r>
                                <m:rPr>
                                  <m:sty m:val="p"/>
                                </m:rPr>
                                <a:rPr lang="en-US" sz="2800" b="0" i="0" smtClean="0">
                                  <a:solidFill>
                                    <a:schemeClr val="tx2"/>
                                  </a:solidFill>
                                  <a:latin typeface="Cambria Math" panose="02040503050406030204" pitchFamily="18" charset="0"/>
                                </a:rPr>
                                <m:t>elsewhere</m:t>
                              </m:r>
                            </m:e>
                          </m:eqArr>
                        </m:e>
                      </m:d>
                    </m:oMath>
                  </m:oMathPara>
                </a14:m>
                <a:endParaRPr lang="en-US" sz="2800" dirty="0">
                  <a:solidFill>
                    <a:schemeClr val="tx2"/>
                  </a:solidFill>
                </a:endParaRPr>
              </a:p>
            </p:txBody>
          </p:sp>
        </mc:Choice>
        <mc:Fallback xmlns="">
          <p:sp>
            <p:nvSpPr>
              <p:cNvPr id="4" name="TextBox 3">
                <a:extLst>
                  <a:ext uri="{FF2B5EF4-FFF2-40B4-BE49-F238E27FC236}">
                    <a16:creationId xmlns:a16="http://schemas.microsoft.com/office/drawing/2014/main" id="{3559DA3E-BB49-24BE-C60F-8EFD67411821}"/>
                  </a:ext>
                </a:extLst>
              </p:cNvPr>
              <p:cNvSpPr txBox="1">
                <a:spLocks noRot="1" noChangeAspect="1" noMove="1" noResize="1" noEditPoints="1" noAdjustHandles="1" noChangeArrowheads="1" noChangeShapeType="1" noTextEdit="1"/>
              </p:cNvSpPr>
              <p:nvPr/>
            </p:nvSpPr>
            <p:spPr>
              <a:xfrm>
                <a:off x="3732082" y="4572000"/>
                <a:ext cx="4727833" cy="1375633"/>
              </a:xfrm>
              <a:prstGeom prst="rect">
                <a:avLst/>
              </a:prstGeom>
              <a:blipFill>
                <a:blip r:embed="rId2"/>
                <a:stretch>
                  <a:fillRect l="-29144" t="-233028" r="-1070" b="-330275"/>
                </a:stretch>
              </a:blipFill>
            </p:spPr>
            <p:txBody>
              <a:bodyPr/>
              <a:lstStyle/>
              <a:p>
                <a:r>
                  <a:rPr lang="en-US">
                    <a:noFill/>
                  </a:rPr>
                  <a:t> </a:t>
                </a:r>
              </a:p>
            </p:txBody>
          </p:sp>
        </mc:Fallback>
      </mc:AlternateContent>
    </p:spTree>
    <p:extLst>
      <p:ext uri="{BB962C8B-B14F-4D97-AF65-F5344CB8AC3E}">
        <p14:creationId xmlns:p14="http://schemas.microsoft.com/office/powerpoint/2010/main" val="3429617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74465F-B024-7112-1930-5E3DC9F439A8}"/>
              </a:ext>
            </a:extLst>
          </p:cNvPr>
          <p:cNvSpPr>
            <a:spLocks noGrp="1"/>
          </p:cNvSpPr>
          <p:nvPr>
            <p:ph idx="1"/>
          </p:nvPr>
        </p:nvSpPr>
        <p:spPr/>
        <p:txBody>
          <a:bodyPr/>
          <a:lstStyle/>
          <a:p>
            <a:r>
              <a:rPr lang="en-US" dirty="0"/>
              <a:t>Assume that sales calls that go into a company are uniformly distributed by the years of experience of the sales staff so that everyone has the same chance of getting a call.</a:t>
            </a:r>
          </a:p>
          <a:p>
            <a:r>
              <a:rPr lang="en-US" dirty="0"/>
              <a:t>The years of experience ranges from 2-12.</a:t>
            </a:r>
          </a:p>
          <a:p>
            <a:endParaRPr lang="en-US" dirty="0"/>
          </a:p>
        </p:txBody>
      </p:sp>
      <p:sp>
        <p:nvSpPr>
          <p:cNvPr id="3" name="Title 2">
            <a:extLst>
              <a:ext uri="{FF2B5EF4-FFF2-40B4-BE49-F238E27FC236}">
                <a16:creationId xmlns:a16="http://schemas.microsoft.com/office/drawing/2014/main" id="{32BCB604-AC09-876E-6F44-86FDEB31D575}"/>
              </a:ext>
            </a:extLst>
          </p:cNvPr>
          <p:cNvSpPr>
            <a:spLocks noGrp="1"/>
          </p:cNvSpPr>
          <p:nvPr>
            <p:ph type="title"/>
          </p:nvPr>
        </p:nvSpPr>
        <p:spPr/>
        <p:txBody>
          <a:bodyPr/>
          <a:lstStyle/>
          <a:p>
            <a:r>
              <a:rPr lang="en-US" dirty="0"/>
              <a:t>Example of Uniform Distribution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98FD2D2-A71A-2A95-94DC-F6FADD7E2E28}"/>
                  </a:ext>
                </a:extLst>
              </p:cNvPr>
              <p:cNvSpPr txBox="1"/>
              <p:nvPr/>
            </p:nvSpPr>
            <p:spPr>
              <a:xfrm>
                <a:off x="3114381" y="4038600"/>
                <a:ext cx="5963236" cy="13756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2"/>
                          </a:solidFill>
                          <a:latin typeface="Cambria Math" panose="02040503050406030204" pitchFamily="18" charset="0"/>
                        </a:rPr>
                        <m:t>𝑓</m:t>
                      </m:r>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𝑥</m:t>
                          </m:r>
                        </m:e>
                      </m:d>
                      <m:r>
                        <a:rPr lang="en-US" sz="2800" b="0" i="1" smtClean="0">
                          <a:solidFill>
                            <a:schemeClr val="tx2"/>
                          </a:solidFill>
                          <a:latin typeface="Cambria Math" panose="02040503050406030204" pitchFamily="18" charset="0"/>
                        </a:rPr>
                        <m:t>=</m:t>
                      </m:r>
                      <m:d>
                        <m:dPr>
                          <m:begChr m:val="{"/>
                          <m:endChr m:val=""/>
                          <m:ctrlPr>
                            <a:rPr lang="en-US" sz="2800" b="0" i="1" smtClean="0">
                              <a:solidFill>
                                <a:schemeClr val="tx2"/>
                              </a:solidFill>
                              <a:latin typeface="Cambria Math" panose="02040503050406030204" pitchFamily="18" charset="0"/>
                            </a:rPr>
                          </m:ctrlPr>
                        </m:dPr>
                        <m:e>
                          <m:eqArr>
                            <m:eqArrPr>
                              <m:ctrlPr>
                                <a:rPr lang="en-US" sz="2800" b="0" i="1" smtClean="0">
                                  <a:solidFill>
                                    <a:schemeClr val="tx2"/>
                                  </a:solidFill>
                                  <a:latin typeface="Cambria Math" panose="02040503050406030204" pitchFamily="18" charset="0"/>
                                </a:rPr>
                              </m:ctrlPr>
                            </m:eqArrPr>
                            <m:e>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1</m:t>
                                  </m:r>
                                </m:num>
                                <m:den>
                                  <m:r>
                                    <a:rPr lang="en-US" sz="2800" b="0" i="1" smtClean="0">
                                      <a:solidFill>
                                        <a:schemeClr val="tx2"/>
                                      </a:solidFill>
                                      <a:latin typeface="Cambria Math" panose="02040503050406030204" pitchFamily="18" charset="0"/>
                                    </a:rPr>
                                    <m:t>12−2</m:t>
                                  </m:r>
                                </m:den>
                              </m:f>
                              <m:r>
                                <a:rPr lang="en-US" sz="2800" b="0" i="1" smtClean="0">
                                  <a:solidFill>
                                    <a:schemeClr val="tx2"/>
                                  </a:solidFill>
                                  <a:latin typeface="Cambria Math" panose="02040503050406030204" pitchFamily="18" charset="0"/>
                                </a:rPr>
                                <m:t>=</m:t>
                              </m:r>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1</m:t>
                                  </m:r>
                                </m:num>
                                <m:den>
                                  <m:r>
                                    <a:rPr lang="en-US" sz="2800" b="0" i="1" smtClean="0">
                                      <a:solidFill>
                                        <a:schemeClr val="tx2"/>
                                      </a:solidFill>
                                      <a:latin typeface="Cambria Math" panose="02040503050406030204" pitchFamily="18" charset="0"/>
                                    </a:rPr>
                                    <m:t>10</m:t>
                                  </m:r>
                                </m:den>
                              </m:f>
                              <m:r>
                                <a:rPr lang="en-US" sz="2800" b="0" i="1" smtClean="0">
                                  <a:solidFill>
                                    <a:schemeClr val="tx2"/>
                                  </a:solidFill>
                                  <a:latin typeface="Cambria Math" panose="02040503050406030204" pitchFamily="18" charset="0"/>
                                </a:rPr>
                                <m:t>,  2≤</m:t>
                              </m:r>
                              <m:r>
                                <a:rPr lang="en-US" sz="2800" b="0" i="1" smtClean="0">
                                  <a:solidFill>
                                    <a:schemeClr val="tx2"/>
                                  </a:solidFill>
                                  <a:latin typeface="Cambria Math" panose="02040503050406030204" pitchFamily="18" charset="0"/>
                                </a:rPr>
                                <m:t>𝑥</m:t>
                              </m:r>
                              <m:r>
                                <a:rPr lang="en-US" sz="2800" b="0" i="1" smtClean="0">
                                  <a:solidFill>
                                    <a:schemeClr val="tx2"/>
                                  </a:solidFill>
                                  <a:latin typeface="Cambria Math" panose="02040503050406030204" pitchFamily="18" charset="0"/>
                                </a:rPr>
                                <m:t>≤12</m:t>
                              </m:r>
                            </m:e>
                            <m:e>
                              <m:r>
                                <a:rPr lang="en-US" sz="2800" b="0" i="1" smtClean="0">
                                  <a:solidFill>
                                    <a:schemeClr val="tx2"/>
                                  </a:solidFill>
                                  <a:latin typeface="Cambria Math" panose="02040503050406030204" pitchFamily="18" charset="0"/>
                                </a:rPr>
                                <m:t>&amp;0,  </m:t>
                              </m:r>
                              <m:r>
                                <m:rPr>
                                  <m:sty m:val="p"/>
                                </m:rPr>
                                <a:rPr lang="en-US" sz="2800" b="0" i="0" smtClean="0">
                                  <a:solidFill>
                                    <a:schemeClr val="tx2"/>
                                  </a:solidFill>
                                  <a:latin typeface="Cambria Math" panose="02040503050406030204" pitchFamily="18" charset="0"/>
                                </a:rPr>
                                <m:t>elsewhere</m:t>
                              </m:r>
                            </m:e>
                          </m:eqArr>
                        </m:e>
                      </m:d>
                    </m:oMath>
                  </m:oMathPara>
                </a14:m>
                <a:endParaRPr lang="en-US" sz="2800" dirty="0">
                  <a:solidFill>
                    <a:schemeClr val="tx2"/>
                  </a:solidFill>
                </a:endParaRPr>
              </a:p>
            </p:txBody>
          </p:sp>
        </mc:Choice>
        <mc:Fallback xmlns="">
          <p:sp>
            <p:nvSpPr>
              <p:cNvPr id="4" name="TextBox 3">
                <a:extLst>
                  <a:ext uri="{FF2B5EF4-FFF2-40B4-BE49-F238E27FC236}">
                    <a16:creationId xmlns:a16="http://schemas.microsoft.com/office/drawing/2014/main" id="{098FD2D2-A71A-2A95-94DC-F6FADD7E2E28}"/>
                  </a:ext>
                </a:extLst>
              </p:cNvPr>
              <p:cNvSpPr txBox="1">
                <a:spLocks noRot="1" noChangeAspect="1" noMove="1" noResize="1" noEditPoints="1" noAdjustHandles="1" noChangeArrowheads="1" noChangeShapeType="1" noTextEdit="1"/>
              </p:cNvSpPr>
              <p:nvPr/>
            </p:nvSpPr>
            <p:spPr>
              <a:xfrm>
                <a:off x="3114381" y="4038600"/>
                <a:ext cx="5963236" cy="1375633"/>
              </a:xfrm>
              <a:prstGeom prst="rect">
                <a:avLst/>
              </a:prstGeom>
              <a:blipFill>
                <a:blip r:embed="rId2"/>
                <a:stretch>
                  <a:fillRect l="-23191" t="-233028" r="-851" b="-330275"/>
                </a:stretch>
              </a:blipFill>
            </p:spPr>
            <p:txBody>
              <a:bodyPr/>
              <a:lstStyle/>
              <a:p>
                <a:r>
                  <a:rPr lang="en-US">
                    <a:noFill/>
                  </a:rPr>
                  <a:t> </a:t>
                </a:r>
              </a:p>
            </p:txBody>
          </p:sp>
        </mc:Fallback>
      </mc:AlternateContent>
    </p:spTree>
    <p:extLst>
      <p:ext uri="{BB962C8B-B14F-4D97-AF65-F5344CB8AC3E}">
        <p14:creationId xmlns:p14="http://schemas.microsoft.com/office/powerpoint/2010/main" val="172428739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{EA9BD258-1D0C-9C41-8308-7D8383778504}tf10001123</Template>
  <TotalTime>42828</TotalTime>
  <Words>3017</Words>
  <Application>Microsoft Macintosh PowerPoint</Application>
  <PresentationFormat>Widescreen</PresentationFormat>
  <Paragraphs>718</Paragraphs>
  <Slides>63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Calibri</vt:lpstr>
      <vt:lpstr>Cambria Math</vt:lpstr>
      <vt:lpstr>Gill Sans MT</vt:lpstr>
      <vt:lpstr>Wingdings 2</vt:lpstr>
      <vt:lpstr>Dividend</vt:lpstr>
      <vt:lpstr>Distributions of Continuous Data</vt:lpstr>
      <vt:lpstr>Random Variables</vt:lpstr>
      <vt:lpstr>Continuous Random Variables</vt:lpstr>
      <vt:lpstr>Probabilities on Intervals</vt:lpstr>
      <vt:lpstr>Popular Continuous Distributions</vt:lpstr>
      <vt:lpstr>Summary</vt:lpstr>
      <vt:lpstr>Uniform Distribution</vt:lpstr>
      <vt:lpstr>Uniform Probability Distribution</vt:lpstr>
      <vt:lpstr>Example of Uniform Distribution</vt:lpstr>
      <vt:lpstr>Example of Uniform Distribution</vt:lpstr>
      <vt:lpstr>Example of Uniform Distribution</vt:lpstr>
      <vt:lpstr>Example of Uniform Distribution</vt:lpstr>
      <vt:lpstr>Measures on Uniform Distribution</vt:lpstr>
      <vt:lpstr>Example of Uniform Distribution</vt:lpstr>
      <vt:lpstr>Example of Uniform Distribution</vt:lpstr>
      <vt:lpstr>Example of Uniform Distribution</vt:lpstr>
      <vt:lpstr>Summary</vt:lpstr>
      <vt:lpstr>Normal Distribution</vt:lpstr>
      <vt:lpstr>Importance</vt:lpstr>
      <vt:lpstr>Probability Density Function</vt:lpstr>
      <vt:lpstr>Probability Density Function</vt:lpstr>
      <vt:lpstr>Probability Density Function</vt:lpstr>
      <vt:lpstr>Characteristics of Normal Distribution</vt:lpstr>
      <vt:lpstr>Characteristics of Normal Distribution</vt:lpstr>
      <vt:lpstr>Characteristics of Normal Distribution</vt:lpstr>
      <vt:lpstr>Characteristics of Normal Distribution</vt:lpstr>
      <vt:lpstr>Summary</vt:lpstr>
      <vt:lpstr>Empirical Rule</vt:lpstr>
      <vt:lpstr>Probabilities</vt:lpstr>
      <vt:lpstr>Empirical Rule</vt:lpstr>
      <vt:lpstr>Empirical Rule</vt:lpstr>
      <vt:lpstr>Empirical Rule</vt:lpstr>
      <vt:lpstr>Empirical Rule</vt:lpstr>
      <vt:lpstr>Empirical Rule</vt:lpstr>
      <vt:lpstr>Empirical Rule</vt:lpstr>
      <vt:lpstr>Example</vt:lpstr>
      <vt:lpstr>Example</vt:lpstr>
      <vt:lpstr>Example</vt:lpstr>
      <vt:lpstr>Example</vt:lpstr>
      <vt:lpstr>Example</vt:lpstr>
      <vt:lpstr>Example</vt:lpstr>
      <vt:lpstr>Summary</vt:lpstr>
      <vt:lpstr>Standard Scores</vt:lpstr>
      <vt:lpstr>Conversion of Normal Distributions</vt:lpstr>
      <vt:lpstr>Standard Normal Table</vt:lpstr>
      <vt:lpstr>Standard Normal Table</vt:lpstr>
      <vt:lpstr>Standard Normal Table</vt:lpstr>
      <vt:lpstr>Calculating Opposite Probabilities</vt:lpstr>
      <vt:lpstr>Conversion of Normal Distributions</vt:lpstr>
      <vt:lpstr>Conversion of Normal Distributions</vt:lpstr>
      <vt:lpstr>Conversion of Normal Distributions</vt:lpstr>
      <vt:lpstr>Conversion of Normal Distributions</vt:lpstr>
      <vt:lpstr>Z-scores</vt:lpstr>
      <vt:lpstr>Z-Scores Bike Data Example</vt:lpstr>
      <vt:lpstr>Z-Scores Bike Data Example</vt:lpstr>
      <vt:lpstr>Z-Scores Bike Data Example</vt:lpstr>
      <vt:lpstr>Z-Scores Bike Data Example</vt:lpstr>
      <vt:lpstr>Z-Scores Bike Data Example</vt:lpstr>
      <vt:lpstr>Z-Scores Bike Data Example</vt:lpstr>
      <vt:lpstr>Z-Scores Bike Data Example</vt:lpstr>
      <vt:lpstr>Z-Scores Bike Data Example</vt:lpstr>
      <vt:lpstr>Z-Scores Bike Data Example</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Data?</dc:title>
  <dc:creator>Aric LaBarr</dc:creator>
  <cp:lastModifiedBy>Aric LaBarr</cp:lastModifiedBy>
  <cp:revision>267</cp:revision>
  <dcterms:created xsi:type="dcterms:W3CDTF">2022-04-04T02:16:16Z</dcterms:created>
  <dcterms:modified xsi:type="dcterms:W3CDTF">2022-07-15T17:09:49Z</dcterms:modified>
</cp:coreProperties>
</file>