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56" r:id="rId5"/>
    <p:sldId id="261" r:id="rId6"/>
    <p:sldId id="257" r:id="rId7"/>
    <p:sldId id="262" r:id="rId8"/>
    <p:sldId id="265" r:id="rId9"/>
    <p:sldId id="266" r:id="rId10"/>
    <p:sldId id="268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3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D02ED-8D14-4970-A3D8-EFC75D6FF570}" type="datetimeFigureOut">
              <a:rPr lang="en-US" smtClean="0"/>
              <a:pPr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BFE9F-9847-44EE-9CA3-16BFC997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acons: What They Do – Cruciform Church of Chr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9042400" cy="68199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00400" y="762000"/>
            <a:ext cx="21515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Session </a:t>
            </a:r>
            <a:r>
              <a:rPr lang="en-US" sz="3600" dirty="0" smtClean="0"/>
              <a:t>12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41% who left…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19% of those </a:t>
            </a:r>
            <a:r>
              <a:rPr 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stayed  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71550" lvl="1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 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 of those who stayed 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32% of those who left  </a:t>
            </a:r>
          </a:p>
          <a:p>
            <a:pPr marL="514350" indent="-514350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- 23% of those who stayed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- 36% of those who dropped out  </a:t>
            </a:r>
          </a:p>
          <a:p>
            <a:pPr marL="514350" indent="-514350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Non-judgmental 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49% of those who dropped out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26% of those who stayed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17693"/>
            <a:ext cx="8534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Non-judgmental </a:t>
            </a:r>
          </a:p>
          <a:p>
            <a:pPr marL="514350" indent="-514350">
              <a:buAutoNum type="arabicPeriod" startAt="6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Forgiving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- 52% of those who stayed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- 29% of those who dropped out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17693"/>
            <a:ext cx="85344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Non-judgmental </a:t>
            </a:r>
          </a:p>
          <a:p>
            <a:pPr marL="514350" indent="-514350">
              <a:buAutoNum type="arabicPeriod" startAt="6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Forgiving </a:t>
            </a:r>
          </a:p>
          <a:p>
            <a:pPr marL="514350" indent="-514350">
              <a:buAutoNum type="arabicPeriod" startAt="6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Inspirational  (Church Members)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- 43% of those who stayed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- 20% of those who dropped out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17693"/>
            <a:ext cx="85344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Non-judgmental </a:t>
            </a:r>
          </a:p>
          <a:p>
            <a:pPr marL="514350" indent="-514350">
              <a:buAutoNum type="arabicPeriod" startAt="6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Forgiving </a:t>
            </a:r>
          </a:p>
          <a:p>
            <a:pPr marL="514350" indent="-514350">
              <a:buAutoNum type="arabicPeriod" startAt="6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Inspirational  (Church Members)</a:t>
            </a:r>
          </a:p>
          <a:p>
            <a:pPr marL="514350" indent="-514350">
              <a:buAutoNum type="arabicPeriod" startAt="6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Caring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- 33% of those who left 59%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17693"/>
            <a:ext cx="8534400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Non-judgmental </a:t>
            </a:r>
          </a:p>
          <a:p>
            <a:pPr marL="514350" indent="-514350">
              <a:buAutoNum type="arabicPeriod" startAt="6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Forgiving </a:t>
            </a:r>
          </a:p>
          <a:p>
            <a:pPr marL="514350" indent="-514350">
              <a:buAutoNum type="arabicPeriod" startAt="6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Inspirational  (Church Members)</a:t>
            </a:r>
          </a:p>
          <a:p>
            <a:pPr marL="514350" indent="-514350">
              <a:buAutoNum type="arabicPeriod" startAt="6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Caring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- 33% of those who left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- 59% of those who stayed </a:t>
            </a:r>
          </a:p>
          <a:p>
            <a:pPr marL="514350" indent="-5143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Welcoming </a:t>
            </a:r>
          </a:p>
          <a:p>
            <a:pPr marL="514350" indent="-5143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- 37% of those who left (65% of those who stayed </a:t>
            </a:r>
          </a:p>
          <a:p>
            <a:pPr marL="514350" indent="-514350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17693"/>
            <a:ext cx="8534400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Supportive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Non-judgmental </a:t>
            </a:r>
          </a:p>
          <a:p>
            <a:pPr marL="514350" indent="-514350">
              <a:buAutoNum type="arabicPeriod" startAt="6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Forgiving </a:t>
            </a:r>
          </a:p>
          <a:p>
            <a:pPr marL="514350" indent="-514350">
              <a:buAutoNum type="arabicPeriod" startAt="6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Inspirational  (Church Members)</a:t>
            </a:r>
          </a:p>
          <a:p>
            <a:pPr marL="514350" indent="-514350">
              <a:buAutoNum type="arabicPeriod" startAt="6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Caring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- 33% of those who left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- 59% of those who stayed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Welcoming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- 37% of those who left (65% of those who stayed)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Unified  (not cliquish) </a:t>
            </a:r>
          </a:p>
          <a:p>
            <a:pPr marL="514350" indent="-514350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- 45% of those who left  (27% of those who stayed) </a:t>
            </a:r>
          </a:p>
          <a:p>
            <a:pPr marL="514350" indent="-5143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15062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Deacons’ Role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Pray for your church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Work for this kind of church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Identify younger adults you can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invite into your ministry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Identify those you can communicate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with  (5 adults) </a:t>
            </a:r>
          </a:p>
          <a:p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churches can reach millennials in 2024 | ChurchTrac Blo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400" y="0"/>
            <a:ext cx="9169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990597"/>
          <a:ext cx="8305800" cy="5410205"/>
        </p:xfrm>
        <a:graphic>
          <a:graphicData uri="http://schemas.openxmlformats.org/drawingml/2006/table">
            <a:tbl>
              <a:tblPr/>
              <a:tblGrid>
                <a:gridCol w="2768600"/>
                <a:gridCol w="2768600"/>
                <a:gridCol w="2768600"/>
              </a:tblGrid>
              <a:tr h="636495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var(--font-secondary)"/>
                        </a:rPr>
                        <a:t>Generation</a:t>
                      </a:r>
                      <a:endParaRPr lang="en-US" b="0" dirty="0">
                        <a:latin typeface="var(--font-secondary)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var(--font-secondary)"/>
                        </a:rPr>
                        <a:t>Time Frame</a:t>
                      </a:r>
                      <a:endParaRPr lang="en-US" b="0">
                        <a:latin typeface="var(--font-secondary)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var(--font-secondary)"/>
                        </a:rPr>
                        <a:t>Age Now</a:t>
                      </a:r>
                      <a:endParaRPr lang="en-US" b="0">
                        <a:latin typeface="var(--font-secondary)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3865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The Silent Generation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1928-1945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79-96 years old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6495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Baby Boomers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1946-1964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60-78 years old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6495"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Gen 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1965-1980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44-59 years old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6495"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Millennials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1981-1996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28-43 years old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6495"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Gen 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1997-2012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12-27 years old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3865"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Gen Alpha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latin typeface="var(--font-secondary)"/>
                        </a:rPr>
                        <a:t>Early 2010s-2025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var(--font-secondary)"/>
                        </a:rPr>
                        <a:t>0-approx. 11 years old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ropouts and Disciples: How many students are really leaving the church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"/>
            <a:ext cx="57912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04800"/>
            <a:ext cx="7239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out of 9 (11%) lose faith in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Christianity</a:t>
            </a:r>
          </a:p>
          <a:p>
            <a:pPr fontAlgn="base"/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out of 10 (40%) leave the Church but still call themselves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</a:t>
            </a:r>
          </a:p>
          <a:p>
            <a:pPr fontAlgn="base"/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out of 10 (20%) disconnect from Church and express frustration about “church culture” and disconnects with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society</a:t>
            </a:r>
          </a:p>
          <a:p>
            <a:pPr fontAlgn="base"/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out of 10 (30%) stay involved church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20" y="22832"/>
            <a:ext cx="9150320" cy="6869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- 24% who left saw church as insincere.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- 17% of those who stayed </a:t>
            </a:r>
          </a:p>
          <a:p>
            <a:pPr marL="514350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Genuineness and Honesty   Value Truth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 Characteristics of Churches That Keep Young Adults 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Discipleship &amp; Evangelism  February 24, 2021  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Lifeway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Sincere 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Hypocrisy 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41% who left…</a:t>
            </a:r>
          </a:p>
          <a:p>
            <a:pPr marL="971550" lvl="1" indent="-514350">
              <a:buFontTx/>
              <a:buChar char="-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19% of those who stayed  </a:t>
            </a:r>
          </a:p>
          <a:p>
            <a:pPr marL="971550" lvl="1" indent="-51435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27716</TotalTime>
  <Words>203</Words>
  <Application>Microsoft Office PowerPoint</Application>
  <PresentationFormat>On-screen Show (4:3)</PresentationFormat>
  <Paragraphs>183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2024-10-19T14:55:49Z</dcterms:created>
  <dcterms:modified xsi:type="dcterms:W3CDTF">2024-11-11T21:58:00Z</dcterms:modified>
</cp:coreProperties>
</file>