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WcszIHeKBu263q1ZNmat7dVCK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Книга Ездри і Неємії писалися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тільки для того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щоб </a:t>
            </a:r>
            <a:r>
              <a:rPr b="0" i="0" lang="ru-RU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увіковічнити факти з історії Ізраїлю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період повернення з Вавилонського полону.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у всіх книгах Біблії, ці книги </a:t>
            </a:r>
            <a:r>
              <a:rPr b="0" i="0" lang="ru-RU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мають важливе богословське значення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Перші адресати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книги, це були євреї, які повернулися з Вавилону разом із Зоровавелем та Ездрой та Неємією, і які у своїх стосунках з Богом, були досить хиткими.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 мав за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ціль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надихнути переселенців, запалити їх жити у Заповітних стосунках з Богом, нагадати що Бог милостивий і залишається вірним Своїм обіцянкам.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Ключовими розділами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книзі Ездри, є 9-10 глави, а Неємії 8-10, в яких говориться про те, як на практиці мають відображатися заповітні стосунки з Богом.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Цар Персії Кир (539)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Видає указ (1:1) Дає ресурси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Посилає лідера Зоровавель (ім’я означає син Вавилону)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Аггей і Захарія проровідували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Цар Персії Артаксеркс (458)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Лист священнику Ездрі (7:11)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Ресурси 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Цар Персії Артаксеркс (446)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Дозвіл Неємії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Ресурси та озброєна охорона 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Повернення з Вавилонського полону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Бог залишається вірний Своїм обіцянкам (Ездр.1:1-4; 10:2; Неєм.9:32; 13:6),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Він втілює Свій план як через персидських монархів, так і через представників Його народу (Ездр.7:6, 9-10, 27-28).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Оновлення Заповітних стосунків: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Відбудова Храму, стін Єрусалиму (Неєм.1-3), але не тільки це…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Повернення в заповітні стосунки з Богом (Неєм.8:1-2).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результат зусиль Ездри та Неємії, відновилося релігійне життя Юдеї: 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відмова від торгівлі в суботу (Неєм.10:31), самарянських пожертв на храм (Ездр.4:1-3),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святкування кучок, 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використання храмових приміщень за призначенням без участі язичників (Неєм.13:1-3), 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заборона шлюбів з хананеянками (Неєм.13:23-27),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врегулювання питань соціальної несправедливості (Неєм.5:1-13).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ru-RU"/>
            </a:b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укладач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єврейському каноні СЗ, ці дві книги складали один твір </a:t>
            </a:r>
            <a:r>
              <a:rPr lang="ru-RU"/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1-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завершальні нотатки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(кількість віршів) в кінці книги Ездри відсутні, а в кінці книги Неємії, вказано загальна кількість віршів, що відповідає обом книгам;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2-також, нотатки на полях, вказують, що текст Неєм.3:32 являються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серединою твору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3-розподілення на дві книги в єврейському каноні, відбулося лише в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столітті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Ездра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Нащадок Ааарона (7:1-5),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священик і вчитель Закону (7:21)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106" name="Google Shape;10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Ездра мав доступ до офіційних державних документів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наказ царя,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литсування чиновників,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щоденник Неємії 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Неємія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Царедворець, чашник царя (1:11)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Намісник в Юдеї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lt1"/>
                </a:solidFill>
              </a:rPr>
              <a:t>Неємія - Яхве потішає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Неємія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Царедворець, чашник царя (1:11)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Намісник в Юдеї </a:t>
            </a:r>
            <a:endParaRPr/>
          </a:p>
        </p:txBody>
      </p:sp>
      <p:sp>
        <p:nvSpPr>
          <p:cNvPr id="130" name="Google Shape;13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Вихід з Єгипту: Закон, Заповіт, нація земля, обітниці (П.Зак.28)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Ідолопоклонство - Вавилонський полон на 70 р.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Переселення з Юдеї у Вавилон відбувалося у </a:t>
            </a:r>
            <a:r>
              <a:rPr b="1" i="0" lang="ru-RU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три хвилі: </a:t>
            </a:r>
            <a:r>
              <a:rPr b="0" i="0" lang="ru-RU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605, 597 і 586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рр.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Три хвилі повернення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 Вавилону, які відбувалися </a:t>
            </a:r>
            <a:r>
              <a:rPr b="0" i="0" lang="ru-RU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впродовж 90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років: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Зоровавель (538 р) - який очолив відбудову Храму,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Ездра (458 р) - навчати Закон і відбудова міста,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Неємія (445 р).- відбудова стін Єрусалиму.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-273446" y="1110060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ЕЗДРА-НЕЄМІЯ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Лекція 24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FF00"/>
                </a:solidFill>
              </a:rPr>
              <a:t>Структура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46" name="Google Shape;146;p10"/>
          <p:cNvSpPr txBox="1"/>
          <p:nvPr>
            <p:ph idx="1" type="body"/>
          </p:nvPr>
        </p:nvSpPr>
        <p:spPr>
          <a:xfrm>
            <a:off x="356461" y="1344706"/>
            <a:ext cx="8158889" cy="5513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ru-RU">
                <a:solidFill>
                  <a:srgbClr val="FFFF00"/>
                </a:solidFill>
              </a:rPr>
              <a:t>1). Перше повернення. Зоровавель (Ездр.1:6)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 sz="2400">
                <a:solidFill>
                  <a:schemeClr val="lt1"/>
                </a:solidFill>
              </a:rPr>
              <a:t>Наказ Кира, повернення переселенців (1-2)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 sz="2400">
                <a:solidFill>
                  <a:schemeClr val="lt1"/>
                </a:solidFill>
              </a:rPr>
              <a:t>Будівництво Храму (3-6)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ru-RU">
                <a:solidFill>
                  <a:srgbClr val="FFFF00"/>
                </a:solidFill>
              </a:rPr>
              <a:t>2). Друге повернення. Ездра (Ездр.7-10)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 sz="2400">
                <a:solidFill>
                  <a:schemeClr val="lt1"/>
                </a:solidFill>
              </a:rPr>
              <a:t>Прихід Ездри (Ездр.7-8)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 sz="2400" u="sng">
                <a:solidFill>
                  <a:schemeClr val="lt1"/>
                </a:solidFill>
              </a:rPr>
              <a:t>Духовне відновлення народу (Ездр.9-10)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ru-RU">
                <a:solidFill>
                  <a:srgbClr val="FFFF00"/>
                </a:solidFill>
              </a:rPr>
              <a:t>3). Перший термін Неємії (Неєм.1-12)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 sz="2400">
                <a:solidFill>
                  <a:schemeClr val="lt1"/>
                </a:solidFill>
              </a:rPr>
              <a:t>Відбудова стін Єрусалиму (1-7)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 sz="2400" u="sng">
                <a:solidFill>
                  <a:schemeClr val="lt1"/>
                </a:solidFill>
              </a:rPr>
              <a:t>Духовне відновлення з Езрою (8-10)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 sz="2400">
                <a:solidFill>
                  <a:schemeClr val="lt1"/>
                </a:solidFill>
              </a:rPr>
              <a:t>Заселення Єрусалиму (11-12)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ru-RU">
                <a:solidFill>
                  <a:srgbClr val="FFFF00"/>
                </a:solidFill>
              </a:rPr>
              <a:t>4). Другий термін Неємії (Неєм.13)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FF00"/>
                </a:solidFill>
              </a:rPr>
              <a:t>Богослов’я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53" name="Google Shape;153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ru-RU" sz="4000">
                <a:solidFill>
                  <a:schemeClr val="lt1"/>
                </a:solidFill>
              </a:rPr>
              <a:t>Повернення з Вавилону – доказ вірності Бога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FF00"/>
                </a:solidFill>
              </a:rPr>
              <a:t>Богослов’я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60" name="Google Shape;160;p1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ru-RU" sz="4000">
                <a:solidFill>
                  <a:schemeClr val="lt1"/>
                </a:solidFill>
              </a:rPr>
              <a:t>Оновлення Заповітних стосунків 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FF00"/>
                </a:solidFill>
              </a:rPr>
              <a:t>Автор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ru-RU" sz="4000">
                <a:solidFill>
                  <a:schemeClr val="lt1"/>
                </a:solidFill>
              </a:rPr>
              <a:t>Один автор?</a:t>
            </a:r>
            <a:endParaRPr sz="4000">
              <a:solidFill>
                <a:schemeClr val="lt1"/>
              </a:solidFill>
            </a:endParaRPr>
          </a:p>
          <a:p>
            <a:pPr indent="-2540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ru-RU" sz="4000">
                <a:solidFill>
                  <a:schemeClr val="lt1"/>
                </a:solidFill>
              </a:rPr>
              <a:t>Ездра - Яхве допомагає </a:t>
            </a:r>
            <a:endParaRPr/>
          </a:p>
          <a:p>
            <a:pPr indent="-2540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ru-RU" sz="4000">
                <a:solidFill>
                  <a:schemeClr val="lt1"/>
                </a:solidFill>
              </a:rPr>
              <a:t>Неємія - Яхве потішає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411" y="0"/>
            <a:ext cx="6662057" cy="692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628650" y="484094"/>
            <a:ext cx="7886700" cy="637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Char char="•"/>
            </a:pPr>
            <a:r>
              <a:rPr i="1" lang="ru-RU" sz="4000">
                <a:solidFill>
                  <a:srgbClr val="FFFF00"/>
                </a:solidFill>
              </a:rPr>
              <a:t>Ездра 7:5 сина Аарона, первосвященика</a:t>
            </a:r>
            <a:endParaRPr i="1" sz="40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solidFill>
                <a:srgbClr val="FFFF00"/>
              </a:solidFill>
            </a:endParaRPr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00"/>
              <a:buChar char="•"/>
            </a:pPr>
            <a:r>
              <a:rPr i="1" lang="ru-RU" sz="4000">
                <a:solidFill>
                  <a:srgbClr val="FFFF00"/>
                </a:solidFill>
              </a:rPr>
              <a:t>7:6 …Ездра вийшов із Вавилону, а </a:t>
            </a:r>
            <a:r>
              <a:rPr i="1" lang="ru-RU" sz="4000">
                <a:solidFill>
                  <a:schemeClr val="lt1"/>
                </a:solidFill>
              </a:rPr>
              <a:t>він був учитель, знавець Мойсеєвого Закону</a:t>
            </a:r>
            <a:r>
              <a:rPr i="1" lang="ru-RU" sz="4000">
                <a:solidFill>
                  <a:srgbClr val="FFFF00"/>
                </a:solidFill>
              </a:rPr>
              <a:t>, що його дав Господь, Бог Ізраїлів. І дав йому цар згідно з тим, як була на ньому рука Господа, Бога його, всяке його пожадання </a:t>
            </a:r>
            <a:endParaRPr i="1" sz="4000">
              <a:solidFill>
                <a:srgbClr val="FFFF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i="1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628650" y="484094"/>
            <a:ext cx="7886700" cy="637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Char char="•"/>
            </a:pPr>
            <a:r>
              <a:rPr i="1" lang="ru-RU" sz="3600">
                <a:solidFill>
                  <a:srgbClr val="FFFF00"/>
                </a:solidFill>
              </a:rPr>
              <a:t>Ездр.1:2 Так говорить Кір, цар перський...; </a:t>
            </a:r>
            <a:endParaRPr i="1" sz="3600">
              <a:solidFill>
                <a:srgbClr val="FFFF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i="1" sz="3600">
              <a:solidFill>
                <a:srgbClr val="FFFF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Char char="•"/>
            </a:pPr>
            <a:r>
              <a:rPr i="1" lang="ru-RU" sz="3600">
                <a:solidFill>
                  <a:srgbClr val="FFFF00"/>
                </a:solidFill>
              </a:rPr>
              <a:t>4:11 Оце </a:t>
            </a:r>
            <a:r>
              <a:rPr i="1" lang="ru-RU" sz="3600">
                <a:solidFill>
                  <a:schemeClr val="lt1"/>
                </a:solidFill>
              </a:rPr>
              <a:t>відпис листа</a:t>
            </a:r>
            <a:r>
              <a:rPr i="1" lang="ru-RU" sz="3600">
                <a:solidFill>
                  <a:srgbClr val="FFFF00"/>
                </a:solidFill>
              </a:rPr>
              <a:t>, що послали до нього: До царя Артаксеркса твої раби, люди Заріччя… </a:t>
            </a:r>
            <a:endParaRPr i="1" sz="3600">
              <a:solidFill>
                <a:srgbClr val="FFFF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i="1" sz="3600">
              <a:solidFill>
                <a:srgbClr val="FFFF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Char char="•"/>
            </a:pPr>
            <a:r>
              <a:rPr i="1" lang="ru-RU" sz="3600">
                <a:solidFill>
                  <a:srgbClr val="FFFF00"/>
                </a:solidFill>
              </a:rPr>
              <a:t>5:6-7 Ось </a:t>
            </a:r>
            <a:r>
              <a:rPr i="1" lang="ru-RU" sz="3600">
                <a:solidFill>
                  <a:schemeClr val="lt1"/>
                </a:solidFill>
              </a:rPr>
              <a:t>відпис листа</a:t>
            </a:r>
            <a:r>
              <a:rPr i="1" lang="ru-RU" sz="3600">
                <a:solidFill>
                  <a:srgbClr val="FFFF00"/>
                </a:solidFill>
              </a:rPr>
              <a:t>, що послав Таттенай, намісник Заріччя... до царя Дарія, ... а в ньому писано так: Цареві Дарієві усякого миру!</a:t>
            </a:r>
            <a:endParaRPr i="1" sz="3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628650" y="484094"/>
            <a:ext cx="7886700" cy="637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Char char="•"/>
            </a:pPr>
            <a:r>
              <a:rPr i="1" lang="ru-RU" sz="4000">
                <a:solidFill>
                  <a:srgbClr val="FFFF00"/>
                </a:solidFill>
              </a:rPr>
              <a:t>Ездра 7:5 сина Аарона, первосвященика</a:t>
            </a:r>
            <a:endParaRPr i="1" sz="40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solidFill>
                <a:srgbClr val="FFFF00"/>
              </a:solidFill>
            </a:endParaRPr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00"/>
              <a:buChar char="•"/>
            </a:pPr>
            <a:r>
              <a:rPr i="1" lang="ru-RU" sz="4000">
                <a:solidFill>
                  <a:srgbClr val="FFFF00"/>
                </a:solidFill>
              </a:rPr>
              <a:t>7:6 …Ездра вийшов із Вавилону, а </a:t>
            </a:r>
            <a:r>
              <a:rPr i="1" lang="ru-RU" sz="4000">
                <a:solidFill>
                  <a:schemeClr val="lt1"/>
                </a:solidFill>
              </a:rPr>
              <a:t>він був учитель, знавець Мойсеєвого Закону</a:t>
            </a:r>
            <a:r>
              <a:rPr i="1" lang="ru-RU" sz="4000">
                <a:solidFill>
                  <a:srgbClr val="FFFF00"/>
                </a:solidFill>
              </a:rPr>
              <a:t>, що його дав Господь, Бог Ізраїлів. І дав йому цар згідно з тим, як була на ньому рука Господа, Бога його, всяке його пожадання </a:t>
            </a:r>
            <a:endParaRPr i="1" sz="4000">
              <a:solidFill>
                <a:srgbClr val="FFFF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i="1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9541" y="0"/>
            <a:ext cx="6764927" cy="691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idx="1" type="body"/>
          </p:nvPr>
        </p:nvSpPr>
        <p:spPr>
          <a:xfrm>
            <a:off x="628650" y="484094"/>
            <a:ext cx="7886700" cy="637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Char char="•"/>
            </a:pPr>
            <a:r>
              <a:rPr b="1" i="1" lang="ru-RU" sz="3400">
                <a:solidFill>
                  <a:srgbClr val="FFFF00"/>
                </a:solidFill>
              </a:rPr>
              <a:t>Неєм.1:11</a:t>
            </a:r>
            <a:r>
              <a:rPr i="1" lang="ru-RU" sz="3400">
                <a:solidFill>
                  <a:srgbClr val="FFFF00"/>
                </a:solidFill>
              </a:rPr>
              <a:t> А я був </a:t>
            </a:r>
            <a:r>
              <a:rPr i="1" lang="ru-RU" sz="3400">
                <a:solidFill>
                  <a:schemeClr val="lt1"/>
                </a:solidFill>
              </a:rPr>
              <a:t>чашником царевим </a:t>
            </a:r>
            <a:endParaRPr/>
          </a:p>
          <a:p>
            <a:pPr indent="-127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t/>
            </a:r>
            <a:endParaRPr i="1" sz="3400">
              <a:solidFill>
                <a:srgbClr val="FFFF00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400"/>
              <a:buChar char="•"/>
            </a:pPr>
            <a:r>
              <a:rPr b="1" i="1" lang="ru-RU" sz="3400">
                <a:solidFill>
                  <a:srgbClr val="FFFF00"/>
                </a:solidFill>
              </a:rPr>
              <a:t>Неєм.</a:t>
            </a:r>
            <a:r>
              <a:rPr i="1" lang="ru-RU" sz="3400">
                <a:solidFill>
                  <a:srgbClr val="FFFF00"/>
                </a:solidFill>
              </a:rPr>
              <a:t>5:14 Також від дня, коли цар наказав мені бути їхнім </a:t>
            </a:r>
            <a:r>
              <a:rPr i="1" lang="ru-RU" sz="3400">
                <a:solidFill>
                  <a:schemeClr val="lt1"/>
                </a:solidFill>
              </a:rPr>
              <a:t>намісником в Юдиному краї </a:t>
            </a:r>
            <a:r>
              <a:rPr i="1" lang="ru-RU" sz="3400">
                <a:solidFill>
                  <a:srgbClr val="FFFF00"/>
                </a:solidFill>
              </a:rPr>
              <a:t>від року двадцятого й аж до року тридцять другого царя Артаксеркса, дванадцять літ не їв намісничого хліба ані я, ані брати мої.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t/>
            </a:r>
            <a:endParaRPr i="1" sz="3400">
              <a:solidFill>
                <a:srgbClr val="FFFF00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400"/>
              <a:buChar char="•"/>
            </a:pPr>
            <a:r>
              <a:rPr i="1" lang="ru-RU" sz="3400">
                <a:solidFill>
                  <a:srgbClr val="FFFF00"/>
                </a:solidFill>
              </a:rPr>
              <a:t>Неєм.8:9 (10:1; 12:26) І сказав </a:t>
            </a:r>
            <a:r>
              <a:rPr i="1" lang="ru-RU" sz="3400">
                <a:solidFill>
                  <a:schemeClr val="lt1"/>
                </a:solidFill>
              </a:rPr>
              <a:t>намісник Неемія</a:t>
            </a:r>
            <a:r>
              <a:rPr i="1" lang="ru-RU" sz="3400">
                <a:solidFill>
                  <a:srgbClr val="FFFF00"/>
                </a:solidFill>
              </a:rPr>
              <a:t>, і священик учитель Ездра й Левити, що вияснювали народові, до всього народу…</a:t>
            </a:r>
            <a:endParaRPr b="1" i="1" sz="3400">
              <a:solidFill>
                <a:srgbClr val="FFFF00"/>
              </a:solidFill>
            </a:endParaRPr>
          </a:p>
          <a:p>
            <a:pPr indent="-127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t/>
            </a:r>
            <a:endParaRPr i="1" sz="3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FF00"/>
                </a:solidFill>
              </a:rPr>
              <a:t>Період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39" name="Google Shape;139;p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ru-RU" sz="3600">
                <a:solidFill>
                  <a:schemeClr val="lt1"/>
                </a:solidFill>
              </a:rPr>
              <a:t> історія Юдеї з 539 до 445 рр.до Р.Х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Char char="•"/>
            </a:pPr>
            <a:r>
              <a:rPr lang="ru-RU" sz="3600">
                <a:solidFill>
                  <a:srgbClr val="FFFF00"/>
                </a:solidFill>
              </a:rPr>
              <a:t>Зоровавель</a:t>
            </a:r>
            <a:r>
              <a:rPr lang="ru-RU" sz="3600">
                <a:solidFill>
                  <a:schemeClr val="lt1"/>
                </a:solidFill>
              </a:rPr>
              <a:t> (439): храм (Ездр.1-6) </a:t>
            </a:r>
            <a:endParaRPr sz="3600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Char char="•"/>
            </a:pPr>
            <a:r>
              <a:rPr lang="ru-RU" sz="3600">
                <a:solidFill>
                  <a:srgbClr val="FFFF00"/>
                </a:solidFill>
              </a:rPr>
              <a:t>Ездра</a:t>
            </a:r>
            <a:r>
              <a:rPr lang="ru-RU" sz="3600">
                <a:solidFill>
                  <a:schemeClr val="lt1"/>
                </a:solidFill>
              </a:rPr>
              <a:t> (458): соціальне і духовне відродження (Ездр.7-10) </a:t>
            </a:r>
            <a:endParaRPr sz="3600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Char char="•"/>
            </a:pPr>
            <a:r>
              <a:rPr lang="ru-RU" sz="3600">
                <a:solidFill>
                  <a:srgbClr val="FFFF00"/>
                </a:solidFill>
              </a:rPr>
              <a:t>Неємія</a:t>
            </a:r>
            <a:r>
              <a:rPr lang="ru-RU" sz="3600">
                <a:solidFill>
                  <a:schemeClr val="lt1"/>
                </a:solidFill>
              </a:rPr>
              <a:t> (446): стіни міста (Неєм.1-7)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2020-08-04T14:31:53Z</dcterms:created>
  <dc:creator>Вася</dc:creator>
</cp:coreProperties>
</file>