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72" r:id="rId2"/>
    <p:sldId id="274" r:id="rId3"/>
    <p:sldId id="287" r:id="rId4"/>
    <p:sldId id="281" r:id="rId5"/>
    <p:sldId id="294" r:id="rId6"/>
    <p:sldId id="295" r:id="rId7"/>
    <p:sldId id="296" r:id="rId8"/>
    <p:sldId id="297" r:id="rId9"/>
    <p:sldId id="2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821" autoAdjust="0"/>
  </p:normalViewPr>
  <p:slideViewPr>
    <p:cSldViewPr snapToGrid="0">
      <p:cViewPr varScale="1">
        <p:scale>
          <a:sx n="105" d="100"/>
          <a:sy n="105" d="100"/>
        </p:scale>
        <p:origin x="120" y="5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9/14/2018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9/14/2018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16372" y="-7144"/>
            <a:ext cx="12217400" cy="6879658"/>
            <a:chOff x="12656" y="-21658"/>
            <a:chExt cx="12217400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2656" y="-21658"/>
              <a:ext cx="12217400" cy="1041400"/>
              <a:chOff x="-12700" y="-7144"/>
              <a:chExt cx="12217400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Sources of Feedback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Ron Carter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Sources of Feedback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 your life experience, what different sources have you looked to in order to learn more about yourself?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Sources of Feedback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Reflection Questions</a:t>
            </a:r>
          </a:p>
          <a:p>
            <a:pPr lvl="1"/>
            <a:r>
              <a:rPr lang="en-US" dirty="0"/>
              <a:t>How can other people help us learn?</a:t>
            </a:r>
          </a:p>
          <a:p>
            <a:pPr lvl="1"/>
            <a:r>
              <a:rPr lang="en-US" dirty="0"/>
              <a:t>How can other people hinder our learning?</a:t>
            </a:r>
          </a:p>
        </p:txBody>
      </p:sp>
    </p:spTree>
    <p:extLst>
      <p:ext uri="{BB962C8B-B14F-4D97-AF65-F5344CB8AC3E}">
        <p14:creationId xmlns:p14="http://schemas.microsoft.com/office/powerpoint/2010/main" val="397071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559DAA-F618-4DDF-BDF0-F639D1555EEB}"/>
              </a:ext>
            </a:extLst>
          </p:cNvPr>
          <p:cNvSpPr/>
          <p:nvPr/>
        </p:nvSpPr>
        <p:spPr>
          <a:xfrm>
            <a:off x="-541421" y="-7144"/>
            <a:ext cx="13078326" cy="6865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3E85A2-D5BD-4973-98A4-0952DE87A0C8}"/>
              </a:ext>
            </a:extLst>
          </p:cNvPr>
          <p:cNvSpPr/>
          <p:nvPr/>
        </p:nvSpPr>
        <p:spPr>
          <a:xfrm>
            <a:off x="-16372" y="-7144"/>
            <a:ext cx="12204699" cy="686514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4AB7F984-906E-4CD6-B8AD-95FDA8F06542}"/>
              </a:ext>
            </a:extLst>
          </p:cNvPr>
          <p:cNvSpPr/>
          <p:nvPr/>
        </p:nvSpPr>
        <p:spPr>
          <a:xfrm flipH="1">
            <a:off x="1943600" y="1292571"/>
            <a:ext cx="8438147" cy="2060229"/>
          </a:xfrm>
          <a:prstGeom prst="round2DiagRect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E8D8E9-85E6-412B-90BE-0D0316419BFB}"/>
              </a:ext>
            </a:extLst>
          </p:cNvPr>
          <p:cNvSpPr txBox="1"/>
          <p:nvPr/>
        </p:nvSpPr>
        <p:spPr>
          <a:xfrm>
            <a:off x="2490289" y="1738245"/>
            <a:ext cx="719137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“All learning depends on feedback.”</a:t>
            </a:r>
          </a:p>
          <a:p>
            <a:endParaRPr lang="en-US" sz="2400" i="1" dirty="0"/>
          </a:p>
          <a:p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- John D. Sterman</a:t>
            </a:r>
          </a:p>
        </p:txBody>
      </p:sp>
      <p:sp>
        <p:nvSpPr>
          <p:cNvPr id="16" name="Freeform 27">
            <a:extLst>
              <a:ext uri="{FF2B5EF4-FFF2-40B4-BE49-F238E27FC236}">
                <a16:creationId xmlns:a16="http://schemas.microsoft.com/office/drawing/2014/main" id="{13C0E161-EA1D-47F7-A651-266BA6CC4EF3}"/>
              </a:ext>
            </a:extLst>
          </p:cNvPr>
          <p:cNvSpPr>
            <a:spLocks/>
          </p:cNvSpPr>
          <p:nvPr/>
        </p:nvSpPr>
        <p:spPr bwMode="auto">
          <a:xfrm>
            <a:off x="-18288" y="-9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27">
            <a:extLst>
              <a:ext uri="{FF2B5EF4-FFF2-40B4-BE49-F238E27FC236}">
                <a16:creationId xmlns:a16="http://schemas.microsoft.com/office/drawing/2014/main" id="{72418779-518F-49FC-A6A9-19EE55AEF155}"/>
              </a:ext>
            </a:extLst>
          </p:cNvPr>
          <p:cNvSpPr>
            <a:spLocks/>
          </p:cNvSpPr>
          <p:nvPr/>
        </p:nvSpPr>
        <p:spPr bwMode="auto">
          <a:xfrm>
            <a:off x="-16372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Freeform 28">
            <a:extLst>
              <a:ext uri="{FF2B5EF4-FFF2-40B4-BE49-F238E27FC236}">
                <a16:creationId xmlns:a16="http://schemas.microsoft.com/office/drawing/2014/main" id="{3A47E271-C060-44B5-8BCD-735795A33443}"/>
              </a:ext>
            </a:extLst>
          </p:cNvPr>
          <p:cNvSpPr>
            <a:spLocks/>
          </p:cNvSpPr>
          <p:nvPr/>
        </p:nvSpPr>
        <p:spPr bwMode="auto">
          <a:xfrm>
            <a:off x="5843016" y="-9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F29A31FD-123F-42C9-8927-E2283D25DA98}"/>
              </a:ext>
            </a:extLst>
          </p:cNvPr>
          <p:cNvSpPr>
            <a:spLocks/>
          </p:cNvSpPr>
          <p:nvPr/>
        </p:nvSpPr>
        <p:spPr bwMode="auto">
          <a:xfrm>
            <a:off x="5838328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B7CBB5-BAA0-41D9-BE40-F91B3074BFE4}"/>
              </a:ext>
            </a:extLst>
          </p:cNvPr>
          <p:cNvSpPr txBox="1"/>
          <p:nvPr/>
        </p:nvSpPr>
        <p:spPr>
          <a:xfrm>
            <a:off x="8131973" y="6611779"/>
            <a:ext cx="406713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- From “Learning in and About Complex Systems”, John D. Sterman</a:t>
            </a:r>
          </a:p>
        </p:txBody>
      </p:sp>
    </p:spTree>
    <p:extLst>
      <p:ext uri="{BB962C8B-B14F-4D97-AF65-F5344CB8AC3E}">
        <p14:creationId xmlns:p14="http://schemas.microsoft.com/office/powerpoint/2010/main" val="373638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Sources of Feedback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Different Sources</a:t>
            </a:r>
          </a:p>
          <a:p>
            <a:pPr lvl="1"/>
            <a:r>
              <a:rPr lang="en-US" dirty="0"/>
              <a:t>Reflecting on Personal Experience</a:t>
            </a:r>
          </a:p>
          <a:p>
            <a:pPr lvl="1"/>
            <a:r>
              <a:rPr lang="en-US" dirty="0"/>
              <a:t>Feedback from Others</a:t>
            </a:r>
          </a:p>
          <a:p>
            <a:pPr lvl="1"/>
            <a:r>
              <a:rPr lang="en-US" dirty="0"/>
              <a:t>Formal Evaluation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10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Sources of Feedback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dirty="0"/>
              <a:t>Reflecting on Personal Experience</a:t>
            </a:r>
          </a:p>
          <a:p>
            <a:pPr lvl="1"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2CA3594-3830-483D-98F9-409B1EBEAE75}"/>
              </a:ext>
            </a:extLst>
          </p:cNvPr>
          <p:cNvGrpSpPr/>
          <p:nvPr/>
        </p:nvGrpSpPr>
        <p:grpSpPr>
          <a:xfrm>
            <a:off x="5160646" y="3070670"/>
            <a:ext cx="3208270" cy="2885122"/>
            <a:chOff x="4741546" y="3167062"/>
            <a:chExt cx="3208270" cy="2885122"/>
          </a:xfrm>
        </p:grpSpPr>
        <p:pic>
          <p:nvPicPr>
            <p:cNvPr id="7" name="Graphic 6" descr="User">
              <a:extLst>
                <a:ext uri="{FF2B5EF4-FFF2-40B4-BE49-F238E27FC236}">
                  <a16:creationId xmlns:a16="http://schemas.microsoft.com/office/drawing/2014/main" id="{13EAC291-E5AC-402C-84BE-C16FE05C5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41546" y="3857624"/>
              <a:ext cx="2194560" cy="2194560"/>
            </a:xfrm>
            <a:prstGeom prst="rect">
              <a:avLst/>
            </a:prstGeom>
          </p:spPr>
        </p:pic>
        <p:pic>
          <p:nvPicPr>
            <p:cNvPr id="9" name="Graphic 8" descr="Magnifying glass">
              <a:extLst>
                <a:ext uri="{FF2B5EF4-FFF2-40B4-BE49-F238E27FC236}">
                  <a16:creationId xmlns:a16="http://schemas.microsoft.com/office/drawing/2014/main" id="{4D1C78E5-0B1E-4102-8C29-E886903F0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023860" y="3167062"/>
              <a:ext cx="1925956" cy="1925956"/>
            </a:xfrm>
            <a:prstGeom prst="rect">
              <a:avLst/>
            </a:prstGeom>
          </p:spPr>
        </p:pic>
        <p:pic>
          <p:nvPicPr>
            <p:cNvPr id="10" name="Graphic 9" descr="User">
              <a:extLst>
                <a:ext uri="{FF2B5EF4-FFF2-40B4-BE49-F238E27FC236}">
                  <a16:creationId xmlns:a16="http://schemas.microsoft.com/office/drawing/2014/main" id="{EA90FF76-DE04-48FD-8F58-84669613C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5936" y="34290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626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Sources of Feedback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dirty="0"/>
              <a:t>Feedback from Others</a:t>
            </a:r>
          </a:p>
          <a:p>
            <a:pPr lvl="1"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6A1798-4572-4925-B6BB-2929C9E31585}"/>
              </a:ext>
            </a:extLst>
          </p:cNvPr>
          <p:cNvGrpSpPr/>
          <p:nvPr/>
        </p:nvGrpSpPr>
        <p:grpSpPr>
          <a:xfrm>
            <a:off x="5160646" y="2977084"/>
            <a:ext cx="2978708" cy="2978708"/>
            <a:chOff x="5160646" y="2977084"/>
            <a:chExt cx="2978708" cy="2978708"/>
          </a:xfrm>
        </p:grpSpPr>
        <p:pic>
          <p:nvPicPr>
            <p:cNvPr id="5" name="Graphic 4" descr="Users">
              <a:extLst>
                <a:ext uri="{FF2B5EF4-FFF2-40B4-BE49-F238E27FC236}">
                  <a16:creationId xmlns:a16="http://schemas.microsoft.com/office/drawing/2014/main" id="{8A74864D-6791-4E26-86C4-B953145E5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571058" y="2977084"/>
              <a:ext cx="1568296" cy="1568296"/>
            </a:xfrm>
            <a:prstGeom prst="rect">
              <a:avLst/>
            </a:prstGeom>
          </p:spPr>
        </p:pic>
        <p:pic>
          <p:nvPicPr>
            <p:cNvPr id="7" name="Graphic 6" descr="User">
              <a:extLst>
                <a:ext uri="{FF2B5EF4-FFF2-40B4-BE49-F238E27FC236}">
                  <a16:creationId xmlns:a16="http://schemas.microsoft.com/office/drawing/2014/main" id="{FC682763-13DE-4965-9530-975C18619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60646" y="3761232"/>
              <a:ext cx="2194560" cy="2194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475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Sources of Feedback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dirty="0"/>
              <a:t>Formal Evaluation</a:t>
            </a:r>
          </a:p>
          <a:p>
            <a:pPr lvl="1"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BA68F1C-9857-4DCD-9F91-EF5E67324716}"/>
              </a:ext>
            </a:extLst>
          </p:cNvPr>
          <p:cNvGrpSpPr/>
          <p:nvPr/>
        </p:nvGrpSpPr>
        <p:grpSpPr>
          <a:xfrm>
            <a:off x="5160646" y="3304032"/>
            <a:ext cx="4480560" cy="2651760"/>
            <a:chOff x="5160646" y="3304032"/>
            <a:chExt cx="4480560" cy="2651760"/>
          </a:xfrm>
        </p:grpSpPr>
        <p:pic>
          <p:nvPicPr>
            <p:cNvPr id="7" name="Graphic 6" descr="User">
              <a:extLst>
                <a:ext uri="{FF2B5EF4-FFF2-40B4-BE49-F238E27FC236}">
                  <a16:creationId xmlns:a16="http://schemas.microsoft.com/office/drawing/2014/main" id="{FC682763-13DE-4965-9530-975C18619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60646" y="3761232"/>
              <a:ext cx="2194560" cy="2194560"/>
            </a:xfrm>
            <a:prstGeom prst="rect">
              <a:avLst/>
            </a:prstGeom>
          </p:spPr>
        </p:pic>
        <p:pic>
          <p:nvPicPr>
            <p:cNvPr id="9" name="Graphic 8" descr="Bar chart">
              <a:extLst>
                <a:ext uri="{FF2B5EF4-FFF2-40B4-BE49-F238E27FC236}">
                  <a16:creationId xmlns:a16="http://schemas.microsoft.com/office/drawing/2014/main" id="{7E142D3F-F38B-4EB4-BC2C-C3A4979D0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6806" y="3335956"/>
              <a:ext cx="914400" cy="914400"/>
            </a:xfrm>
            <a:prstGeom prst="rect">
              <a:avLst/>
            </a:prstGeom>
          </p:spPr>
        </p:pic>
        <p:pic>
          <p:nvPicPr>
            <p:cNvPr id="13" name="Graphic 12" descr="Ruler">
              <a:extLst>
                <a:ext uri="{FF2B5EF4-FFF2-40B4-BE49-F238E27FC236}">
                  <a16:creationId xmlns:a16="http://schemas.microsoft.com/office/drawing/2014/main" id="{C4139C66-2437-41F5-8A94-B3915B10F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98006" y="3335956"/>
              <a:ext cx="914400" cy="914400"/>
            </a:xfrm>
            <a:prstGeom prst="rect">
              <a:avLst/>
            </a:prstGeom>
          </p:spPr>
        </p:pic>
        <p:pic>
          <p:nvPicPr>
            <p:cNvPr id="19" name="Graphic 18" descr="Employee Badge">
              <a:extLst>
                <a:ext uri="{FF2B5EF4-FFF2-40B4-BE49-F238E27FC236}">
                  <a16:creationId xmlns:a16="http://schemas.microsoft.com/office/drawing/2014/main" id="{034490CA-2B41-4D93-9EC5-6FAA4BF1D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812406" y="330403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317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Sources of Feedback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Summary - What have we learned? </a:t>
            </a:r>
          </a:p>
          <a:p>
            <a:pPr lvl="1"/>
            <a:r>
              <a:rPr lang="en-US" dirty="0"/>
              <a:t>Feedback is essential for personal growth and development.</a:t>
            </a:r>
          </a:p>
          <a:p>
            <a:pPr lvl="1"/>
            <a:r>
              <a:rPr lang="en-US" dirty="0"/>
              <a:t>Multiple sources of feedback provide greater insight  into who we are.</a:t>
            </a:r>
          </a:p>
          <a:p>
            <a:pPr lvl="1"/>
            <a:r>
              <a:rPr lang="en-US" dirty="0"/>
              <a:t>Receiving feedback in an ongoing process.</a:t>
            </a:r>
          </a:p>
          <a:p>
            <a:endParaRPr lang="en-US" dirty="0"/>
          </a:p>
          <a:p>
            <a:r>
              <a:rPr lang="en-US" dirty="0"/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174581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589</TotalTime>
  <Words>147</Words>
  <Application>Microsoft Office PowerPoint</Application>
  <PresentationFormat>Widescreen</PresentationFormat>
  <Paragraphs>38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Palatino Linotype</vt:lpstr>
      <vt:lpstr>Wingdings 2</vt:lpstr>
      <vt:lpstr>Presentation on brainstorming</vt:lpstr>
      <vt:lpstr>Sources of Feedback</vt:lpstr>
      <vt:lpstr>Sources of Feedback</vt:lpstr>
      <vt:lpstr>Sources of Feedback</vt:lpstr>
      <vt:lpstr>PowerPoint Presentation</vt:lpstr>
      <vt:lpstr>Sources of Feedback</vt:lpstr>
      <vt:lpstr>Sources of Feedback</vt:lpstr>
      <vt:lpstr>Sources of Feedback</vt:lpstr>
      <vt:lpstr>Sources of Feedback</vt:lpstr>
      <vt:lpstr>Sources of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 Week 2 Lecture 2 Sources of Feedback</dc:title>
  <dc:creator>Daniels, Carlo (RDV Corp - Foundations)</dc:creator>
  <cp:lastModifiedBy>Daniels, Carlo (RDV Corp - Foundations)</cp:lastModifiedBy>
  <cp:revision>49</cp:revision>
  <dcterms:created xsi:type="dcterms:W3CDTF">2018-09-06T18:10:03Z</dcterms:created>
  <dcterms:modified xsi:type="dcterms:W3CDTF">2018-09-14T14:53:38Z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