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78" r:id="rId5"/>
    <p:sldId id="279" r:id="rId6"/>
    <p:sldId id="280" r:id="rId7"/>
    <p:sldId id="281" r:id="rId8"/>
    <p:sldId id="282" r:id="rId9"/>
    <p:sldId id="259" r:id="rId10"/>
    <p:sldId id="260" r:id="rId11"/>
    <p:sldId id="261" r:id="rId12"/>
    <p:sldId id="262" r:id="rId13"/>
    <p:sldId id="263" r:id="rId14"/>
    <p:sldId id="264" r:id="rId15"/>
    <p:sldId id="265" r:id="rId16"/>
    <p:sldId id="274" r:id="rId17"/>
    <p:sldId id="275" r:id="rId18"/>
    <p:sldId id="276" r:id="rId19"/>
    <p:sldId id="277" r:id="rId20"/>
    <p:sldId id="266" r:id="rId21"/>
    <p:sldId id="272" r:id="rId22"/>
    <p:sldId id="273" r:id="rId23"/>
    <p:sldId id="270" r:id="rId24"/>
    <p:sldId id="271" r:id="rId25"/>
    <p:sldId id="283" r:id="rId26"/>
    <p:sldId id="284"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41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27C259-5FB1-1947-A487-BE98597AFB24}" type="datetimeFigureOut">
              <a:rPr lang="en-US" smtClean="0"/>
              <a:t>11/23/16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320469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7C259-5FB1-1947-A487-BE98597AFB24}" type="datetimeFigureOut">
              <a:rPr lang="en-US" smtClean="0"/>
              <a:t>11/23/16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3125993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7C259-5FB1-1947-A487-BE98597AFB24}" type="datetimeFigureOut">
              <a:rPr lang="en-US" smtClean="0"/>
              <a:t>11/23/16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712282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7C259-5FB1-1947-A487-BE98597AFB24}" type="datetimeFigureOut">
              <a:rPr lang="en-US" smtClean="0"/>
              <a:t>11/23/16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1392456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27C259-5FB1-1947-A487-BE98597AFB24}" type="datetimeFigureOut">
              <a:rPr lang="en-US" smtClean="0"/>
              <a:t>11/23/16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1330799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27C259-5FB1-1947-A487-BE98597AFB24}" type="datetimeFigureOut">
              <a:rPr lang="en-US" smtClean="0"/>
              <a:t>11/23/16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74025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27C259-5FB1-1947-A487-BE98597AFB24}" type="datetimeFigureOut">
              <a:rPr lang="en-US" smtClean="0"/>
              <a:t>11/23/16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2977633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27C259-5FB1-1947-A487-BE98597AFB24}" type="datetimeFigureOut">
              <a:rPr lang="en-US" smtClean="0"/>
              <a:t>11/23/16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969761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27C259-5FB1-1947-A487-BE98597AFB24}" type="datetimeFigureOut">
              <a:rPr lang="en-US" smtClean="0"/>
              <a:t>11/23/16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1157820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27C259-5FB1-1947-A487-BE98597AFB24}" type="datetimeFigureOut">
              <a:rPr lang="en-US" smtClean="0"/>
              <a:t>11/23/16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1703241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27C259-5FB1-1947-A487-BE98597AFB24}" type="datetimeFigureOut">
              <a:rPr lang="en-US" smtClean="0"/>
              <a:t>11/23/16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390367466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7C259-5FB1-1947-A487-BE98597AFB24}" type="datetimeFigureOut">
              <a:rPr lang="en-US" smtClean="0"/>
              <a:t>11/23/16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6D7F24-E9B1-9D4C-A698-51D9C29207AA}" type="slidenum">
              <a:rPr lang="en-US" smtClean="0"/>
              <a:t>‹#›</a:t>
            </a:fld>
            <a:endParaRPr lang="en-US"/>
          </a:p>
        </p:txBody>
      </p:sp>
    </p:spTree>
    <p:extLst>
      <p:ext uri="{BB962C8B-B14F-4D97-AF65-F5344CB8AC3E}">
        <p14:creationId xmlns:p14="http://schemas.microsoft.com/office/powerpoint/2010/main" val="3994221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Personal Finances</a:t>
            </a:r>
            <a:endParaRPr lang="en-US" dirty="0"/>
          </a:p>
        </p:txBody>
      </p:sp>
      <p:sp>
        <p:nvSpPr>
          <p:cNvPr id="3" name="Subtitle 2"/>
          <p:cNvSpPr>
            <a:spLocks noGrp="1"/>
          </p:cNvSpPr>
          <p:nvPr>
            <p:ph type="subTitle" idx="1"/>
          </p:nvPr>
        </p:nvSpPr>
        <p:spPr/>
        <p:txBody>
          <a:bodyPr/>
          <a:lstStyle/>
          <a:p>
            <a:r>
              <a:rPr lang="en-US" dirty="0" smtClean="0"/>
              <a:t>Professor Steve Elzinga</a:t>
            </a:r>
            <a:endParaRPr lang="en-US" dirty="0"/>
          </a:p>
        </p:txBody>
      </p:sp>
    </p:spTree>
    <p:extLst>
      <p:ext uri="{BB962C8B-B14F-4D97-AF65-F5344CB8AC3E}">
        <p14:creationId xmlns:p14="http://schemas.microsoft.com/office/powerpoint/2010/main" val="388611177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The 7 Baby steps of Dave Ramsey</a:t>
            </a:r>
            <a:endParaRPr lang="en-US" b="1" dirty="0"/>
          </a:p>
        </p:txBody>
      </p:sp>
      <p:sp>
        <p:nvSpPr>
          <p:cNvPr id="3" name="Content Placeholder 2"/>
          <p:cNvSpPr>
            <a:spLocks noGrp="1"/>
          </p:cNvSpPr>
          <p:nvPr>
            <p:ph idx="1"/>
          </p:nvPr>
        </p:nvSpPr>
        <p:spPr/>
        <p:txBody>
          <a:bodyPr/>
          <a:lstStyle/>
          <a:p>
            <a:pPr marL="0" indent="0">
              <a:buNone/>
            </a:pPr>
            <a:r>
              <a:rPr lang="en-US" b="1" dirty="0" smtClean="0"/>
              <a:t>Baby </a:t>
            </a:r>
            <a:r>
              <a:rPr lang="en-US" b="1" dirty="0"/>
              <a:t>Step </a:t>
            </a:r>
            <a:r>
              <a:rPr lang="en-US" b="1" dirty="0" smtClean="0"/>
              <a:t>4 - </a:t>
            </a:r>
            <a:r>
              <a:rPr lang="en-US" i="1" dirty="0"/>
              <a:t>Invest 15% of Income into Roth IRAs or pre-tax </a:t>
            </a:r>
            <a:r>
              <a:rPr lang="en-US" i="1" dirty="0" smtClean="0"/>
              <a:t>retirement</a:t>
            </a:r>
            <a:endParaRPr lang="en-US" dirty="0"/>
          </a:p>
        </p:txBody>
      </p:sp>
    </p:spTree>
    <p:extLst>
      <p:ext uri="{BB962C8B-B14F-4D97-AF65-F5344CB8AC3E}">
        <p14:creationId xmlns:p14="http://schemas.microsoft.com/office/powerpoint/2010/main" val="59346347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The 7 Baby steps of Dave Ramsey</a:t>
            </a:r>
            <a:endParaRPr lang="en-US" b="1" dirty="0"/>
          </a:p>
        </p:txBody>
      </p:sp>
      <p:sp>
        <p:nvSpPr>
          <p:cNvPr id="3" name="Content Placeholder 2"/>
          <p:cNvSpPr>
            <a:spLocks noGrp="1"/>
          </p:cNvSpPr>
          <p:nvPr>
            <p:ph idx="1"/>
          </p:nvPr>
        </p:nvSpPr>
        <p:spPr/>
        <p:txBody>
          <a:bodyPr/>
          <a:lstStyle/>
          <a:p>
            <a:pPr marL="0" indent="0">
              <a:buNone/>
            </a:pPr>
            <a:r>
              <a:rPr lang="en-US" b="1" dirty="0" smtClean="0"/>
              <a:t>Baby </a:t>
            </a:r>
            <a:r>
              <a:rPr lang="en-US" b="1" dirty="0"/>
              <a:t>Step </a:t>
            </a:r>
            <a:r>
              <a:rPr lang="en-US" b="1" dirty="0" smtClean="0"/>
              <a:t>5 </a:t>
            </a:r>
            <a:r>
              <a:rPr lang="en-US" i="1" dirty="0" smtClean="0"/>
              <a:t>- </a:t>
            </a:r>
            <a:r>
              <a:rPr lang="en-US" i="1" dirty="0"/>
              <a:t>Fund College Savings for </a:t>
            </a:r>
            <a:r>
              <a:rPr lang="en-US" i="1" dirty="0" smtClean="0"/>
              <a:t>Children</a:t>
            </a:r>
            <a:endParaRPr lang="en-US" dirty="0"/>
          </a:p>
        </p:txBody>
      </p:sp>
    </p:spTree>
    <p:extLst>
      <p:ext uri="{BB962C8B-B14F-4D97-AF65-F5344CB8AC3E}">
        <p14:creationId xmlns:p14="http://schemas.microsoft.com/office/powerpoint/2010/main" val="384811206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The 7 Baby steps of Dave Ramsey</a:t>
            </a:r>
            <a:endParaRPr lang="en-US" b="1" dirty="0"/>
          </a:p>
        </p:txBody>
      </p:sp>
      <p:sp>
        <p:nvSpPr>
          <p:cNvPr id="3" name="Content Placeholder 2"/>
          <p:cNvSpPr>
            <a:spLocks noGrp="1"/>
          </p:cNvSpPr>
          <p:nvPr>
            <p:ph idx="1"/>
          </p:nvPr>
        </p:nvSpPr>
        <p:spPr/>
        <p:txBody>
          <a:bodyPr/>
          <a:lstStyle/>
          <a:p>
            <a:pPr marL="0" indent="0">
              <a:buNone/>
            </a:pPr>
            <a:r>
              <a:rPr lang="en-US" b="1" dirty="0" smtClean="0"/>
              <a:t>Baby Step 6 - </a:t>
            </a:r>
            <a:r>
              <a:rPr lang="en-US" i="1" dirty="0" smtClean="0"/>
              <a:t>Pay Off Your House </a:t>
            </a:r>
            <a:r>
              <a:rPr lang="en-US" i="1" dirty="0" smtClean="0"/>
              <a:t>Early</a:t>
            </a:r>
            <a:r>
              <a:rPr lang="en-US" dirty="0"/>
              <a:t>	</a:t>
            </a:r>
          </a:p>
          <a:p>
            <a:pPr marL="0" indent="0">
              <a:buNone/>
            </a:pPr>
            <a:r>
              <a:rPr lang="en-US" dirty="0" smtClean="0"/>
              <a:t>Loan - $100,000</a:t>
            </a:r>
          </a:p>
          <a:p>
            <a:pPr marL="0" indent="0">
              <a:buNone/>
            </a:pPr>
            <a:r>
              <a:rPr lang="en-US" dirty="0" smtClean="0"/>
              <a:t>Monthly payment $477.42</a:t>
            </a:r>
          </a:p>
          <a:p>
            <a:pPr marL="0" indent="0">
              <a:buNone/>
            </a:pPr>
            <a:r>
              <a:rPr lang="en-US" dirty="0" smtClean="0"/>
              <a:t>Principle</a:t>
            </a:r>
            <a:r>
              <a:rPr lang="en-US" dirty="0"/>
              <a:t> </a:t>
            </a:r>
            <a:r>
              <a:rPr lang="en-US" dirty="0" smtClean="0"/>
              <a:t>- $144.08</a:t>
            </a:r>
          </a:p>
          <a:p>
            <a:pPr marL="0" indent="0">
              <a:buNone/>
            </a:pPr>
            <a:r>
              <a:rPr lang="en-US" dirty="0" smtClean="0"/>
              <a:t>Interest -</a:t>
            </a:r>
            <a:r>
              <a:rPr lang="en-US" dirty="0"/>
              <a:t> </a:t>
            </a:r>
            <a:r>
              <a:rPr lang="en-US" dirty="0" smtClean="0"/>
              <a:t>$333.33</a:t>
            </a:r>
          </a:p>
          <a:p>
            <a:pPr marL="0" indent="0">
              <a:buNone/>
            </a:pPr>
            <a:r>
              <a:rPr lang="en-US" dirty="0" smtClean="0"/>
              <a:t>Loan amount left</a:t>
            </a:r>
            <a:r>
              <a:rPr lang="en-US" dirty="0"/>
              <a:t> </a:t>
            </a:r>
            <a:r>
              <a:rPr lang="en-US" dirty="0" smtClean="0"/>
              <a:t>- $</a:t>
            </a:r>
            <a:r>
              <a:rPr lang="en-US" dirty="0"/>
              <a:t>99,855.92	</a:t>
            </a:r>
            <a:endParaRPr lang="en-US" dirty="0" smtClean="0"/>
          </a:p>
          <a:p>
            <a:pPr marL="0" indent="0">
              <a:buNone/>
            </a:pPr>
            <a:r>
              <a:rPr lang="en-US" b="1" dirty="0" smtClean="0"/>
              <a:t>Pay an extra $144 and save an extra payment</a:t>
            </a:r>
            <a:endParaRPr lang="en-US" b="1" dirty="0"/>
          </a:p>
          <a:p>
            <a:pPr marL="0" indent="0">
              <a:buNone/>
            </a:pPr>
            <a:endParaRPr lang="en-US" dirty="0" smtClean="0"/>
          </a:p>
        </p:txBody>
      </p:sp>
    </p:spTree>
    <p:extLst>
      <p:ext uri="{BB962C8B-B14F-4D97-AF65-F5344CB8AC3E}">
        <p14:creationId xmlns:p14="http://schemas.microsoft.com/office/powerpoint/2010/main" val="172999084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The 7 Baby steps of Dave Ramsey</a:t>
            </a:r>
            <a:endParaRPr lang="en-US" b="1" dirty="0"/>
          </a:p>
        </p:txBody>
      </p:sp>
      <p:sp>
        <p:nvSpPr>
          <p:cNvPr id="3" name="Content Placeholder 2"/>
          <p:cNvSpPr>
            <a:spLocks noGrp="1"/>
          </p:cNvSpPr>
          <p:nvPr>
            <p:ph idx="1"/>
          </p:nvPr>
        </p:nvSpPr>
        <p:spPr/>
        <p:txBody>
          <a:bodyPr/>
          <a:lstStyle/>
          <a:p>
            <a:pPr marL="0" indent="0">
              <a:buNone/>
            </a:pPr>
            <a:r>
              <a:rPr lang="en-US" b="1" dirty="0" smtClean="0"/>
              <a:t>Baby Step 7 - </a:t>
            </a:r>
            <a:r>
              <a:rPr lang="en-US" i="1" dirty="0" smtClean="0"/>
              <a:t>Build Wealth and Give</a:t>
            </a:r>
            <a:endParaRPr lang="en-US" b="1" dirty="0"/>
          </a:p>
        </p:txBody>
      </p:sp>
    </p:spTree>
    <p:extLst>
      <p:ext uri="{BB962C8B-B14F-4D97-AF65-F5344CB8AC3E}">
        <p14:creationId xmlns:p14="http://schemas.microsoft.com/office/powerpoint/2010/main" val="335233194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What about a Budget?</a:t>
            </a:r>
            <a:endParaRPr lang="en-US" b="1" dirty="0"/>
          </a:p>
        </p:txBody>
      </p:sp>
      <p:sp>
        <p:nvSpPr>
          <p:cNvPr id="3" name="Content Placeholder 2"/>
          <p:cNvSpPr>
            <a:spLocks noGrp="1"/>
          </p:cNvSpPr>
          <p:nvPr>
            <p:ph idx="1"/>
          </p:nvPr>
        </p:nvSpPr>
        <p:spPr/>
        <p:txBody>
          <a:bodyPr>
            <a:normAutofit/>
          </a:bodyPr>
          <a:lstStyle/>
          <a:p>
            <a:pPr marL="400050" lvl="1" indent="0">
              <a:buNone/>
            </a:pPr>
            <a:r>
              <a:rPr lang="en-US" sz="3200" b="1" dirty="0" smtClean="0"/>
              <a:t>Problem </a:t>
            </a:r>
            <a:r>
              <a:rPr lang="is-IS" sz="3200" b="1" dirty="0" smtClean="0"/>
              <a:t>…</a:t>
            </a:r>
          </a:p>
          <a:p>
            <a:pPr marL="400050" lvl="1" indent="0">
              <a:buNone/>
            </a:pPr>
            <a:r>
              <a:rPr lang="is-IS" sz="3200" b="1" dirty="0" smtClean="0"/>
              <a:t>Challenge ...</a:t>
            </a:r>
            <a:endParaRPr lang="en-US" sz="3200" b="1" dirty="0"/>
          </a:p>
        </p:txBody>
      </p:sp>
    </p:spTree>
    <p:extLst>
      <p:ext uri="{BB962C8B-B14F-4D97-AF65-F5344CB8AC3E}">
        <p14:creationId xmlns:p14="http://schemas.microsoft.com/office/powerpoint/2010/main" val="134908000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Where to begin with a budget?</a:t>
            </a:r>
            <a:endParaRPr lang="en-US" b="1" dirty="0"/>
          </a:p>
        </p:txBody>
      </p:sp>
      <p:sp>
        <p:nvSpPr>
          <p:cNvPr id="3" name="Content Placeholder 2"/>
          <p:cNvSpPr>
            <a:spLocks noGrp="1"/>
          </p:cNvSpPr>
          <p:nvPr>
            <p:ph idx="1"/>
          </p:nvPr>
        </p:nvSpPr>
        <p:spPr/>
        <p:txBody>
          <a:bodyPr/>
          <a:lstStyle/>
          <a:p>
            <a:pPr marL="0" indent="0">
              <a:buNone/>
            </a:pPr>
            <a:r>
              <a:rPr lang="en-US" b="1" dirty="0" smtClean="0"/>
              <a:t>Start the budgeting process by keeping track of all your income and all your expenses for two or three months.</a:t>
            </a:r>
            <a:endParaRPr lang="en-US" b="1" dirty="0"/>
          </a:p>
        </p:txBody>
      </p:sp>
    </p:spTree>
    <p:extLst>
      <p:ext uri="{BB962C8B-B14F-4D97-AF65-F5344CB8AC3E}">
        <p14:creationId xmlns:p14="http://schemas.microsoft.com/office/powerpoint/2010/main" val="82676222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Income</a:t>
            </a:r>
            <a:endParaRPr lang="en-US" b="1" dirty="0"/>
          </a:p>
        </p:txBody>
      </p:sp>
      <p:sp>
        <p:nvSpPr>
          <p:cNvPr id="3" name="Content Placeholder 2"/>
          <p:cNvSpPr>
            <a:spLocks noGrp="1"/>
          </p:cNvSpPr>
          <p:nvPr>
            <p:ph idx="1"/>
          </p:nvPr>
        </p:nvSpPr>
        <p:spPr>
          <a:xfrm>
            <a:off x="997856" y="1600200"/>
            <a:ext cx="7688943" cy="4525963"/>
          </a:xfrm>
        </p:spPr>
        <p:txBody>
          <a:bodyPr/>
          <a:lstStyle/>
          <a:p>
            <a:pPr marL="514350" indent="-514350">
              <a:buFont typeface="+mj-lt"/>
              <a:buAutoNum type="arabicPeriod"/>
            </a:pPr>
            <a:r>
              <a:rPr lang="en-US" b="1" dirty="0" smtClean="0"/>
              <a:t>Job pay</a:t>
            </a:r>
          </a:p>
          <a:p>
            <a:pPr marL="514350" indent="-514350">
              <a:buFont typeface="+mj-lt"/>
              <a:buAutoNum type="arabicPeriod"/>
            </a:pPr>
            <a:r>
              <a:rPr lang="en-US" b="1" dirty="0" smtClean="0"/>
              <a:t>Tax credit</a:t>
            </a:r>
          </a:p>
          <a:p>
            <a:pPr marL="514350" indent="-514350">
              <a:buFont typeface="+mj-lt"/>
              <a:buAutoNum type="arabicPeriod"/>
            </a:pPr>
            <a:r>
              <a:rPr lang="en-US" b="1" dirty="0" smtClean="0"/>
              <a:t>Gifts</a:t>
            </a:r>
          </a:p>
          <a:p>
            <a:pPr marL="514350" indent="-514350">
              <a:buFont typeface="+mj-lt"/>
              <a:buAutoNum type="arabicPeriod"/>
            </a:pPr>
            <a:r>
              <a:rPr lang="en-US" b="1" dirty="0" smtClean="0"/>
              <a:t>Side jobs</a:t>
            </a:r>
          </a:p>
          <a:p>
            <a:pPr marL="514350" indent="-514350">
              <a:buFont typeface="+mj-lt"/>
              <a:buAutoNum type="arabicPeriod"/>
            </a:pPr>
            <a:r>
              <a:rPr lang="en-US" b="1" dirty="0" smtClean="0"/>
              <a:t>Other</a:t>
            </a:r>
            <a:endParaRPr lang="en-US" b="1" dirty="0"/>
          </a:p>
        </p:txBody>
      </p:sp>
    </p:spTree>
    <p:extLst>
      <p:ext uri="{BB962C8B-B14F-4D97-AF65-F5344CB8AC3E}">
        <p14:creationId xmlns:p14="http://schemas.microsoft.com/office/powerpoint/2010/main" val="208744748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Expenses</a:t>
            </a:r>
            <a:endParaRPr lang="en-US" b="1" dirty="0"/>
          </a:p>
        </p:txBody>
      </p:sp>
      <p:sp>
        <p:nvSpPr>
          <p:cNvPr id="3" name="Content Placeholder 2"/>
          <p:cNvSpPr>
            <a:spLocks noGrp="1"/>
          </p:cNvSpPr>
          <p:nvPr>
            <p:ph idx="1"/>
          </p:nvPr>
        </p:nvSpPr>
        <p:spPr>
          <a:xfrm>
            <a:off x="979714" y="1600200"/>
            <a:ext cx="7707086" cy="4876800"/>
          </a:xfrm>
        </p:spPr>
        <p:txBody>
          <a:bodyPr>
            <a:normAutofit lnSpcReduction="10000"/>
          </a:bodyPr>
          <a:lstStyle/>
          <a:p>
            <a:pPr marL="514350" indent="-514350">
              <a:buFont typeface="+mj-lt"/>
              <a:buAutoNum type="arabicPeriod"/>
            </a:pPr>
            <a:r>
              <a:rPr lang="en-US" b="1" dirty="0" smtClean="0"/>
              <a:t>Housing (mortgage, property tax, repairs, rent)</a:t>
            </a:r>
          </a:p>
          <a:p>
            <a:pPr marL="514350" indent="-514350">
              <a:buFont typeface="+mj-lt"/>
              <a:buAutoNum type="arabicPeriod"/>
            </a:pPr>
            <a:r>
              <a:rPr lang="en-US" b="1" dirty="0" smtClean="0"/>
              <a:t>Utilities (gas, electric, water and sewer, trash)</a:t>
            </a:r>
          </a:p>
          <a:p>
            <a:pPr marL="514350" indent="-514350">
              <a:buFont typeface="+mj-lt"/>
              <a:buAutoNum type="arabicPeriod"/>
            </a:pPr>
            <a:r>
              <a:rPr lang="en-US" b="1" dirty="0" smtClean="0"/>
              <a:t>Insurance (house, life, car, health)</a:t>
            </a:r>
          </a:p>
          <a:p>
            <a:pPr marL="514350" indent="-514350">
              <a:buFont typeface="+mj-lt"/>
              <a:buAutoNum type="arabicPeriod"/>
            </a:pPr>
            <a:r>
              <a:rPr lang="en-US" b="1" dirty="0" smtClean="0"/>
              <a:t>Food (groceries, restaurant)</a:t>
            </a:r>
          </a:p>
          <a:p>
            <a:pPr marL="514350" indent="-514350">
              <a:buFont typeface="+mj-lt"/>
              <a:buAutoNum type="arabicPeriod"/>
            </a:pPr>
            <a:r>
              <a:rPr lang="en-US" b="1" dirty="0" smtClean="0"/>
              <a:t>Clothes</a:t>
            </a:r>
          </a:p>
          <a:p>
            <a:pPr marL="514350" indent="-514350">
              <a:buFont typeface="+mj-lt"/>
              <a:buAutoNum type="arabicPeriod"/>
            </a:pPr>
            <a:r>
              <a:rPr lang="en-US" b="1" dirty="0" smtClean="0"/>
              <a:t>Transportation (taxi, bus, car payments, gas, </a:t>
            </a:r>
            <a:endParaRPr lang="en-US" b="1" dirty="0"/>
          </a:p>
        </p:txBody>
      </p:sp>
    </p:spTree>
    <p:extLst>
      <p:ext uri="{BB962C8B-B14F-4D97-AF65-F5344CB8AC3E}">
        <p14:creationId xmlns:p14="http://schemas.microsoft.com/office/powerpoint/2010/main" val="30157590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Expenses</a:t>
            </a:r>
            <a:endParaRPr lang="en-US" b="1" dirty="0"/>
          </a:p>
        </p:txBody>
      </p:sp>
      <p:sp>
        <p:nvSpPr>
          <p:cNvPr id="3" name="Content Placeholder 2"/>
          <p:cNvSpPr>
            <a:spLocks noGrp="1"/>
          </p:cNvSpPr>
          <p:nvPr>
            <p:ph idx="1"/>
          </p:nvPr>
        </p:nvSpPr>
        <p:spPr>
          <a:xfrm>
            <a:off x="1016000" y="1600200"/>
            <a:ext cx="7670800" cy="4967371"/>
          </a:xfrm>
        </p:spPr>
        <p:txBody>
          <a:bodyPr>
            <a:normAutofit/>
          </a:bodyPr>
          <a:lstStyle/>
          <a:p>
            <a:pPr marL="514350" indent="-514350">
              <a:buFont typeface="+mj-lt"/>
              <a:buAutoNum type="arabicPeriod" startAt="6"/>
            </a:pPr>
            <a:r>
              <a:rPr lang="en-US" b="1" dirty="0" smtClean="0"/>
              <a:t>Transportation (taxi, bus, car payments, gas, repairs)</a:t>
            </a:r>
          </a:p>
          <a:p>
            <a:pPr marL="514350" indent="-514350">
              <a:buFont typeface="+mj-lt"/>
              <a:buAutoNum type="arabicPeriod" startAt="6"/>
            </a:pPr>
            <a:r>
              <a:rPr lang="en-US" b="1" dirty="0" smtClean="0"/>
              <a:t>Phone</a:t>
            </a:r>
          </a:p>
          <a:p>
            <a:pPr marL="514350" indent="-514350">
              <a:buFont typeface="+mj-lt"/>
              <a:buAutoNum type="arabicPeriod" startAt="6"/>
            </a:pPr>
            <a:r>
              <a:rPr lang="en-US" b="1" dirty="0" smtClean="0"/>
              <a:t>Internet</a:t>
            </a:r>
          </a:p>
          <a:p>
            <a:pPr marL="514350" indent="-514350">
              <a:buFont typeface="+mj-lt"/>
              <a:buAutoNum type="arabicPeriod" startAt="6"/>
            </a:pPr>
            <a:r>
              <a:rPr lang="en-US" b="1" dirty="0" smtClean="0"/>
              <a:t>Haircut</a:t>
            </a:r>
          </a:p>
          <a:p>
            <a:pPr marL="514350" indent="-514350">
              <a:buFont typeface="+mj-lt"/>
              <a:buAutoNum type="arabicPeriod" startAt="6"/>
            </a:pPr>
            <a:r>
              <a:rPr lang="en-US" b="1" dirty="0" smtClean="0"/>
              <a:t>TV</a:t>
            </a:r>
          </a:p>
          <a:p>
            <a:pPr marL="514350" indent="-514350">
              <a:buFont typeface="+mj-lt"/>
              <a:buAutoNum type="arabicPeriod" startAt="6"/>
            </a:pPr>
            <a:r>
              <a:rPr lang="en-US" b="1" dirty="0" smtClean="0"/>
              <a:t>Education</a:t>
            </a:r>
          </a:p>
          <a:p>
            <a:pPr marL="514350" indent="-514350">
              <a:buFont typeface="+mj-lt"/>
              <a:buAutoNum type="arabicPeriod" startAt="6"/>
            </a:pPr>
            <a:r>
              <a:rPr lang="en-US" b="1" dirty="0" smtClean="0"/>
              <a:t>Entertainment</a:t>
            </a:r>
          </a:p>
        </p:txBody>
      </p:sp>
    </p:spTree>
    <p:extLst>
      <p:ext uri="{BB962C8B-B14F-4D97-AF65-F5344CB8AC3E}">
        <p14:creationId xmlns:p14="http://schemas.microsoft.com/office/powerpoint/2010/main" val="426181447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Expenses</a:t>
            </a:r>
            <a:endParaRPr lang="en-US" b="1" dirty="0"/>
          </a:p>
        </p:txBody>
      </p:sp>
      <p:sp>
        <p:nvSpPr>
          <p:cNvPr id="3" name="Content Placeholder 2"/>
          <p:cNvSpPr>
            <a:spLocks noGrp="1"/>
          </p:cNvSpPr>
          <p:nvPr>
            <p:ph idx="1"/>
          </p:nvPr>
        </p:nvSpPr>
        <p:spPr>
          <a:xfrm>
            <a:off x="1016000" y="1600200"/>
            <a:ext cx="7670800" cy="4525963"/>
          </a:xfrm>
        </p:spPr>
        <p:txBody>
          <a:bodyPr>
            <a:normAutofit/>
          </a:bodyPr>
          <a:lstStyle/>
          <a:p>
            <a:pPr marL="514350" indent="-514350">
              <a:buFont typeface="+mj-lt"/>
              <a:buAutoNum type="arabicPeriod" startAt="11"/>
            </a:pPr>
            <a:r>
              <a:rPr lang="en-US" b="1" dirty="0" smtClean="0"/>
              <a:t>Giving </a:t>
            </a:r>
          </a:p>
          <a:p>
            <a:pPr marL="514350" indent="-514350">
              <a:buFont typeface="+mj-lt"/>
              <a:buAutoNum type="arabicPeriod" startAt="11"/>
            </a:pPr>
            <a:r>
              <a:rPr lang="en-US" b="1" dirty="0" smtClean="0"/>
              <a:t>Saving</a:t>
            </a:r>
          </a:p>
          <a:p>
            <a:pPr marL="514350" indent="-514350">
              <a:buFont typeface="+mj-lt"/>
              <a:buAutoNum type="arabicPeriod" startAt="11"/>
            </a:pPr>
            <a:r>
              <a:rPr lang="en-US" b="1" dirty="0" smtClean="0"/>
              <a:t>Hobbies</a:t>
            </a:r>
          </a:p>
          <a:p>
            <a:pPr marL="514350" indent="-514350">
              <a:buFont typeface="+mj-lt"/>
              <a:buAutoNum type="arabicPeriod" startAt="11"/>
            </a:pPr>
            <a:r>
              <a:rPr lang="en-US" b="1" dirty="0" smtClean="0"/>
              <a:t>Stuff</a:t>
            </a:r>
          </a:p>
          <a:p>
            <a:pPr marL="514350" indent="-514350">
              <a:buFont typeface="+mj-lt"/>
              <a:buAutoNum type="arabicPeriod" startAt="11"/>
            </a:pPr>
            <a:r>
              <a:rPr lang="en-US" b="1" dirty="0" smtClean="0"/>
              <a:t>Miscellaneous </a:t>
            </a:r>
            <a:endParaRPr lang="en-US" b="1" dirty="0"/>
          </a:p>
        </p:txBody>
      </p:sp>
    </p:spTree>
    <p:extLst>
      <p:ext uri="{BB962C8B-B14F-4D97-AF65-F5344CB8AC3E}">
        <p14:creationId xmlns:p14="http://schemas.microsoft.com/office/powerpoint/2010/main" val="11312023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The 7 Baby steps of Dave Ramsey</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Baby Step 1 </a:t>
            </a:r>
            <a:r>
              <a:rPr lang="en-US" i="1" dirty="0" smtClean="0"/>
              <a:t>–Emergency </a:t>
            </a:r>
            <a:r>
              <a:rPr lang="en-US" i="1" dirty="0" smtClean="0"/>
              <a:t>Fund</a:t>
            </a:r>
          </a:p>
          <a:p>
            <a:pPr marL="400050" lvl="1" indent="0">
              <a:buNone/>
            </a:pPr>
            <a:r>
              <a:rPr lang="en-US" sz="3200" dirty="0"/>
              <a:t>Proverbs 10:</a:t>
            </a:r>
            <a:r>
              <a:rPr lang="en-US" sz="3200" dirty="0" smtClean="0"/>
              <a:t>5 (TLB) </a:t>
            </a:r>
            <a:r>
              <a:rPr lang="en-US" sz="3200" b="1" dirty="0"/>
              <a:t> </a:t>
            </a:r>
            <a:r>
              <a:rPr lang="en-US" sz="3200" dirty="0"/>
              <a:t>A wise youth makes hay while the sun shines, but what a shame to see a lad who sleeps away his hour of opportunity.</a:t>
            </a:r>
            <a:endParaRPr lang="en-US" sz="3200" dirty="0"/>
          </a:p>
        </p:txBody>
      </p:sp>
    </p:spTree>
    <p:extLst>
      <p:ext uri="{BB962C8B-B14F-4D97-AF65-F5344CB8AC3E}">
        <p14:creationId xmlns:p14="http://schemas.microsoft.com/office/powerpoint/2010/main" val="52341865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Next:</a:t>
            </a:r>
            <a:endParaRPr lang="en-US" b="1" dirty="0"/>
          </a:p>
        </p:txBody>
      </p:sp>
      <p:sp>
        <p:nvSpPr>
          <p:cNvPr id="3" name="Content Placeholder 2"/>
          <p:cNvSpPr>
            <a:spLocks noGrp="1"/>
          </p:cNvSpPr>
          <p:nvPr>
            <p:ph idx="1"/>
          </p:nvPr>
        </p:nvSpPr>
        <p:spPr/>
        <p:txBody>
          <a:bodyPr/>
          <a:lstStyle/>
          <a:p>
            <a:pPr marL="0" indent="0">
              <a:buNone/>
            </a:pPr>
            <a:r>
              <a:rPr lang="en-US" b="1" dirty="0" smtClean="0"/>
              <a:t>Try to anticipate your income for each month of the coming year (12 months</a:t>
            </a:r>
            <a:r>
              <a:rPr lang="en-US" b="1" dirty="0" smtClean="0"/>
              <a:t>)</a:t>
            </a:r>
          </a:p>
        </p:txBody>
      </p:sp>
    </p:spTree>
    <p:extLst>
      <p:ext uri="{BB962C8B-B14F-4D97-AF65-F5344CB8AC3E}">
        <p14:creationId xmlns:p14="http://schemas.microsoft.com/office/powerpoint/2010/main" val="30725480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Next:</a:t>
            </a:r>
            <a:endParaRPr lang="en-US" b="1" dirty="0"/>
          </a:p>
        </p:txBody>
      </p:sp>
      <p:sp>
        <p:nvSpPr>
          <p:cNvPr id="3" name="Content Placeholder 2"/>
          <p:cNvSpPr>
            <a:spLocks noGrp="1"/>
          </p:cNvSpPr>
          <p:nvPr>
            <p:ph idx="1"/>
          </p:nvPr>
        </p:nvSpPr>
        <p:spPr/>
        <p:txBody>
          <a:bodyPr/>
          <a:lstStyle/>
          <a:p>
            <a:pPr marL="0" indent="0">
              <a:buNone/>
            </a:pPr>
            <a:r>
              <a:rPr lang="en-US" b="1" dirty="0" smtClean="0"/>
              <a:t>Try to anticipate your expenses for each month based on your anticipated income (Your anticipated expenses cannot exceed your anticipated income). Then write out your </a:t>
            </a:r>
            <a:r>
              <a:rPr lang="en-US" b="1" dirty="0" smtClean="0"/>
              <a:t>anticipated </a:t>
            </a:r>
            <a:r>
              <a:rPr lang="en-US" b="1" dirty="0" smtClean="0"/>
              <a:t>budget for the coming year in monthly installments.</a:t>
            </a:r>
            <a:endParaRPr lang="en-US" b="1" dirty="0"/>
          </a:p>
        </p:txBody>
      </p:sp>
    </p:spTree>
    <p:extLst>
      <p:ext uri="{BB962C8B-B14F-4D97-AF65-F5344CB8AC3E}">
        <p14:creationId xmlns:p14="http://schemas.microsoft.com/office/powerpoint/2010/main" val="55194784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Next:</a:t>
            </a:r>
            <a:endParaRPr lang="en-US" b="1" dirty="0"/>
          </a:p>
        </p:txBody>
      </p:sp>
      <p:sp>
        <p:nvSpPr>
          <p:cNvPr id="3" name="Content Placeholder 2"/>
          <p:cNvSpPr>
            <a:spLocks noGrp="1"/>
          </p:cNvSpPr>
          <p:nvPr>
            <p:ph idx="1"/>
          </p:nvPr>
        </p:nvSpPr>
        <p:spPr/>
        <p:txBody>
          <a:bodyPr/>
          <a:lstStyle/>
          <a:p>
            <a:pPr marL="0" indent="0">
              <a:buNone/>
            </a:pPr>
            <a:r>
              <a:rPr lang="en-US" b="1" dirty="0" smtClean="0"/>
              <a:t>Now keep track of our actual income and expenses for each month. Compare to your anticipated (budgeted) income and </a:t>
            </a:r>
            <a:r>
              <a:rPr lang="en-US" b="1" dirty="0" smtClean="0"/>
              <a:t>expenses </a:t>
            </a:r>
            <a:r>
              <a:rPr lang="en-US" b="1" dirty="0" smtClean="0"/>
              <a:t>for each month.</a:t>
            </a:r>
            <a:endParaRPr lang="en-US" b="1" dirty="0"/>
          </a:p>
        </p:txBody>
      </p:sp>
    </p:spTree>
    <p:extLst>
      <p:ext uri="{BB962C8B-B14F-4D97-AF65-F5344CB8AC3E}">
        <p14:creationId xmlns:p14="http://schemas.microsoft.com/office/powerpoint/2010/main" val="183323931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Why most people fail at this.</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Lack of discipline</a:t>
            </a:r>
          </a:p>
          <a:p>
            <a:pPr marL="514350" indent="-514350">
              <a:buFont typeface="+mj-lt"/>
              <a:buAutoNum type="arabicPeriod"/>
            </a:pPr>
            <a:r>
              <a:rPr lang="en-US" dirty="0" smtClean="0"/>
              <a:t>Lack of tools</a:t>
            </a:r>
          </a:p>
          <a:p>
            <a:pPr marL="514350" indent="-514350">
              <a:buFont typeface="+mj-lt"/>
              <a:buAutoNum type="arabicPeriod"/>
            </a:pPr>
            <a:r>
              <a:rPr lang="en-US" dirty="0" smtClean="0"/>
              <a:t>Lack of motivation</a:t>
            </a:r>
            <a:endParaRPr lang="en-US" dirty="0"/>
          </a:p>
        </p:txBody>
      </p:sp>
    </p:spTree>
    <p:extLst>
      <p:ext uri="{BB962C8B-B14F-4D97-AF65-F5344CB8AC3E}">
        <p14:creationId xmlns:p14="http://schemas.microsoft.com/office/powerpoint/2010/main" val="171109723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Why you should be one of those people that actually succeeds at this? </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Making a budget and sticking with it is the most successful strategy in getting on top of your finances.</a:t>
            </a:r>
          </a:p>
          <a:p>
            <a:pPr marL="514350" indent="-514350">
              <a:buFont typeface="+mj-lt"/>
              <a:buAutoNum type="arabicPeriod"/>
            </a:pPr>
            <a:r>
              <a:rPr lang="en-US" dirty="0" smtClean="0"/>
              <a:t>If you cannot follow a budget in your personal life you will never be able to follow a budget in your enterprise (business) life.</a:t>
            </a:r>
            <a:endParaRPr lang="en-US" dirty="0"/>
          </a:p>
        </p:txBody>
      </p:sp>
    </p:spTree>
    <p:extLst>
      <p:ext uri="{BB962C8B-B14F-4D97-AF65-F5344CB8AC3E}">
        <p14:creationId xmlns:p14="http://schemas.microsoft.com/office/powerpoint/2010/main" val="30858544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Why you should be one of those people that actually succeeds at this? </a:t>
            </a:r>
            <a:endParaRPr lang="en-US" b="1" dirty="0"/>
          </a:p>
        </p:txBody>
      </p:sp>
      <p:sp>
        <p:nvSpPr>
          <p:cNvPr id="3" name="Content Placeholder 2"/>
          <p:cNvSpPr>
            <a:spLocks noGrp="1"/>
          </p:cNvSpPr>
          <p:nvPr>
            <p:ph idx="1"/>
          </p:nvPr>
        </p:nvSpPr>
        <p:spPr>
          <a:xfrm>
            <a:off x="457200" y="1600200"/>
            <a:ext cx="8229600" cy="5003800"/>
          </a:xfrm>
        </p:spPr>
        <p:txBody>
          <a:bodyPr>
            <a:normAutofit/>
          </a:bodyPr>
          <a:lstStyle/>
          <a:p>
            <a:pPr marL="514350" indent="-514350">
              <a:buFont typeface="+mj-lt"/>
              <a:buAutoNum type="arabicPeriod" startAt="3"/>
            </a:pPr>
            <a:r>
              <a:rPr lang="en-US" dirty="0" smtClean="0"/>
              <a:t>You know that you are  a steward</a:t>
            </a:r>
          </a:p>
          <a:p>
            <a:pPr marL="400050" lvl="1" indent="0">
              <a:buNone/>
            </a:pPr>
            <a:r>
              <a:rPr lang="en-US" sz="3200" dirty="0" smtClean="0"/>
              <a:t>Genesis 2:15</a:t>
            </a:r>
            <a:r>
              <a:rPr lang="en-US" sz="3200" dirty="0"/>
              <a:t> The Lord God took the man and put him in the Garden of Eden to work it and take care of it</a:t>
            </a:r>
            <a:r>
              <a:rPr lang="en-US" sz="3200" dirty="0" smtClean="0"/>
              <a:t>.</a:t>
            </a:r>
          </a:p>
          <a:p>
            <a:pPr marL="400050" lvl="1" indent="0">
              <a:buNone/>
            </a:pPr>
            <a:r>
              <a:rPr lang="en-US" sz="3200" dirty="0"/>
              <a:t>1 Corinthians 4</a:t>
            </a:r>
            <a:r>
              <a:rPr lang="en-US" sz="3200" dirty="0" smtClean="0"/>
              <a:t>: (</a:t>
            </a:r>
            <a:r>
              <a:rPr lang="en-US" sz="3200" dirty="0"/>
              <a:t>NLT</a:t>
            </a:r>
            <a:r>
              <a:rPr lang="en-US" sz="3200" dirty="0" smtClean="0"/>
              <a:t>) For </a:t>
            </a:r>
            <a:r>
              <a:rPr lang="en-US" sz="3200" dirty="0"/>
              <a:t>what gives you the right to make such a judgment? What do you have that God hasn’t given you? And if everything you have is from God, why boast as though it were not a gift</a:t>
            </a:r>
            <a:r>
              <a:rPr lang="en-US" sz="3200" dirty="0" smtClean="0"/>
              <a:t>?</a:t>
            </a:r>
          </a:p>
        </p:txBody>
      </p:sp>
    </p:spTree>
    <p:extLst>
      <p:ext uri="{BB962C8B-B14F-4D97-AF65-F5344CB8AC3E}">
        <p14:creationId xmlns:p14="http://schemas.microsoft.com/office/powerpoint/2010/main" val="301277059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Why you should be one of those people that actually succeeds at this? </a:t>
            </a:r>
            <a:endParaRPr lang="en-US" b="1" dirty="0"/>
          </a:p>
        </p:txBody>
      </p:sp>
      <p:sp>
        <p:nvSpPr>
          <p:cNvPr id="3" name="Content Placeholder 2"/>
          <p:cNvSpPr>
            <a:spLocks noGrp="1"/>
          </p:cNvSpPr>
          <p:nvPr>
            <p:ph idx="1"/>
          </p:nvPr>
        </p:nvSpPr>
        <p:spPr>
          <a:xfrm>
            <a:off x="457200" y="1600200"/>
            <a:ext cx="8229600" cy="5003800"/>
          </a:xfrm>
        </p:spPr>
        <p:txBody>
          <a:bodyPr>
            <a:normAutofit/>
          </a:bodyPr>
          <a:lstStyle/>
          <a:p>
            <a:pPr marL="400050" lvl="1" indent="0">
              <a:buNone/>
            </a:pPr>
            <a:r>
              <a:rPr lang="en-US" sz="3200" dirty="0" smtClean="0"/>
              <a:t>Deuteronomy </a:t>
            </a:r>
            <a:r>
              <a:rPr lang="en-US" sz="3200" dirty="0"/>
              <a:t>8:17-18 (NET) Be careful not to say, “My own ability and skill have gotten me this wealth.” 18 You must remember the Lord your God, for he is the one who gives ability to get wealth; if you do this he will confirm his covenant that he made by oath to your ancestors, even as he has to this day.</a:t>
            </a:r>
            <a:endParaRPr lang="en-US" sz="3200" dirty="0"/>
          </a:p>
        </p:txBody>
      </p:sp>
    </p:spTree>
    <p:extLst>
      <p:ext uri="{BB962C8B-B14F-4D97-AF65-F5344CB8AC3E}">
        <p14:creationId xmlns:p14="http://schemas.microsoft.com/office/powerpoint/2010/main" val="92722786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The 7 Baby steps of Dave Ramsey</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Baby </a:t>
            </a:r>
            <a:r>
              <a:rPr lang="en-US" b="1" dirty="0"/>
              <a:t>Step 2 </a:t>
            </a:r>
            <a:r>
              <a:rPr lang="en-US" i="1" dirty="0"/>
              <a:t>– Pay off all debt using the Debt </a:t>
            </a:r>
            <a:r>
              <a:rPr lang="en-US" i="1" dirty="0" smtClean="0"/>
              <a:t>Snowball</a:t>
            </a:r>
          </a:p>
          <a:p>
            <a:pPr marL="0" indent="0">
              <a:buNone/>
            </a:pPr>
            <a:r>
              <a:rPr lang="en-US" dirty="0"/>
              <a:t>Let's say you have the following debts:</a:t>
            </a:r>
          </a:p>
          <a:p>
            <a:pPr marL="514350" indent="-514350">
              <a:buFont typeface="+mj-lt"/>
              <a:buAutoNum type="arabicPeriod"/>
            </a:pPr>
            <a:r>
              <a:rPr lang="en-US" dirty="0"/>
              <a:t>$500 medical bill (payment of $50 a month)</a:t>
            </a:r>
          </a:p>
          <a:p>
            <a:pPr marL="514350" indent="-514350">
              <a:buFont typeface="+mj-lt"/>
              <a:buAutoNum type="arabicPeriod"/>
            </a:pPr>
            <a:r>
              <a:rPr lang="en-US" dirty="0"/>
              <a:t>$2,500 credit card debt ($63 payment)</a:t>
            </a:r>
          </a:p>
          <a:p>
            <a:pPr marL="514350" indent="-514350">
              <a:buFont typeface="+mj-lt"/>
              <a:buAutoNum type="arabicPeriod"/>
            </a:pPr>
            <a:r>
              <a:rPr lang="en-US" dirty="0"/>
              <a:t>$7,000 car loan ($135 payment)</a:t>
            </a:r>
          </a:p>
          <a:p>
            <a:pPr marL="514350" indent="-514350">
              <a:buFont typeface="+mj-lt"/>
              <a:buAutoNum type="arabicPeriod"/>
            </a:pPr>
            <a:r>
              <a:rPr lang="en-US" dirty="0"/>
              <a:t>$10,000 student loan ($96 payment)</a:t>
            </a:r>
            <a:endParaRPr lang="en-US" dirty="0"/>
          </a:p>
        </p:txBody>
      </p:sp>
    </p:spTree>
    <p:extLst>
      <p:ext uri="{BB962C8B-B14F-4D97-AF65-F5344CB8AC3E}">
        <p14:creationId xmlns:p14="http://schemas.microsoft.com/office/powerpoint/2010/main" val="231709698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The 7 Baby steps of Dave Ramsey</a:t>
            </a:r>
            <a:endParaRPr lang="en-US" b="1" dirty="0"/>
          </a:p>
        </p:txBody>
      </p:sp>
      <p:sp>
        <p:nvSpPr>
          <p:cNvPr id="3" name="Content Placeholder 2"/>
          <p:cNvSpPr>
            <a:spLocks noGrp="1"/>
          </p:cNvSpPr>
          <p:nvPr>
            <p:ph idx="1"/>
          </p:nvPr>
        </p:nvSpPr>
        <p:spPr/>
        <p:txBody>
          <a:bodyPr>
            <a:normAutofit/>
          </a:bodyPr>
          <a:lstStyle/>
          <a:p>
            <a:pPr marL="0" indent="0">
              <a:buNone/>
            </a:pPr>
            <a:r>
              <a:rPr lang="en-US" dirty="0"/>
              <a:t>In the debt snowball, we would list the debts in that order (remember, ignore the interest rates). Start by making the minimum payments on everything but the medical bill. For this example, let's say you find an extra $500 each month to go toward that debt by getting an extra job, slashing your lifestyle to nothing, and going crazy. That's very doable.</a:t>
            </a:r>
            <a:endParaRPr lang="en-US" dirty="0"/>
          </a:p>
        </p:txBody>
      </p:sp>
    </p:spTree>
    <p:extLst>
      <p:ext uri="{BB962C8B-B14F-4D97-AF65-F5344CB8AC3E}">
        <p14:creationId xmlns:p14="http://schemas.microsoft.com/office/powerpoint/2010/main" val="42300895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The 7 Baby steps of Dave Ramsey</a:t>
            </a:r>
            <a:endParaRPr lang="en-US" b="1" dirty="0"/>
          </a:p>
        </p:txBody>
      </p:sp>
      <p:sp>
        <p:nvSpPr>
          <p:cNvPr id="3" name="Content Placeholder 2"/>
          <p:cNvSpPr>
            <a:spLocks noGrp="1"/>
          </p:cNvSpPr>
          <p:nvPr>
            <p:ph idx="1"/>
          </p:nvPr>
        </p:nvSpPr>
        <p:spPr/>
        <p:txBody>
          <a:bodyPr>
            <a:normAutofit/>
          </a:bodyPr>
          <a:lstStyle/>
          <a:p>
            <a:pPr marL="0" indent="0">
              <a:buNone/>
            </a:pPr>
            <a:r>
              <a:rPr lang="en-US" dirty="0"/>
              <a:t>Since you are paying $550 a month on the medical bill (the $50 payment plus the $500 extra), that medical bill won't even last a month. </a:t>
            </a:r>
            <a:endParaRPr lang="en-US" dirty="0"/>
          </a:p>
        </p:txBody>
      </p:sp>
    </p:spTree>
    <p:extLst>
      <p:ext uri="{BB962C8B-B14F-4D97-AF65-F5344CB8AC3E}">
        <p14:creationId xmlns:p14="http://schemas.microsoft.com/office/powerpoint/2010/main" val="318529518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The 7 Baby steps of Dave Ramsey</a:t>
            </a:r>
            <a:endParaRPr lang="en-US" b="1" dirty="0"/>
          </a:p>
        </p:txBody>
      </p:sp>
      <p:sp>
        <p:nvSpPr>
          <p:cNvPr id="3" name="Content Placeholder 2"/>
          <p:cNvSpPr>
            <a:spLocks noGrp="1"/>
          </p:cNvSpPr>
          <p:nvPr>
            <p:ph idx="1"/>
          </p:nvPr>
        </p:nvSpPr>
        <p:spPr/>
        <p:txBody>
          <a:bodyPr>
            <a:normAutofit/>
          </a:bodyPr>
          <a:lstStyle/>
          <a:p>
            <a:pPr marL="0" indent="0">
              <a:buNone/>
            </a:pPr>
            <a:r>
              <a:rPr lang="en-US" dirty="0"/>
              <a:t>Now, take that $550 and attack the credit card debt. When that happens, you'll be paying $613 on the plastic (the freed up $550 plus the $63 minimum payment). In about four months, wave bye-bye to the credit card. You've paid it off!</a:t>
            </a:r>
            <a:endParaRPr lang="en-US" dirty="0"/>
          </a:p>
        </p:txBody>
      </p:sp>
    </p:spTree>
    <p:extLst>
      <p:ext uri="{BB962C8B-B14F-4D97-AF65-F5344CB8AC3E}">
        <p14:creationId xmlns:p14="http://schemas.microsoft.com/office/powerpoint/2010/main" val="410425520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The 7 Baby steps of Dave Ramsey</a:t>
            </a:r>
            <a:endParaRPr lang="en-US" b="1" dirty="0"/>
          </a:p>
        </p:txBody>
      </p:sp>
      <p:sp>
        <p:nvSpPr>
          <p:cNvPr id="3" name="Content Placeholder 2"/>
          <p:cNvSpPr>
            <a:spLocks noGrp="1"/>
          </p:cNvSpPr>
          <p:nvPr>
            <p:ph idx="1"/>
          </p:nvPr>
        </p:nvSpPr>
        <p:spPr/>
        <p:txBody>
          <a:bodyPr>
            <a:normAutofit/>
          </a:bodyPr>
          <a:lstStyle/>
          <a:p>
            <a:pPr marL="0" indent="0">
              <a:buNone/>
            </a:pPr>
            <a:r>
              <a:rPr lang="en-US" dirty="0"/>
              <a:t>Now we're at the car debt. </a:t>
            </a:r>
            <a:r>
              <a:rPr lang="en-US" dirty="0" smtClean="0"/>
              <a:t>Start paying off the car </a:t>
            </a:r>
            <a:r>
              <a:rPr lang="en-US" dirty="0"/>
              <a:t>note </a:t>
            </a:r>
            <a:r>
              <a:rPr lang="en-US" dirty="0" smtClean="0"/>
              <a:t>to </a:t>
            </a:r>
            <a:r>
              <a:rPr lang="en-US" dirty="0"/>
              <a:t>the tune of $748 a month (the freed-up $613 plus the $135 monthly payment). In 10 </a:t>
            </a:r>
            <a:r>
              <a:rPr lang="en-US" dirty="0" smtClean="0"/>
              <a:t>months you will be done.</a:t>
            </a:r>
            <a:endParaRPr lang="en-US" dirty="0"/>
          </a:p>
        </p:txBody>
      </p:sp>
    </p:spTree>
    <p:extLst>
      <p:ext uri="{BB962C8B-B14F-4D97-AF65-F5344CB8AC3E}">
        <p14:creationId xmlns:p14="http://schemas.microsoft.com/office/powerpoint/2010/main" val="164977203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The 7 Baby steps of Dave Ramsey</a:t>
            </a:r>
            <a:endParaRPr lang="en-US" b="1" dirty="0"/>
          </a:p>
        </p:txBody>
      </p:sp>
      <p:sp>
        <p:nvSpPr>
          <p:cNvPr id="3" name="Content Placeholder 2"/>
          <p:cNvSpPr>
            <a:spLocks noGrp="1"/>
          </p:cNvSpPr>
          <p:nvPr>
            <p:ph idx="1"/>
          </p:nvPr>
        </p:nvSpPr>
        <p:spPr/>
        <p:txBody>
          <a:bodyPr>
            <a:normAutofit/>
          </a:bodyPr>
          <a:lstStyle/>
          <a:p>
            <a:pPr marL="0" indent="0">
              <a:buNone/>
            </a:pPr>
            <a:r>
              <a:rPr lang="en-US" dirty="0"/>
              <a:t>Once you've gotten to the student loan, you will be putting $844 a month on it. It will only last about 12 months</a:t>
            </a:r>
            <a:r>
              <a:rPr lang="en-US" dirty="0" smtClean="0"/>
              <a:t>.</a:t>
            </a:r>
            <a:endParaRPr lang="en-US" dirty="0"/>
          </a:p>
          <a:p>
            <a:pPr marL="0" indent="0">
              <a:buNone/>
            </a:pPr>
            <a:r>
              <a:rPr lang="en-US" dirty="0"/>
              <a:t>Because of hard work and sacrifice, you have paid off $20,000 in debt in only 27 months using the debt snowball! Congratulations!</a:t>
            </a:r>
            <a:endParaRPr lang="en-US" dirty="0"/>
          </a:p>
        </p:txBody>
      </p:sp>
    </p:spTree>
    <p:extLst>
      <p:ext uri="{BB962C8B-B14F-4D97-AF65-F5344CB8AC3E}">
        <p14:creationId xmlns:p14="http://schemas.microsoft.com/office/powerpoint/2010/main" val="38595244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7 Baby steps of Dave Ramsey</a:t>
            </a:r>
            <a:endParaRPr lang="en-US" b="1" dirty="0"/>
          </a:p>
        </p:txBody>
      </p:sp>
      <p:sp>
        <p:nvSpPr>
          <p:cNvPr id="3" name="Content Placeholder 2"/>
          <p:cNvSpPr>
            <a:spLocks noGrp="1"/>
          </p:cNvSpPr>
          <p:nvPr>
            <p:ph idx="1"/>
          </p:nvPr>
        </p:nvSpPr>
        <p:spPr/>
        <p:txBody>
          <a:bodyPr/>
          <a:lstStyle/>
          <a:p>
            <a:pPr marL="400050" lvl="1" indent="0">
              <a:buNone/>
            </a:pPr>
            <a:r>
              <a:rPr lang="en-US" sz="3200" b="1" dirty="0" smtClean="0"/>
              <a:t>Baby </a:t>
            </a:r>
            <a:r>
              <a:rPr lang="en-US" sz="3200" b="1" dirty="0"/>
              <a:t>Step </a:t>
            </a:r>
            <a:r>
              <a:rPr lang="en-US" sz="3200" b="1" dirty="0" smtClean="0"/>
              <a:t>3</a:t>
            </a:r>
            <a:r>
              <a:rPr lang="en-US" i="1" dirty="0"/>
              <a:t> </a:t>
            </a:r>
            <a:r>
              <a:rPr lang="en-US" i="1" dirty="0" smtClean="0"/>
              <a:t>- </a:t>
            </a:r>
            <a:r>
              <a:rPr lang="en-US" sz="3200" i="1" dirty="0"/>
              <a:t>Save 3 to 6 Months of Expenses in Savings</a:t>
            </a:r>
            <a:endParaRPr lang="en-US" sz="3200" dirty="0"/>
          </a:p>
          <a:p>
            <a:endParaRPr lang="en-US" b="1" dirty="0"/>
          </a:p>
        </p:txBody>
      </p:sp>
    </p:spTree>
    <p:extLst>
      <p:ext uri="{BB962C8B-B14F-4D97-AF65-F5344CB8AC3E}">
        <p14:creationId xmlns:p14="http://schemas.microsoft.com/office/powerpoint/2010/main" val="41749746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36640</TotalTime>
  <Words>884</Words>
  <Application>Microsoft Macintosh PowerPoint</Application>
  <PresentationFormat>On-screen Show (4:3)</PresentationFormat>
  <Paragraphs>90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Personal Finances</vt:lpstr>
      <vt:lpstr>The 7 Baby steps of Dave Ramsey</vt:lpstr>
      <vt:lpstr>The 7 Baby steps of Dave Ramsey</vt:lpstr>
      <vt:lpstr>The 7 Baby steps of Dave Ramsey</vt:lpstr>
      <vt:lpstr>The 7 Baby steps of Dave Ramsey</vt:lpstr>
      <vt:lpstr>The 7 Baby steps of Dave Ramsey</vt:lpstr>
      <vt:lpstr>The 7 Baby steps of Dave Ramsey</vt:lpstr>
      <vt:lpstr>The 7 Baby steps of Dave Ramsey</vt:lpstr>
      <vt:lpstr>The 7 Baby steps of Dave Ramsey</vt:lpstr>
      <vt:lpstr>The 7 Baby steps of Dave Ramsey</vt:lpstr>
      <vt:lpstr>The 7 Baby steps of Dave Ramsey</vt:lpstr>
      <vt:lpstr>The 7 Baby steps of Dave Ramsey</vt:lpstr>
      <vt:lpstr>The 7 Baby steps of Dave Ramsey</vt:lpstr>
      <vt:lpstr>What about a Budget?</vt:lpstr>
      <vt:lpstr>Where to begin with a budget?</vt:lpstr>
      <vt:lpstr>Income</vt:lpstr>
      <vt:lpstr>Expenses</vt:lpstr>
      <vt:lpstr>Expenses</vt:lpstr>
      <vt:lpstr>Expenses</vt:lpstr>
      <vt:lpstr>Next:</vt:lpstr>
      <vt:lpstr>Next:</vt:lpstr>
      <vt:lpstr>Next:</vt:lpstr>
      <vt:lpstr>Why most people fail at this.</vt:lpstr>
      <vt:lpstr>Why you should be one of those people that actually succeeds at this? </vt:lpstr>
      <vt:lpstr>Why you should be one of those people that actually succeeds at this? </vt:lpstr>
      <vt:lpstr>Why you should be one of those people that actually succeeds at this? </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Finances</dc:title>
  <dc:creator>Steve Elzinga</dc:creator>
  <cp:lastModifiedBy>Steve Elzinga</cp:lastModifiedBy>
  <cp:revision>18</cp:revision>
  <dcterms:created xsi:type="dcterms:W3CDTF">2016-10-10T11:23:40Z</dcterms:created>
  <dcterms:modified xsi:type="dcterms:W3CDTF">2016-11-29T21:13:49Z</dcterms:modified>
</cp:coreProperties>
</file>