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0" r:id="rId4"/>
    <p:sldId id="271" r:id="rId5"/>
    <p:sldId id="272" r:id="rId6"/>
    <p:sldId id="273" r:id="rId7"/>
    <p:sldId id="274" r:id="rId8"/>
    <p:sldId id="275" r:id="rId9"/>
    <p:sldId id="259" r:id="rId10"/>
    <p:sldId id="261" r:id="rId11"/>
    <p:sldId id="262" r:id="rId12"/>
    <p:sldId id="268" r:id="rId13"/>
    <p:sldId id="263" r:id="rId14"/>
    <p:sldId id="269" r:id="rId15"/>
    <p:sldId id="26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41" d="100"/>
          <a:sy n="41" d="100"/>
        </p:scale>
        <p:origin x="78" y="9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6A4B3A5-49C4-4546-B011-A3BC4701A62B}"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D43874-C742-459E-BF1D-CC5C9FE895C3}" type="slidenum">
              <a:rPr lang="en-US" smtClean="0"/>
              <a:t>‹#›</a:t>
            </a:fld>
            <a:endParaRPr lang="en-US"/>
          </a:p>
        </p:txBody>
      </p:sp>
    </p:spTree>
    <p:extLst>
      <p:ext uri="{BB962C8B-B14F-4D97-AF65-F5344CB8AC3E}">
        <p14:creationId xmlns:p14="http://schemas.microsoft.com/office/powerpoint/2010/main" val="2987776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A4B3A5-49C4-4546-B011-A3BC4701A62B}"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D43874-C742-459E-BF1D-CC5C9FE895C3}" type="slidenum">
              <a:rPr lang="en-US" smtClean="0"/>
              <a:t>‹#›</a:t>
            </a:fld>
            <a:endParaRPr lang="en-US"/>
          </a:p>
        </p:txBody>
      </p:sp>
    </p:spTree>
    <p:extLst>
      <p:ext uri="{BB962C8B-B14F-4D97-AF65-F5344CB8AC3E}">
        <p14:creationId xmlns:p14="http://schemas.microsoft.com/office/powerpoint/2010/main" val="3031556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A4B3A5-49C4-4546-B011-A3BC4701A62B}"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D43874-C742-459E-BF1D-CC5C9FE895C3}" type="slidenum">
              <a:rPr lang="en-US" smtClean="0"/>
              <a:t>‹#›</a:t>
            </a:fld>
            <a:endParaRPr lang="en-US"/>
          </a:p>
        </p:txBody>
      </p:sp>
    </p:spTree>
    <p:extLst>
      <p:ext uri="{BB962C8B-B14F-4D97-AF65-F5344CB8AC3E}">
        <p14:creationId xmlns:p14="http://schemas.microsoft.com/office/powerpoint/2010/main" val="1375849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A4B3A5-49C4-4546-B011-A3BC4701A62B}"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D43874-C742-459E-BF1D-CC5C9FE895C3}" type="slidenum">
              <a:rPr lang="en-US" smtClean="0"/>
              <a:t>‹#›</a:t>
            </a:fld>
            <a:endParaRPr lang="en-US"/>
          </a:p>
        </p:txBody>
      </p:sp>
    </p:spTree>
    <p:extLst>
      <p:ext uri="{BB962C8B-B14F-4D97-AF65-F5344CB8AC3E}">
        <p14:creationId xmlns:p14="http://schemas.microsoft.com/office/powerpoint/2010/main" val="658230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A4B3A5-49C4-4546-B011-A3BC4701A62B}"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D43874-C742-459E-BF1D-CC5C9FE895C3}" type="slidenum">
              <a:rPr lang="en-US" smtClean="0"/>
              <a:t>‹#›</a:t>
            </a:fld>
            <a:endParaRPr lang="en-US"/>
          </a:p>
        </p:txBody>
      </p:sp>
    </p:spTree>
    <p:extLst>
      <p:ext uri="{BB962C8B-B14F-4D97-AF65-F5344CB8AC3E}">
        <p14:creationId xmlns:p14="http://schemas.microsoft.com/office/powerpoint/2010/main" val="333041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6A4B3A5-49C4-4546-B011-A3BC4701A62B}" type="datetimeFigureOut">
              <a:rPr lang="en-US" smtClean="0"/>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D43874-C742-459E-BF1D-CC5C9FE895C3}" type="slidenum">
              <a:rPr lang="en-US" smtClean="0"/>
              <a:t>‹#›</a:t>
            </a:fld>
            <a:endParaRPr lang="en-US"/>
          </a:p>
        </p:txBody>
      </p:sp>
    </p:spTree>
    <p:extLst>
      <p:ext uri="{BB962C8B-B14F-4D97-AF65-F5344CB8AC3E}">
        <p14:creationId xmlns:p14="http://schemas.microsoft.com/office/powerpoint/2010/main" val="1301126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6A4B3A5-49C4-4546-B011-A3BC4701A62B}" type="datetimeFigureOut">
              <a:rPr lang="en-US" smtClean="0"/>
              <a:t>4/18/2018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D43874-C742-459E-BF1D-CC5C9FE895C3}" type="slidenum">
              <a:rPr lang="en-US" smtClean="0"/>
              <a:t>‹#›</a:t>
            </a:fld>
            <a:endParaRPr lang="en-US"/>
          </a:p>
        </p:txBody>
      </p:sp>
    </p:spTree>
    <p:extLst>
      <p:ext uri="{BB962C8B-B14F-4D97-AF65-F5344CB8AC3E}">
        <p14:creationId xmlns:p14="http://schemas.microsoft.com/office/powerpoint/2010/main" val="2919130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A4B3A5-49C4-4546-B011-A3BC4701A62B}" type="datetimeFigureOut">
              <a:rPr lang="en-US" smtClean="0"/>
              <a:t>4/18/2018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D43874-C742-459E-BF1D-CC5C9FE895C3}" type="slidenum">
              <a:rPr lang="en-US" smtClean="0"/>
              <a:t>‹#›</a:t>
            </a:fld>
            <a:endParaRPr lang="en-US"/>
          </a:p>
        </p:txBody>
      </p:sp>
    </p:spTree>
    <p:extLst>
      <p:ext uri="{BB962C8B-B14F-4D97-AF65-F5344CB8AC3E}">
        <p14:creationId xmlns:p14="http://schemas.microsoft.com/office/powerpoint/2010/main" val="468015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A4B3A5-49C4-4546-B011-A3BC4701A62B}" type="datetimeFigureOut">
              <a:rPr lang="en-US" smtClean="0"/>
              <a:t>4/18/2018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D43874-C742-459E-BF1D-CC5C9FE895C3}" type="slidenum">
              <a:rPr lang="en-US" smtClean="0"/>
              <a:t>‹#›</a:t>
            </a:fld>
            <a:endParaRPr lang="en-US"/>
          </a:p>
        </p:txBody>
      </p:sp>
    </p:spTree>
    <p:extLst>
      <p:ext uri="{BB962C8B-B14F-4D97-AF65-F5344CB8AC3E}">
        <p14:creationId xmlns:p14="http://schemas.microsoft.com/office/powerpoint/2010/main" val="2506232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A4B3A5-49C4-4546-B011-A3BC4701A62B}" type="datetimeFigureOut">
              <a:rPr lang="en-US" smtClean="0"/>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D43874-C742-459E-BF1D-CC5C9FE895C3}" type="slidenum">
              <a:rPr lang="en-US" smtClean="0"/>
              <a:t>‹#›</a:t>
            </a:fld>
            <a:endParaRPr lang="en-US"/>
          </a:p>
        </p:txBody>
      </p:sp>
    </p:spTree>
    <p:extLst>
      <p:ext uri="{BB962C8B-B14F-4D97-AF65-F5344CB8AC3E}">
        <p14:creationId xmlns:p14="http://schemas.microsoft.com/office/powerpoint/2010/main" val="3716684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A4B3A5-49C4-4546-B011-A3BC4701A62B}" type="datetimeFigureOut">
              <a:rPr lang="en-US" smtClean="0"/>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D43874-C742-459E-BF1D-CC5C9FE895C3}" type="slidenum">
              <a:rPr lang="en-US" smtClean="0"/>
              <a:t>‹#›</a:t>
            </a:fld>
            <a:endParaRPr lang="en-US"/>
          </a:p>
        </p:txBody>
      </p:sp>
    </p:spTree>
    <p:extLst>
      <p:ext uri="{BB962C8B-B14F-4D97-AF65-F5344CB8AC3E}">
        <p14:creationId xmlns:p14="http://schemas.microsoft.com/office/powerpoint/2010/main" val="2656237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A4B3A5-49C4-4546-B011-A3BC4701A62B}" type="datetimeFigureOut">
              <a:rPr lang="en-US" smtClean="0"/>
              <a:t>4/18/2018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D43874-C742-459E-BF1D-CC5C9FE895C3}" type="slidenum">
              <a:rPr lang="en-US" smtClean="0"/>
              <a:t>‹#›</a:t>
            </a:fld>
            <a:endParaRPr lang="en-US"/>
          </a:p>
        </p:txBody>
      </p:sp>
    </p:spTree>
    <p:extLst>
      <p:ext uri="{BB962C8B-B14F-4D97-AF65-F5344CB8AC3E}">
        <p14:creationId xmlns:p14="http://schemas.microsoft.com/office/powerpoint/2010/main" val="6101752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12192000" cy="822960"/>
          </a:xfrm>
        </p:spPr>
        <p:txBody>
          <a:bodyPr>
            <a:normAutofit/>
          </a:bodyPr>
          <a:lstStyle/>
          <a:p>
            <a:r>
              <a:rPr lang="es-AR" sz="4800" b="1" u="sng" dirty="0" smtClean="0">
                <a:latin typeface="Times New Roman" panose="02020603050405020304" pitchFamily="18" charset="0"/>
                <a:cs typeface="Times New Roman" panose="02020603050405020304" pitchFamily="18" charset="0"/>
              </a:rPr>
              <a:t>Manteniendo el Enfoque en la Paz Inteligente</a:t>
            </a:r>
            <a:endParaRPr lang="es-AR" sz="4800" b="1" u="sng"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4000" y="822961"/>
            <a:ext cx="9144000" cy="1655762"/>
          </a:xfrm>
        </p:spPr>
        <p:txBody>
          <a:bodyPr>
            <a:normAutofit/>
          </a:bodyPr>
          <a:lstStyle/>
          <a:p>
            <a:r>
              <a:rPr lang="es-AR" sz="4000" b="1" u="sng" dirty="0" smtClean="0">
                <a:latin typeface="Times New Roman" panose="02020603050405020304" pitchFamily="18" charset="0"/>
                <a:cs typeface="Times New Roman" panose="02020603050405020304" pitchFamily="18" charset="0"/>
              </a:rPr>
              <a:t>LA MENTE DE CRISTO</a:t>
            </a:r>
            <a:endParaRPr lang="es-AR" sz="4000" b="1" u="sng" dirty="0">
              <a:latin typeface="Times New Roman" panose="02020603050405020304" pitchFamily="18" charset="0"/>
              <a:cs typeface="Times New Roman" panose="02020603050405020304" pitchFamily="18" charset="0"/>
            </a:endParaRPr>
          </a:p>
        </p:txBody>
      </p:sp>
      <p:pic>
        <p:nvPicPr>
          <p:cNvPr id="1026" name="Picture 2" descr="Image result for La mente de Crist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645921"/>
            <a:ext cx="12192000" cy="52120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7862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7909"/>
            <a:ext cx="12192000" cy="845820"/>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Cristo mostro su manera de pensar y quiere que hagamos lo mismo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338189"/>
            <a:ext cx="12192000" cy="6012179"/>
          </a:xfrm>
        </p:spPr>
        <p:txBody>
          <a:bodyPr>
            <a:normAutofit/>
          </a:bodyPr>
          <a:lstStyle/>
          <a:p>
            <a:r>
              <a:rPr lang="es-AR" sz="3600" b="1" dirty="0" smtClean="0">
                <a:latin typeface="Times New Roman" panose="02020603050405020304" pitchFamily="18" charset="0"/>
                <a:cs typeface="Times New Roman" panose="02020603050405020304" pitchFamily="18" charset="0"/>
              </a:rPr>
              <a:t>El Padre lo mando y mantuvo esa relación y fue a la cruz y resucito y mando al ES y nos manda como el padre lo mando y su voluntad que sea haga que es transformar el mundo a través de la iglesia</a:t>
            </a:r>
          </a:p>
          <a:p>
            <a:r>
              <a:rPr lang="es-AR" sz="3600" b="1" dirty="0" smtClean="0">
                <a:latin typeface="Times New Roman" panose="02020603050405020304" pitchFamily="18" charset="0"/>
                <a:cs typeface="Times New Roman" panose="02020603050405020304" pitchFamily="18" charset="0"/>
              </a:rPr>
              <a:t>Hablar de su amor y caminar como el lo hizo, eso es la transformación, estamos en ese proceso y habrá momentos que nos ofenderemos o ofenderemos y el da la oportunidad de ir al fuego de paz</a:t>
            </a:r>
          </a:p>
          <a:p>
            <a:pPr marL="0" indent="0">
              <a:buNone/>
            </a:pP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1954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45820"/>
          </a:xfrm>
        </p:spPr>
        <p:txBody>
          <a:bodyPr/>
          <a:lstStyle/>
          <a:p>
            <a:pPr algn="ctr"/>
            <a:r>
              <a:rPr lang="es-AR" b="1" u="sng" dirty="0" smtClean="0">
                <a:latin typeface="Times New Roman" panose="02020603050405020304" pitchFamily="18" charset="0"/>
                <a:cs typeface="Times New Roman" panose="02020603050405020304" pitchFamily="18" charset="0"/>
              </a:rPr>
              <a:t>La manera de pensar de Cristo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45820"/>
            <a:ext cx="12192000" cy="6012179"/>
          </a:xfrm>
        </p:spPr>
        <p:txBody>
          <a:bodyPr>
            <a:normAutofit/>
          </a:bodyPr>
          <a:lstStyle/>
          <a:p>
            <a:r>
              <a:rPr lang="es-AR" sz="4400" b="1" dirty="0" smtClean="0">
                <a:latin typeface="Times New Roman" panose="02020603050405020304" pitchFamily="18" charset="0"/>
                <a:cs typeface="Times New Roman" panose="02020603050405020304" pitchFamily="18" charset="0"/>
              </a:rPr>
              <a:t>“</a:t>
            </a:r>
            <a:r>
              <a:rPr lang="es-ES" sz="4400" b="1" dirty="0">
                <a:latin typeface="Times New Roman" panose="02020603050405020304" pitchFamily="18" charset="0"/>
                <a:cs typeface="Times New Roman" panose="02020603050405020304" pitchFamily="18" charset="0"/>
              </a:rPr>
              <a:t>La actitud de ustedes debe ser como la de Cristo </a:t>
            </a:r>
            <a:r>
              <a:rPr lang="es-ES" sz="4400" b="1" dirty="0" smtClean="0">
                <a:latin typeface="Times New Roman" panose="02020603050405020304" pitchFamily="18" charset="0"/>
                <a:cs typeface="Times New Roman" panose="02020603050405020304" pitchFamily="18" charset="0"/>
              </a:rPr>
              <a:t>Jesús, quien</a:t>
            </a:r>
            <a:r>
              <a:rPr lang="es-ES" sz="4400" b="1" dirty="0">
                <a:latin typeface="Times New Roman" panose="02020603050405020304" pitchFamily="18" charset="0"/>
                <a:cs typeface="Times New Roman" panose="02020603050405020304" pitchFamily="18" charset="0"/>
              </a:rPr>
              <a:t>, siendo por </a:t>
            </a:r>
            <a:r>
              <a:rPr lang="es-ES" sz="4400" b="1" dirty="0" smtClean="0">
                <a:latin typeface="Times New Roman" panose="02020603050405020304" pitchFamily="18" charset="0"/>
                <a:cs typeface="Times New Roman" panose="02020603050405020304" pitchFamily="18" charset="0"/>
              </a:rPr>
              <a:t>naturaleza</a:t>
            </a:r>
            <a:r>
              <a:rPr lang="es-ES" sz="4400" b="1" dirty="0">
                <a:latin typeface="Times New Roman" panose="02020603050405020304" pitchFamily="18" charset="0"/>
                <a:cs typeface="Times New Roman" panose="02020603050405020304" pitchFamily="18" charset="0"/>
              </a:rPr>
              <a:t> </a:t>
            </a:r>
            <a:r>
              <a:rPr lang="es-ES" sz="4400" b="1" dirty="0" smtClean="0">
                <a:latin typeface="Times New Roman" panose="02020603050405020304" pitchFamily="18" charset="0"/>
                <a:cs typeface="Times New Roman" panose="02020603050405020304" pitchFamily="18" charset="0"/>
              </a:rPr>
              <a:t>Dios,</a:t>
            </a:r>
            <a:r>
              <a:rPr lang="es-ES" sz="4400" b="1" dirty="0">
                <a:latin typeface="Times New Roman" panose="02020603050405020304" pitchFamily="18" charset="0"/>
                <a:cs typeface="Times New Roman" panose="02020603050405020304" pitchFamily="18" charset="0"/>
              </a:rPr>
              <a:t> </a:t>
            </a:r>
            <a:r>
              <a:rPr lang="es-ES" sz="4400" b="1" dirty="0" smtClean="0">
                <a:latin typeface="Times New Roman" panose="02020603050405020304" pitchFamily="18" charset="0"/>
                <a:cs typeface="Times New Roman" panose="02020603050405020304" pitchFamily="18" charset="0"/>
              </a:rPr>
              <a:t>no </a:t>
            </a:r>
            <a:r>
              <a:rPr lang="es-ES" sz="4400" b="1" dirty="0">
                <a:latin typeface="Times New Roman" panose="02020603050405020304" pitchFamily="18" charset="0"/>
                <a:cs typeface="Times New Roman" panose="02020603050405020304" pitchFamily="18" charset="0"/>
              </a:rPr>
              <a:t>consideró el ser igual a Dios como algo a qué </a:t>
            </a:r>
            <a:r>
              <a:rPr lang="es-ES" sz="4400" b="1" dirty="0" smtClean="0">
                <a:latin typeface="Times New Roman" panose="02020603050405020304" pitchFamily="18" charset="0"/>
                <a:cs typeface="Times New Roman" panose="02020603050405020304" pitchFamily="18" charset="0"/>
              </a:rPr>
              <a:t>aferrarse.</a:t>
            </a:r>
            <a:r>
              <a:rPr lang="es-ES" sz="4400" b="1" dirty="0">
                <a:latin typeface="Times New Roman" panose="02020603050405020304" pitchFamily="18" charset="0"/>
                <a:cs typeface="Times New Roman" panose="02020603050405020304" pitchFamily="18" charset="0"/>
              </a:rPr>
              <a:t> </a:t>
            </a:r>
            <a:r>
              <a:rPr lang="es-ES" sz="4400" b="1" dirty="0" smtClean="0">
                <a:latin typeface="Times New Roman" panose="02020603050405020304" pitchFamily="18" charset="0"/>
                <a:cs typeface="Times New Roman" panose="02020603050405020304" pitchFamily="18" charset="0"/>
              </a:rPr>
              <a:t>Por </a:t>
            </a:r>
            <a:r>
              <a:rPr lang="es-ES" sz="4400" b="1" dirty="0">
                <a:latin typeface="Times New Roman" panose="02020603050405020304" pitchFamily="18" charset="0"/>
                <a:cs typeface="Times New Roman" panose="02020603050405020304" pitchFamily="18" charset="0"/>
              </a:rPr>
              <a:t>el contrario, se rebajó </a:t>
            </a:r>
            <a:r>
              <a:rPr lang="es-ES" sz="4400" b="1" dirty="0" smtClean="0">
                <a:latin typeface="Times New Roman" panose="02020603050405020304" pitchFamily="18" charset="0"/>
                <a:cs typeface="Times New Roman" panose="02020603050405020304" pitchFamily="18" charset="0"/>
              </a:rPr>
              <a:t>voluntariamente,</a:t>
            </a:r>
            <a:r>
              <a:rPr lang="es-ES" sz="4400" b="1" dirty="0">
                <a:latin typeface="Times New Roman" panose="02020603050405020304" pitchFamily="18" charset="0"/>
                <a:cs typeface="Times New Roman" panose="02020603050405020304" pitchFamily="18" charset="0"/>
              </a:rPr>
              <a:t> </a:t>
            </a:r>
            <a:r>
              <a:rPr lang="es-ES" sz="4400" b="1" dirty="0" smtClean="0">
                <a:latin typeface="Times New Roman" panose="02020603050405020304" pitchFamily="18" charset="0"/>
                <a:cs typeface="Times New Roman" panose="02020603050405020304" pitchFamily="18" charset="0"/>
              </a:rPr>
              <a:t>tomando </a:t>
            </a:r>
            <a:r>
              <a:rPr lang="es-ES" sz="4400" b="1" dirty="0">
                <a:latin typeface="Times New Roman" panose="02020603050405020304" pitchFamily="18" charset="0"/>
                <a:cs typeface="Times New Roman" panose="02020603050405020304" pitchFamily="18" charset="0"/>
              </a:rPr>
              <a:t>la </a:t>
            </a:r>
            <a:r>
              <a:rPr lang="es-ES" sz="4400" b="1" dirty="0" smtClean="0">
                <a:latin typeface="Times New Roman" panose="02020603050405020304" pitchFamily="18" charset="0"/>
                <a:cs typeface="Times New Roman" panose="02020603050405020304" pitchFamily="18" charset="0"/>
              </a:rPr>
              <a:t>naturaleza</a:t>
            </a:r>
            <a:r>
              <a:rPr lang="es-ES" sz="4400" b="1" dirty="0">
                <a:latin typeface="Times New Roman" panose="02020603050405020304" pitchFamily="18" charset="0"/>
                <a:cs typeface="Times New Roman" panose="02020603050405020304" pitchFamily="18" charset="0"/>
              </a:rPr>
              <a:t> de </a:t>
            </a:r>
            <a:r>
              <a:rPr lang="es-ES" sz="4400" b="1" dirty="0" smtClean="0">
                <a:latin typeface="Times New Roman" panose="02020603050405020304" pitchFamily="18" charset="0"/>
                <a:cs typeface="Times New Roman" panose="02020603050405020304" pitchFamily="18" charset="0"/>
              </a:rPr>
              <a:t>siervo</a:t>
            </a:r>
            <a:r>
              <a:rPr lang="es-ES" sz="4400" b="1" dirty="0">
                <a:latin typeface="Times New Roman" panose="02020603050405020304" pitchFamily="18" charset="0"/>
                <a:cs typeface="Times New Roman" panose="02020603050405020304" pitchFamily="18" charset="0"/>
              </a:rPr>
              <a:t> y haciéndose semejante a los seres humanos</a:t>
            </a:r>
            <a:r>
              <a:rPr lang="es-ES" sz="4400" b="1" dirty="0" smtClean="0">
                <a:latin typeface="Times New Roman" panose="02020603050405020304" pitchFamily="18" charset="0"/>
                <a:cs typeface="Times New Roman" panose="02020603050405020304" pitchFamily="18" charset="0"/>
              </a:rPr>
              <a:t>.</a:t>
            </a:r>
            <a:r>
              <a:rPr lang="es-ES" sz="4400" b="1" dirty="0">
                <a:latin typeface="Times New Roman" panose="02020603050405020304" pitchFamily="18" charset="0"/>
                <a:cs typeface="Times New Roman" panose="02020603050405020304" pitchFamily="18" charset="0"/>
              </a:rPr>
              <a:t> </a:t>
            </a:r>
            <a:r>
              <a:rPr lang="es-ES" sz="4400" b="1" dirty="0" smtClean="0">
                <a:latin typeface="Times New Roman" panose="02020603050405020304" pitchFamily="18" charset="0"/>
                <a:cs typeface="Times New Roman" panose="02020603050405020304" pitchFamily="18" charset="0"/>
              </a:rPr>
              <a:t>Y</a:t>
            </a:r>
            <a:r>
              <a:rPr lang="es-ES" sz="4400" b="1" dirty="0">
                <a:latin typeface="Times New Roman" panose="02020603050405020304" pitchFamily="18" charset="0"/>
                <a:cs typeface="Times New Roman" panose="02020603050405020304" pitchFamily="18" charset="0"/>
              </a:rPr>
              <a:t>, al manifestarse como </a:t>
            </a:r>
            <a:r>
              <a:rPr lang="es-ES" sz="4400" b="1" dirty="0" smtClean="0">
                <a:latin typeface="Times New Roman" panose="02020603050405020304" pitchFamily="18" charset="0"/>
                <a:cs typeface="Times New Roman" panose="02020603050405020304" pitchFamily="18" charset="0"/>
              </a:rPr>
              <a:t>hombre,</a:t>
            </a:r>
            <a:r>
              <a:rPr lang="es-ES" sz="4400" b="1" dirty="0">
                <a:latin typeface="Times New Roman" panose="02020603050405020304" pitchFamily="18" charset="0"/>
                <a:cs typeface="Times New Roman" panose="02020603050405020304" pitchFamily="18" charset="0"/>
              </a:rPr>
              <a:t> </a:t>
            </a:r>
            <a:r>
              <a:rPr lang="es-ES" sz="4400" b="1" dirty="0" smtClean="0">
                <a:latin typeface="Times New Roman" panose="02020603050405020304" pitchFamily="18" charset="0"/>
                <a:cs typeface="Times New Roman" panose="02020603050405020304" pitchFamily="18" charset="0"/>
              </a:rPr>
              <a:t>se </a:t>
            </a:r>
            <a:r>
              <a:rPr lang="es-ES" sz="4400" b="1" dirty="0">
                <a:latin typeface="Times New Roman" panose="02020603050405020304" pitchFamily="18" charset="0"/>
                <a:cs typeface="Times New Roman" panose="02020603050405020304" pitchFamily="18" charset="0"/>
              </a:rPr>
              <a:t>humilló a sí </a:t>
            </a:r>
            <a:r>
              <a:rPr lang="es-ES" sz="4400" b="1" dirty="0" smtClean="0">
                <a:latin typeface="Times New Roman" panose="02020603050405020304" pitchFamily="18" charset="0"/>
                <a:cs typeface="Times New Roman" panose="02020603050405020304" pitchFamily="18" charset="0"/>
              </a:rPr>
              <a:t>mismo y </a:t>
            </a:r>
            <a:r>
              <a:rPr lang="es-ES" sz="4400" b="1" dirty="0">
                <a:latin typeface="Times New Roman" panose="02020603050405020304" pitchFamily="18" charset="0"/>
                <a:cs typeface="Times New Roman" panose="02020603050405020304" pitchFamily="18" charset="0"/>
              </a:rPr>
              <a:t>se hizo obediente hasta la muerte</a:t>
            </a:r>
            <a:r>
              <a:rPr lang="es-ES" sz="4400" b="1" dirty="0" smtClean="0">
                <a:latin typeface="Times New Roman" panose="02020603050405020304" pitchFamily="18" charset="0"/>
                <a:cs typeface="Times New Roman" panose="02020603050405020304" pitchFamily="18" charset="0"/>
              </a:rPr>
              <a:t>,</a:t>
            </a:r>
            <a:r>
              <a:rPr lang="es-ES" sz="4400" b="1" dirty="0">
                <a:latin typeface="Times New Roman" panose="02020603050405020304" pitchFamily="18" charset="0"/>
                <a:cs typeface="Times New Roman" panose="02020603050405020304" pitchFamily="18" charset="0"/>
              </a:rPr>
              <a:t> </a:t>
            </a:r>
            <a:r>
              <a:rPr lang="es-ES" sz="4400" b="1" dirty="0" smtClean="0">
                <a:latin typeface="Times New Roman" panose="02020603050405020304" pitchFamily="18" charset="0"/>
                <a:cs typeface="Times New Roman" panose="02020603050405020304" pitchFamily="18" charset="0"/>
              </a:rPr>
              <a:t>¡</a:t>
            </a:r>
            <a:r>
              <a:rPr lang="es-ES" sz="4400" b="1" dirty="0">
                <a:latin typeface="Times New Roman" panose="02020603050405020304" pitchFamily="18" charset="0"/>
                <a:cs typeface="Times New Roman" panose="02020603050405020304" pitchFamily="18" charset="0"/>
              </a:rPr>
              <a:t>y muerte de cruz</a:t>
            </a:r>
            <a:r>
              <a:rPr lang="es-ES" sz="4400" b="1" dirty="0" smtClean="0">
                <a:latin typeface="Times New Roman" panose="02020603050405020304" pitchFamily="18" charset="0"/>
                <a:cs typeface="Times New Roman" panose="02020603050405020304" pitchFamily="18" charset="0"/>
              </a:rPr>
              <a:t>!</a:t>
            </a:r>
            <a:r>
              <a:rPr lang="es-ES" sz="4400" b="1" baseline="30000" dirty="0">
                <a:latin typeface="Times New Roman" panose="02020603050405020304" pitchFamily="18" charset="0"/>
                <a:cs typeface="Times New Roman" panose="02020603050405020304" pitchFamily="18" charset="0"/>
              </a:rPr>
              <a:t> </a:t>
            </a:r>
            <a:r>
              <a:rPr lang="es-AR" sz="4400" b="1" dirty="0" smtClean="0">
                <a:latin typeface="Times New Roman" panose="02020603050405020304" pitchFamily="18" charset="0"/>
                <a:cs typeface="Times New Roman" panose="02020603050405020304" pitchFamily="18" charset="0"/>
              </a:rPr>
              <a:t>” Filipenses 2:5-13</a:t>
            </a:r>
            <a:endParaRPr lang="es-AR"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1916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45820"/>
          </a:xfrm>
        </p:spPr>
        <p:txBody>
          <a:bodyPr/>
          <a:lstStyle/>
          <a:p>
            <a:pPr algn="ctr"/>
            <a:r>
              <a:rPr lang="es-AR" b="1" u="sng" dirty="0" smtClean="0">
                <a:latin typeface="Times New Roman" panose="02020603050405020304" pitchFamily="18" charset="0"/>
                <a:cs typeface="Times New Roman" panose="02020603050405020304" pitchFamily="18" charset="0"/>
              </a:rPr>
              <a:t>La manera de pensar de Cristo </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45820"/>
            <a:ext cx="12192000" cy="6012179"/>
          </a:xfrm>
        </p:spPr>
        <p:txBody>
          <a:bodyPr>
            <a:normAutofit fontScale="92500" lnSpcReduction="10000"/>
          </a:bodyPr>
          <a:lstStyle/>
          <a:p>
            <a:r>
              <a:rPr lang="es-AR" sz="4400" b="1" dirty="0" smtClean="0">
                <a:latin typeface="Times New Roman" panose="02020603050405020304" pitchFamily="18" charset="0"/>
                <a:cs typeface="Times New Roman" panose="02020603050405020304" pitchFamily="18" charset="0"/>
              </a:rPr>
              <a:t>“</a:t>
            </a:r>
            <a:r>
              <a:rPr lang="es-ES" sz="4400" b="1" dirty="0" smtClean="0">
                <a:latin typeface="Times New Roman" panose="02020603050405020304" pitchFamily="18" charset="0"/>
                <a:cs typeface="Times New Roman" panose="02020603050405020304" pitchFamily="18" charset="0"/>
              </a:rPr>
              <a:t>Por </a:t>
            </a:r>
            <a:r>
              <a:rPr lang="es-ES" sz="4400" b="1" dirty="0">
                <a:latin typeface="Times New Roman" panose="02020603050405020304" pitchFamily="18" charset="0"/>
                <a:cs typeface="Times New Roman" panose="02020603050405020304" pitchFamily="18" charset="0"/>
              </a:rPr>
              <a:t>eso Dios lo exaltó hasta lo </a:t>
            </a:r>
            <a:r>
              <a:rPr lang="es-ES" sz="4400" b="1" dirty="0" smtClean="0">
                <a:latin typeface="Times New Roman" panose="02020603050405020304" pitchFamily="18" charset="0"/>
                <a:cs typeface="Times New Roman" panose="02020603050405020304" pitchFamily="18" charset="0"/>
              </a:rPr>
              <a:t>sumo</a:t>
            </a:r>
            <a:r>
              <a:rPr lang="es-ES" sz="4400" b="1" dirty="0">
                <a:latin typeface="Times New Roman" panose="02020603050405020304" pitchFamily="18" charset="0"/>
                <a:cs typeface="Times New Roman" panose="02020603050405020304" pitchFamily="18" charset="0"/>
              </a:rPr>
              <a:t> </a:t>
            </a:r>
            <a:r>
              <a:rPr lang="es-ES" sz="4400" b="1" dirty="0" smtClean="0">
                <a:latin typeface="Times New Roman" panose="02020603050405020304" pitchFamily="18" charset="0"/>
                <a:cs typeface="Times New Roman" panose="02020603050405020304" pitchFamily="18" charset="0"/>
              </a:rPr>
              <a:t>y </a:t>
            </a:r>
            <a:r>
              <a:rPr lang="es-ES" sz="4400" b="1" dirty="0">
                <a:latin typeface="Times New Roman" panose="02020603050405020304" pitchFamily="18" charset="0"/>
                <a:cs typeface="Times New Roman" panose="02020603050405020304" pitchFamily="18" charset="0"/>
              </a:rPr>
              <a:t>le otorgó el </a:t>
            </a:r>
            <a:r>
              <a:rPr lang="es-ES" sz="4400" b="1" dirty="0" smtClean="0">
                <a:latin typeface="Times New Roman" panose="02020603050405020304" pitchFamily="18" charset="0"/>
                <a:cs typeface="Times New Roman" panose="02020603050405020304" pitchFamily="18" charset="0"/>
              </a:rPr>
              <a:t>nombre</a:t>
            </a:r>
            <a:r>
              <a:rPr lang="es-ES" sz="4400" b="1" dirty="0">
                <a:latin typeface="Times New Roman" panose="02020603050405020304" pitchFamily="18" charset="0"/>
                <a:cs typeface="Times New Roman" panose="02020603050405020304" pitchFamily="18" charset="0"/>
              </a:rPr>
              <a:t> que está sobre todo nombre</a:t>
            </a:r>
            <a:r>
              <a:rPr lang="es-ES" sz="4400" b="1" dirty="0" smtClean="0">
                <a:latin typeface="Times New Roman" panose="02020603050405020304" pitchFamily="18" charset="0"/>
                <a:cs typeface="Times New Roman" panose="02020603050405020304" pitchFamily="18" charset="0"/>
              </a:rPr>
              <a:t>,</a:t>
            </a:r>
            <a:r>
              <a:rPr lang="es-ES" sz="4400" b="1" baseline="300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para que ante el nombre de </a:t>
            </a:r>
            <a:r>
              <a:rPr lang="es-ES" sz="4400" b="1" dirty="0" smtClean="0">
                <a:latin typeface="Times New Roman" panose="02020603050405020304" pitchFamily="18" charset="0"/>
                <a:cs typeface="Times New Roman" panose="02020603050405020304" pitchFamily="18" charset="0"/>
              </a:rPr>
              <a:t>Jesús</a:t>
            </a:r>
            <a:r>
              <a:rPr lang="es-ES" sz="4400" b="1" dirty="0">
                <a:latin typeface="Times New Roman" panose="02020603050405020304" pitchFamily="18" charset="0"/>
                <a:cs typeface="Times New Roman" panose="02020603050405020304" pitchFamily="18" charset="0"/>
              </a:rPr>
              <a:t> </a:t>
            </a:r>
            <a:r>
              <a:rPr lang="es-ES" sz="4400" b="1" dirty="0" smtClean="0">
                <a:latin typeface="Times New Roman" panose="02020603050405020304" pitchFamily="18" charset="0"/>
                <a:cs typeface="Times New Roman" panose="02020603050405020304" pitchFamily="18" charset="0"/>
              </a:rPr>
              <a:t>se </a:t>
            </a:r>
            <a:r>
              <a:rPr lang="es-ES" sz="4400" b="1" dirty="0">
                <a:latin typeface="Times New Roman" panose="02020603050405020304" pitchFamily="18" charset="0"/>
                <a:cs typeface="Times New Roman" panose="02020603050405020304" pitchFamily="18" charset="0"/>
              </a:rPr>
              <a:t>doble toda </a:t>
            </a:r>
            <a:r>
              <a:rPr lang="es-ES" sz="4400" b="1" dirty="0" smtClean="0">
                <a:latin typeface="Times New Roman" panose="02020603050405020304" pitchFamily="18" charset="0"/>
                <a:cs typeface="Times New Roman" panose="02020603050405020304" pitchFamily="18" charset="0"/>
              </a:rPr>
              <a:t>rodilla en </a:t>
            </a:r>
            <a:r>
              <a:rPr lang="es-ES" sz="4400" b="1" dirty="0">
                <a:latin typeface="Times New Roman" panose="02020603050405020304" pitchFamily="18" charset="0"/>
                <a:cs typeface="Times New Roman" panose="02020603050405020304" pitchFamily="18" charset="0"/>
              </a:rPr>
              <a:t>el cielo y en la </a:t>
            </a:r>
            <a:r>
              <a:rPr lang="es-ES" sz="4400" b="1" dirty="0" smtClean="0">
                <a:latin typeface="Times New Roman" panose="02020603050405020304" pitchFamily="18" charset="0"/>
                <a:cs typeface="Times New Roman" panose="02020603050405020304" pitchFamily="18" charset="0"/>
              </a:rPr>
              <a:t>tierra</a:t>
            </a:r>
            <a:r>
              <a:rPr lang="es-ES" sz="4400" b="1" dirty="0">
                <a:latin typeface="Times New Roman" panose="02020603050405020304" pitchFamily="18" charset="0"/>
                <a:cs typeface="Times New Roman" panose="02020603050405020304" pitchFamily="18" charset="0"/>
              </a:rPr>
              <a:t> </a:t>
            </a:r>
            <a:r>
              <a:rPr lang="es-ES" sz="4400" b="1" dirty="0" smtClean="0">
                <a:latin typeface="Times New Roman" panose="02020603050405020304" pitchFamily="18" charset="0"/>
                <a:cs typeface="Times New Roman" panose="02020603050405020304" pitchFamily="18" charset="0"/>
              </a:rPr>
              <a:t>y </a:t>
            </a:r>
            <a:r>
              <a:rPr lang="es-ES" sz="4400" b="1" dirty="0">
                <a:latin typeface="Times New Roman" panose="02020603050405020304" pitchFamily="18" charset="0"/>
                <a:cs typeface="Times New Roman" panose="02020603050405020304" pitchFamily="18" charset="0"/>
              </a:rPr>
              <a:t>debajo de la tierra</a:t>
            </a:r>
            <a:r>
              <a:rPr lang="es-ES" sz="4400" b="1" dirty="0" smtClean="0">
                <a:latin typeface="Times New Roman" panose="02020603050405020304" pitchFamily="18" charset="0"/>
                <a:cs typeface="Times New Roman" panose="02020603050405020304" pitchFamily="18" charset="0"/>
              </a:rPr>
              <a:t>,</a:t>
            </a:r>
            <a:r>
              <a:rPr lang="es-ES" sz="4400" b="1" baseline="300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y toda lengua confiese que Jesucristo es el </a:t>
            </a:r>
            <a:r>
              <a:rPr lang="es-ES" sz="4400" b="1" dirty="0" smtClean="0">
                <a:latin typeface="Times New Roman" panose="02020603050405020304" pitchFamily="18" charset="0"/>
                <a:cs typeface="Times New Roman" panose="02020603050405020304" pitchFamily="18" charset="0"/>
              </a:rPr>
              <a:t>Señor,</a:t>
            </a:r>
            <a:r>
              <a:rPr lang="es-ES" sz="4400" b="1" dirty="0">
                <a:latin typeface="Times New Roman" panose="02020603050405020304" pitchFamily="18" charset="0"/>
                <a:cs typeface="Times New Roman" panose="02020603050405020304" pitchFamily="18" charset="0"/>
              </a:rPr>
              <a:t> </a:t>
            </a:r>
            <a:r>
              <a:rPr lang="es-ES" sz="4400" b="1" dirty="0" smtClean="0">
                <a:latin typeface="Times New Roman" panose="02020603050405020304" pitchFamily="18" charset="0"/>
                <a:cs typeface="Times New Roman" panose="02020603050405020304" pitchFamily="18" charset="0"/>
              </a:rPr>
              <a:t>para </a:t>
            </a:r>
            <a:r>
              <a:rPr lang="es-ES" sz="4400" b="1" dirty="0">
                <a:latin typeface="Times New Roman" panose="02020603050405020304" pitchFamily="18" charset="0"/>
                <a:cs typeface="Times New Roman" panose="02020603050405020304" pitchFamily="18" charset="0"/>
              </a:rPr>
              <a:t>gloria de Dios </a:t>
            </a:r>
            <a:r>
              <a:rPr lang="es-ES" sz="4400" b="1" dirty="0" smtClean="0">
                <a:latin typeface="Times New Roman" panose="02020603050405020304" pitchFamily="18" charset="0"/>
                <a:cs typeface="Times New Roman" panose="02020603050405020304" pitchFamily="18" charset="0"/>
              </a:rPr>
              <a:t>Padre. Así </a:t>
            </a:r>
            <a:r>
              <a:rPr lang="es-ES" sz="4400" b="1" dirty="0">
                <a:latin typeface="Times New Roman" panose="02020603050405020304" pitchFamily="18" charset="0"/>
                <a:cs typeface="Times New Roman" panose="02020603050405020304" pitchFamily="18" charset="0"/>
              </a:rPr>
              <a:t>que, mis queridos hermanos, como han obedecido siempre </a:t>
            </a:r>
            <a:r>
              <a:rPr lang="es-ES" sz="4400" b="1" dirty="0" smtClean="0">
                <a:latin typeface="Times New Roman" panose="02020603050405020304" pitchFamily="18" charset="0"/>
                <a:cs typeface="Times New Roman" panose="02020603050405020304" pitchFamily="18" charset="0"/>
              </a:rPr>
              <a:t>no </a:t>
            </a:r>
            <a:r>
              <a:rPr lang="es-ES" sz="4400" b="1" dirty="0">
                <a:latin typeface="Times New Roman" panose="02020603050405020304" pitchFamily="18" charset="0"/>
                <a:cs typeface="Times New Roman" panose="02020603050405020304" pitchFamily="18" charset="0"/>
              </a:rPr>
              <a:t>solo en mi presencia, sino mucho más ahora en mi </a:t>
            </a:r>
            <a:r>
              <a:rPr lang="es-ES" sz="4400" b="1" dirty="0" smtClean="0">
                <a:latin typeface="Times New Roman" panose="02020603050405020304" pitchFamily="18" charset="0"/>
                <a:cs typeface="Times New Roman" panose="02020603050405020304" pitchFamily="18" charset="0"/>
              </a:rPr>
              <a:t>ausencia </a:t>
            </a:r>
            <a:r>
              <a:rPr lang="es-ES" sz="4400" b="1" dirty="0">
                <a:latin typeface="Times New Roman" panose="02020603050405020304" pitchFamily="18" charset="0"/>
                <a:cs typeface="Times New Roman" panose="02020603050405020304" pitchFamily="18" charset="0"/>
              </a:rPr>
              <a:t>lleven a cabo su salvación con temor y temblor, </a:t>
            </a:r>
            <a:r>
              <a:rPr lang="es-ES" sz="4400" b="1" baseline="300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pues Dios es quien produce en ustedes tanto el querer como el hacer para que se cumpla su buena voluntad</a:t>
            </a:r>
            <a:r>
              <a:rPr lang="es-ES" sz="4400" b="1" dirty="0" smtClean="0">
                <a:latin typeface="Times New Roman" panose="02020603050405020304" pitchFamily="18" charset="0"/>
                <a:cs typeface="Times New Roman" panose="02020603050405020304" pitchFamily="18" charset="0"/>
              </a:rPr>
              <a:t>.</a:t>
            </a:r>
            <a:r>
              <a:rPr lang="es-AR" sz="3600" b="1" dirty="0" smtClean="0">
                <a:latin typeface="Times New Roman" panose="02020603050405020304" pitchFamily="18" charset="0"/>
                <a:cs typeface="Times New Roman" panose="02020603050405020304" pitchFamily="18" charset="0"/>
              </a:rPr>
              <a:t>” Filipenses 2:5-13</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04902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1017"/>
            <a:ext cx="12192000" cy="845820"/>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Debemos dejar al ES que nos lleve a esta manera de pensar: Tener la mente de Cristo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267850"/>
            <a:ext cx="12192000" cy="6012179"/>
          </a:xfrm>
        </p:spPr>
        <p:txBody>
          <a:bodyPr>
            <a:normAutofit/>
          </a:bodyPr>
          <a:lstStyle/>
          <a:p>
            <a:r>
              <a:rPr lang="es-AR" sz="3600" b="1" dirty="0" smtClean="0">
                <a:latin typeface="Times New Roman" panose="02020603050405020304" pitchFamily="18" charset="0"/>
                <a:cs typeface="Times New Roman" panose="02020603050405020304" pitchFamily="18" charset="0"/>
              </a:rPr>
              <a:t>“</a:t>
            </a:r>
            <a:r>
              <a:rPr lang="es-ES" sz="4400" b="1" dirty="0">
                <a:latin typeface="Times New Roman" panose="02020603050405020304" pitchFamily="18" charset="0"/>
                <a:cs typeface="Times New Roman" panose="02020603050405020304" pitchFamily="18" charset="0"/>
              </a:rPr>
              <a:t>Nosotros no hemos recibido el espíritu del mundo, sino el Espíritu que procede de Dios, para que entendamos lo que por su gracia él nos ha concedido</a:t>
            </a:r>
            <a:r>
              <a:rPr lang="es-ES" sz="4400" b="1" dirty="0" smtClean="0">
                <a:latin typeface="Times New Roman" panose="02020603050405020304" pitchFamily="18" charset="0"/>
                <a:cs typeface="Times New Roman" panose="02020603050405020304" pitchFamily="18" charset="0"/>
              </a:rPr>
              <a:t>.</a:t>
            </a:r>
            <a:r>
              <a:rPr lang="es-ES" sz="4400" b="1" baseline="300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Esto es precisamente de lo que hablamos, no con las palabras que enseña la sabiduría humana, sino con las que enseña el Espíritu, de modo que expresamos verdades espirituales en términos espirituales</a:t>
            </a:r>
            <a:r>
              <a:rPr lang="es-ES" sz="4400" b="1" dirty="0" smtClean="0">
                <a:latin typeface="Times New Roman" panose="02020603050405020304" pitchFamily="18" charset="0"/>
                <a:cs typeface="Times New Roman" panose="02020603050405020304" pitchFamily="18" charset="0"/>
              </a:rPr>
              <a:t>.</a:t>
            </a:r>
            <a:r>
              <a:rPr lang="es-ES" sz="3600" b="1" baseline="30000" dirty="0"/>
              <a:t> </a:t>
            </a:r>
            <a:r>
              <a:rPr lang="es-AR" sz="3600" b="1" dirty="0" smtClean="0">
                <a:latin typeface="Times New Roman" panose="02020603050405020304" pitchFamily="18" charset="0"/>
                <a:cs typeface="Times New Roman" panose="02020603050405020304" pitchFamily="18" charset="0"/>
              </a:rPr>
              <a:t>” 1 Corintios 2:12-16</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0758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45820"/>
            <a:ext cx="12192000" cy="6012179"/>
          </a:xfrm>
        </p:spPr>
        <p:txBody>
          <a:bodyPr>
            <a:normAutofit/>
          </a:bodyPr>
          <a:lstStyle/>
          <a:p>
            <a:r>
              <a:rPr lang="es-AR" sz="3600" b="1" dirty="0" smtClean="0">
                <a:latin typeface="Times New Roman" panose="02020603050405020304" pitchFamily="18" charset="0"/>
                <a:cs typeface="Times New Roman" panose="02020603050405020304" pitchFamily="18" charset="0"/>
              </a:rPr>
              <a:t>“</a:t>
            </a:r>
            <a:r>
              <a:rPr lang="es-ES" sz="3600" b="1" baseline="30000" dirty="0"/>
              <a:t> </a:t>
            </a:r>
            <a:r>
              <a:rPr lang="es-ES" sz="4400" b="1" dirty="0">
                <a:latin typeface="Times New Roman" panose="02020603050405020304" pitchFamily="18" charset="0"/>
                <a:cs typeface="Times New Roman" panose="02020603050405020304" pitchFamily="18" charset="0"/>
              </a:rPr>
              <a:t>El que no tiene el </a:t>
            </a:r>
            <a:r>
              <a:rPr lang="es-ES" sz="4400" b="1" dirty="0" smtClean="0">
                <a:latin typeface="Times New Roman" panose="02020603050405020304" pitchFamily="18" charset="0"/>
                <a:cs typeface="Times New Roman" panose="02020603050405020304" pitchFamily="18" charset="0"/>
              </a:rPr>
              <a:t>Espíritu</a:t>
            </a:r>
            <a:r>
              <a:rPr lang="es-ES" sz="4400" b="1" dirty="0">
                <a:latin typeface="Times New Roman" panose="02020603050405020304" pitchFamily="18" charset="0"/>
                <a:cs typeface="Times New Roman" panose="02020603050405020304" pitchFamily="18" charset="0"/>
              </a:rPr>
              <a:t> no acepta lo que procede del Espíritu de Dios, pues para él es locura. No puede entenderlo, porque hay que discernirlo espiritualmente</a:t>
            </a:r>
            <a:r>
              <a:rPr lang="es-ES" sz="4400" b="1" dirty="0" smtClean="0">
                <a:latin typeface="Times New Roman" panose="02020603050405020304" pitchFamily="18" charset="0"/>
                <a:cs typeface="Times New Roman" panose="02020603050405020304" pitchFamily="18" charset="0"/>
              </a:rPr>
              <a:t>.</a:t>
            </a:r>
            <a:r>
              <a:rPr lang="es-ES" sz="4400" b="1" baseline="300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En cambio, el que es espiritual lo juzga todo, aunque él mismo no está sujeto al juicio de nadie, </a:t>
            </a:r>
            <a:r>
              <a:rPr lang="es-ES" sz="4400" b="1" dirty="0" smtClean="0">
                <a:latin typeface="Times New Roman" panose="02020603050405020304" pitchFamily="18" charset="0"/>
                <a:cs typeface="Times New Roman" panose="02020603050405020304" pitchFamily="18" charset="0"/>
              </a:rPr>
              <a:t>porque</a:t>
            </a:r>
            <a:r>
              <a:rPr lang="es-ES" sz="4400" b="1" baseline="300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«¿quién ha conocido la mente del </a:t>
            </a:r>
            <a:r>
              <a:rPr lang="es-ES" sz="4400" b="1" dirty="0" smtClean="0">
                <a:latin typeface="Times New Roman" panose="02020603050405020304" pitchFamily="18" charset="0"/>
                <a:cs typeface="Times New Roman" panose="02020603050405020304" pitchFamily="18" charset="0"/>
              </a:rPr>
              <a:t>Señor</a:t>
            </a:r>
            <a:r>
              <a:rPr lang="es-ES" sz="4400" b="1" dirty="0">
                <a:latin typeface="Times New Roman" panose="02020603050405020304" pitchFamily="18" charset="0"/>
                <a:cs typeface="Times New Roman" panose="02020603050405020304" pitchFamily="18" charset="0"/>
              </a:rPr>
              <a:t> para que pueda instruirlo</a:t>
            </a:r>
            <a:r>
              <a:rPr lang="es-ES" sz="4400" b="1" dirty="0" smtClean="0">
                <a:latin typeface="Times New Roman" panose="02020603050405020304" pitchFamily="18" charset="0"/>
                <a:cs typeface="Times New Roman" panose="02020603050405020304" pitchFamily="18" charset="0"/>
              </a:rPr>
              <a:t>? »Nosotros</a:t>
            </a:r>
            <a:r>
              <a:rPr lang="es-ES" sz="4400" b="1" dirty="0">
                <a:latin typeface="Times New Roman" panose="02020603050405020304" pitchFamily="18" charset="0"/>
                <a:cs typeface="Times New Roman" panose="02020603050405020304" pitchFamily="18" charset="0"/>
              </a:rPr>
              <a:t>, por nuestra parte, tenemos la mente de Cristo</a:t>
            </a:r>
            <a:r>
              <a:rPr lang="es-ES" sz="4400" b="1" dirty="0" smtClean="0">
                <a:latin typeface="Times New Roman" panose="02020603050405020304" pitchFamily="18" charset="0"/>
                <a:cs typeface="Times New Roman" panose="02020603050405020304" pitchFamily="18" charset="0"/>
              </a:rPr>
              <a:t>.</a:t>
            </a:r>
            <a:r>
              <a:rPr lang="es-AR" sz="3600" b="1" dirty="0" smtClean="0">
                <a:latin typeface="Times New Roman" panose="02020603050405020304" pitchFamily="18" charset="0"/>
                <a:cs typeface="Times New Roman" panose="02020603050405020304" pitchFamily="18" charset="0"/>
              </a:rPr>
              <a:t>” 1 Corintios 2:12-16</a:t>
            </a:r>
            <a:endParaRPr lang="es-AR" sz="3600" b="1" dirty="0">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0" y="0"/>
            <a:ext cx="12192000" cy="845820"/>
          </a:xfrm>
          <a:prstGeom prst="rect">
            <a:avLst/>
          </a:prstGeom>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AR" b="1" u="sng" dirty="0" smtClean="0">
                <a:latin typeface="Times New Roman" panose="02020603050405020304" pitchFamily="18" charset="0"/>
                <a:cs typeface="Times New Roman" panose="02020603050405020304" pitchFamily="18" charset="0"/>
              </a:rPr>
              <a:t>Debemos dejar al ES que nos lleve a esta manera de pensar: Tener la mente de Cristo</a:t>
            </a:r>
            <a:endParaRPr lang="es-AR"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51857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355015" cy="845820"/>
          </a:xfrm>
        </p:spPr>
        <p:txBody>
          <a:bodyPr/>
          <a:lstStyle/>
          <a:p>
            <a:pPr algn="ctr"/>
            <a:r>
              <a:rPr lang="es-AR" b="1" u="sng" dirty="0" smtClean="0">
                <a:latin typeface="Times New Roman" panose="02020603050405020304" pitchFamily="18" charset="0"/>
                <a:cs typeface="Times New Roman" panose="02020603050405020304" pitchFamily="18" charset="0"/>
              </a:rPr>
              <a:t>Nota Final</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45820"/>
            <a:ext cx="9355015" cy="6012179"/>
          </a:xfrm>
        </p:spPr>
        <p:txBody>
          <a:bodyPr>
            <a:normAutofit/>
          </a:bodyPr>
          <a:lstStyle/>
          <a:p>
            <a:r>
              <a:rPr lang="es-AR" sz="4000" b="1" dirty="0" smtClean="0">
                <a:latin typeface="Times New Roman" panose="02020603050405020304" pitchFamily="18" charset="0"/>
                <a:cs typeface="Times New Roman" panose="02020603050405020304" pitchFamily="18" charset="0"/>
              </a:rPr>
              <a:t>Debo presentar mi cuerpo y hacerme disponible y que cumpla su propósito en mi y que el Espíritu Santo nos enseñe y nos de la mente de Cristo mente</a:t>
            </a:r>
          </a:p>
          <a:p>
            <a:pPr marL="0" indent="0">
              <a:buNone/>
            </a:pPr>
            <a:r>
              <a:rPr lang="es-AR" sz="4000" b="1" dirty="0" smtClean="0">
                <a:latin typeface="Times New Roman" panose="02020603050405020304" pitchFamily="18" charset="0"/>
                <a:cs typeface="Times New Roman" panose="02020603050405020304" pitchFamily="18" charset="0"/>
              </a:rPr>
              <a:t>Hay inteligencia cognitiva (IQ), hay inteligencia emocional (Sabiduría) y hay paz inteligente que es la paz que el mundo no da, solo en Cristo puedes obtenerla. Mi deseo es Que caminemos con su mente la cual nos dará la paz inteligente</a:t>
            </a:r>
            <a:endParaRPr lang="es-AR" sz="4000" b="1" dirty="0" smtClean="0">
              <a:latin typeface="Times New Roman" panose="02020603050405020304" pitchFamily="18" charset="0"/>
              <a:cs typeface="Times New Roman" panose="02020603050405020304" pitchFamily="18" charset="0"/>
            </a:endParaRPr>
          </a:p>
          <a:p>
            <a:endParaRPr lang="es-AR" sz="4000" b="1" dirty="0">
              <a:latin typeface="Times New Roman" panose="02020603050405020304" pitchFamily="18" charset="0"/>
              <a:cs typeface="Times New Roman" panose="02020603050405020304" pitchFamily="18" charset="0"/>
            </a:endParaRPr>
          </a:p>
        </p:txBody>
      </p:sp>
      <p:pic>
        <p:nvPicPr>
          <p:cNvPr id="4" name="Picture 2" descr="Image result for La mente de Crist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55015" y="1"/>
            <a:ext cx="2836986" cy="6857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886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45820"/>
          </a:xfrm>
        </p:spPr>
        <p:txBody>
          <a:bodyPr/>
          <a:lstStyle/>
          <a:p>
            <a:pPr algn="ctr"/>
            <a:r>
              <a:rPr lang="es-AR" b="1" u="sng" dirty="0" smtClean="0">
                <a:latin typeface="Times New Roman" panose="02020603050405020304" pitchFamily="18" charset="0"/>
                <a:cs typeface="Times New Roman" panose="02020603050405020304" pitchFamily="18" charset="0"/>
              </a:rPr>
              <a:t>Introducción: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45820"/>
            <a:ext cx="12192000" cy="6012179"/>
          </a:xfrm>
        </p:spPr>
        <p:txBody>
          <a:bodyPr>
            <a:normAutofit fontScale="92500" lnSpcReduction="10000"/>
          </a:bodyPr>
          <a:lstStyle/>
          <a:p>
            <a:r>
              <a:rPr lang="es-AR" sz="3600" b="1" dirty="0" smtClean="0">
                <a:latin typeface="Times New Roman" panose="02020603050405020304" pitchFamily="18" charset="0"/>
                <a:cs typeface="Times New Roman" panose="02020603050405020304" pitchFamily="18" charset="0"/>
              </a:rPr>
              <a:t>Llegamos a la ultima clase de paz inteligente clase qu</a:t>
            </a:r>
            <a:r>
              <a:rPr lang="es-AR" sz="3600" b="1" dirty="0" smtClean="0">
                <a:latin typeface="Times New Roman" panose="02020603050405020304" pitchFamily="18" charset="0"/>
                <a:cs typeface="Times New Roman" panose="02020603050405020304" pitchFamily="18" charset="0"/>
              </a:rPr>
              <a:t>e explica el tipo de mente que un líder cristiano debe tener para vivir una vida de paz inteligente</a:t>
            </a:r>
          </a:p>
          <a:p>
            <a:r>
              <a:rPr lang="es-AR" sz="3600" b="1" dirty="0" smtClean="0">
                <a:latin typeface="Times New Roman" panose="02020603050405020304" pitchFamily="18" charset="0"/>
                <a:cs typeface="Times New Roman" panose="02020603050405020304" pitchFamily="18" charset="0"/>
              </a:rPr>
              <a:t>Empezamos con los dos fuegos del conflicto: 1) El fuego destructor y 2) el fuego de paz que es Cristo </a:t>
            </a:r>
          </a:p>
          <a:p>
            <a:r>
              <a:rPr lang="es-AR" sz="3600" b="1" dirty="0" smtClean="0">
                <a:latin typeface="Times New Roman" panose="02020603050405020304" pitchFamily="18" charset="0"/>
                <a:cs typeface="Times New Roman" panose="02020603050405020304" pitchFamily="18" charset="0"/>
              </a:rPr>
              <a:t>Y en cada conflicto debemos tomar la DECISION de que fuego motivara la respuesta a nuestro conflicto</a:t>
            </a:r>
            <a:r>
              <a:rPr lang="es-AR" sz="3600" b="1" dirty="0" smtClean="0">
                <a:latin typeface="Times New Roman" panose="02020603050405020304" pitchFamily="18" charset="0"/>
                <a:cs typeface="Times New Roman" panose="02020603050405020304" pitchFamily="18" charset="0"/>
              </a:rPr>
              <a:t> </a:t>
            </a:r>
          </a:p>
          <a:p>
            <a:r>
              <a:rPr lang="es-AR" sz="3600" b="1" dirty="0" smtClean="0">
                <a:latin typeface="Times New Roman" panose="02020603050405020304" pitchFamily="18" charset="0"/>
                <a:cs typeface="Times New Roman" panose="02020603050405020304" pitchFamily="18" charset="0"/>
              </a:rPr>
              <a:t>Hablamos de identificar el propósito de Dios que cambia nuestras prioridades</a:t>
            </a:r>
          </a:p>
          <a:p>
            <a:r>
              <a:rPr lang="es-AR" sz="3600" b="1" dirty="0" smtClean="0">
                <a:latin typeface="Times New Roman" panose="02020603050405020304" pitchFamily="18" charset="0"/>
                <a:cs typeface="Times New Roman" panose="02020603050405020304" pitchFamily="18" charset="0"/>
              </a:rPr>
              <a:t>Hablamos que en el fuego de paz tres cosas nos mantienen enfocados en el fuego de paz: 1) Dios siempre esta trabajando, 2) La corrección de Cristo es el camino de vida 3) Que debemos agradecer en toda situación nos enfoca en Cristo</a:t>
            </a:r>
          </a:p>
        </p:txBody>
      </p:sp>
    </p:spTree>
    <p:extLst>
      <p:ext uri="{BB962C8B-B14F-4D97-AF65-F5344CB8AC3E}">
        <p14:creationId xmlns:p14="http://schemas.microsoft.com/office/powerpoint/2010/main" val="544330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45820"/>
          </a:xfrm>
        </p:spPr>
        <p:txBody>
          <a:bodyPr/>
          <a:lstStyle/>
          <a:p>
            <a:pPr algn="ctr"/>
            <a:r>
              <a:rPr lang="es-AR" b="1" u="sng" dirty="0" smtClean="0">
                <a:latin typeface="Times New Roman" panose="02020603050405020304" pitchFamily="18" charset="0"/>
                <a:cs typeface="Times New Roman" panose="02020603050405020304" pitchFamily="18" charset="0"/>
              </a:rPr>
              <a:t>Introducción: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45820"/>
            <a:ext cx="12192000" cy="6012179"/>
          </a:xfrm>
        </p:spPr>
        <p:txBody>
          <a:bodyPr>
            <a:normAutofit lnSpcReduction="10000"/>
          </a:bodyPr>
          <a:lstStyle/>
          <a:p>
            <a:r>
              <a:rPr lang="es-AR" sz="3600" b="1" dirty="0" smtClean="0">
                <a:latin typeface="Times New Roman" panose="02020603050405020304" pitchFamily="18" charset="0"/>
                <a:cs typeface="Times New Roman" panose="02020603050405020304" pitchFamily="18" charset="0"/>
              </a:rPr>
              <a:t>Hablamos de la batalla del reino de este mundo y el reino de Cristo que esa batalla es de los deseos de nuestros corazones son malvados y nos ofendemos y caemos así en la trampa de la ofensa y como satanás quiere que perdamos nuestra relación con Cristo y que justificamos que puedo juzgas o menospreciar a los demás. Y la ofensa es una trampa y el propósito de Dios es liberarnos y transformarnos a la imagen de Cristo y reconciliar la relación con el y otros y destruir la obra del diablo. </a:t>
            </a:r>
          </a:p>
          <a:p>
            <a:r>
              <a:rPr lang="es-AR" sz="3600" b="1" dirty="0" smtClean="0">
                <a:latin typeface="Times New Roman" panose="02020603050405020304" pitchFamily="18" charset="0"/>
                <a:cs typeface="Times New Roman" panose="02020603050405020304" pitchFamily="18" charset="0"/>
              </a:rPr>
              <a:t>Hablamos de nuestro rol dentro de la trampa de la ofensa como el que hizo la ofensa o el que fue ofendido, el embajador y el intercesor</a:t>
            </a:r>
            <a:endParaRPr lang="es-AR" sz="36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6634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45820"/>
          </a:xfrm>
        </p:spPr>
        <p:txBody>
          <a:bodyPr/>
          <a:lstStyle/>
          <a:p>
            <a:pPr algn="ctr"/>
            <a:r>
              <a:rPr lang="es-AR" b="1" u="sng" dirty="0" smtClean="0">
                <a:latin typeface="Times New Roman" panose="02020603050405020304" pitchFamily="18" charset="0"/>
                <a:cs typeface="Times New Roman" panose="02020603050405020304" pitchFamily="18" charset="0"/>
              </a:rPr>
              <a:t>Introducción: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45820"/>
            <a:ext cx="12192000" cy="6012179"/>
          </a:xfrm>
        </p:spPr>
        <p:txBody>
          <a:bodyPr>
            <a:normAutofit fontScale="92500" lnSpcReduction="10000"/>
          </a:bodyPr>
          <a:lstStyle/>
          <a:p>
            <a:r>
              <a:rPr lang="es-AR" sz="3600" b="1" dirty="0" smtClean="0">
                <a:latin typeface="Times New Roman" panose="02020603050405020304" pitchFamily="18" charset="0"/>
                <a:cs typeface="Times New Roman" panose="02020603050405020304" pitchFamily="18" charset="0"/>
              </a:rPr>
              <a:t>Hablamos como el poder de Dios cambia nuestras posibilidades y no es seguir la voluntad de Dios a nuestra manera y lo llamamos fuego extraño</a:t>
            </a:r>
          </a:p>
          <a:p>
            <a:r>
              <a:rPr lang="es-AR" sz="3600" b="1" dirty="0" smtClean="0">
                <a:latin typeface="Times New Roman" panose="02020603050405020304" pitchFamily="18" charset="0"/>
                <a:cs typeface="Times New Roman" panose="02020603050405020304" pitchFamily="18" charset="0"/>
              </a:rPr>
              <a:t>Hablamos los acelerantes del fuego destructor que intentan apagar el fuego pero lo intensifican, el odio, el rencor, el miedo, la venganza.</a:t>
            </a:r>
          </a:p>
          <a:p>
            <a:r>
              <a:rPr lang="es-AR" sz="3600" b="1" dirty="0" smtClean="0">
                <a:latin typeface="Times New Roman" panose="02020603050405020304" pitchFamily="18" charset="0"/>
                <a:cs typeface="Times New Roman" panose="02020603050405020304" pitchFamily="18" charset="0"/>
              </a:rPr>
              <a:t>Hablamos del acelerador del fuego de paz que es El amor y apaga el fuego destructor: </a:t>
            </a:r>
            <a:r>
              <a:rPr lang="es-AR" sz="3600" b="1" dirty="0" smtClean="0">
                <a:latin typeface="Times New Roman" panose="02020603050405020304" pitchFamily="18" charset="0"/>
                <a:cs typeface="Times New Roman" panose="02020603050405020304" pitchFamily="18" charset="0"/>
              </a:rPr>
              <a:t>Confrontar, Confesar y perdonar el perdón.</a:t>
            </a:r>
          </a:p>
          <a:p>
            <a:r>
              <a:rPr lang="es-AR" sz="3600" b="1" dirty="0" smtClean="0">
                <a:latin typeface="Times New Roman" panose="02020603050405020304" pitchFamily="18" charset="0"/>
                <a:cs typeface="Times New Roman" panose="02020603050405020304" pitchFamily="18" charset="0"/>
              </a:rPr>
              <a:t>Hablamos cuando la ofensa alguien reúsa reconciliarse</a:t>
            </a:r>
          </a:p>
          <a:p>
            <a:r>
              <a:rPr lang="es-AR" sz="3600" b="1" dirty="0" smtClean="0">
                <a:latin typeface="Times New Roman" panose="02020603050405020304" pitchFamily="18" charset="0"/>
                <a:cs typeface="Times New Roman" panose="02020603050405020304" pitchFamily="18" charset="0"/>
              </a:rPr>
              <a:t>Hablamos de buscar su presencia que cambia la perspectiva y vimos la humildad, agradar a Dios, Fe y amor que son los atributos del que quiere apagar el fuego destructor y presentar nuestras vidas como sacrificio vivo </a:t>
            </a:r>
            <a:endParaRPr lang="es-AR" sz="36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3530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45820"/>
          </a:xfrm>
        </p:spPr>
        <p:txBody>
          <a:bodyPr/>
          <a:lstStyle/>
          <a:p>
            <a:pPr algn="ctr"/>
            <a:r>
              <a:rPr lang="es-AR" b="1" u="sng" dirty="0" smtClean="0">
                <a:latin typeface="Times New Roman" panose="02020603050405020304" pitchFamily="18" charset="0"/>
                <a:cs typeface="Times New Roman" panose="02020603050405020304" pitchFamily="18" charset="0"/>
              </a:rPr>
              <a:t>Introducción: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45820"/>
            <a:ext cx="12192000" cy="6012179"/>
          </a:xfrm>
        </p:spPr>
        <p:txBody>
          <a:bodyPr>
            <a:normAutofit/>
          </a:bodyPr>
          <a:lstStyle/>
          <a:p>
            <a:r>
              <a:rPr lang="es-AR" sz="3600" b="1" dirty="0" smtClean="0">
                <a:latin typeface="Times New Roman" panose="02020603050405020304" pitchFamily="18" charset="0"/>
                <a:cs typeface="Times New Roman" panose="02020603050405020304" pitchFamily="18" charset="0"/>
              </a:rPr>
              <a:t>Hablamos de los matrimonios que deben reflejar la relación de Cristo con la iglesia y el rol de la esposa es someterse y el del esposo es amar a la esposa sacrificialmente como Cristo se sacrificio por la iglesia y someterse el uno a otro </a:t>
            </a:r>
          </a:p>
          <a:p>
            <a:r>
              <a:rPr lang="es-AR" sz="3600" b="1" dirty="0" smtClean="0">
                <a:latin typeface="Times New Roman" panose="02020603050405020304" pitchFamily="18" charset="0"/>
                <a:cs typeface="Times New Roman" panose="02020603050405020304" pitchFamily="18" charset="0"/>
              </a:rPr>
              <a:t>Hablamos de los conflictos en el matrimonio y ver como amar a la esposa en el problema y como la esposa se somete al marido en el conflicto</a:t>
            </a:r>
          </a:p>
          <a:p>
            <a:r>
              <a:rPr lang="es-AR" sz="3600" b="1" dirty="0" smtClean="0">
                <a:latin typeface="Times New Roman" panose="02020603050405020304" pitchFamily="18" charset="0"/>
                <a:cs typeface="Times New Roman" panose="02020603050405020304" pitchFamily="18" charset="0"/>
              </a:rPr>
              <a:t>Hablamos de la dinámica de los padres que deben discipularlos</a:t>
            </a:r>
          </a:p>
        </p:txBody>
      </p:sp>
    </p:spTree>
    <p:extLst>
      <p:ext uri="{BB962C8B-B14F-4D97-AF65-F5344CB8AC3E}">
        <p14:creationId xmlns:p14="http://schemas.microsoft.com/office/powerpoint/2010/main" val="799831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45820"/>
          </a:xfrm>
        </p:spPr>
        <p:txBody>
          <a:bodyPr/>
          <a:lstStyle/>
          <a:p>
            <a:pPr algn="ctr"/>
            <a:r>
              <a:rPr lang="es-AR" b="1" u="sng" dirty="0" smtClean="0">
                <a:latin typeface="Times New Roman" panose="02020603050405020304" pitchFamily="18" charset="0"/>
                <a:cs typeface="Times New Roman" panose="02020603050405020304" pitchFamily="18" charset="0"/>
              </a:rPr>
              <a:t>Introducción: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45820"/>
            <a:ext cx="12192000" cy="6012179"/>
          </a:xfrm>
        </p:spPr>
        <p:txBody>
          <a:bodyPr>
            <a:normAutofit/>
          </a:bodyPr>
          <a:lstStyle/>
          <a:p>
            <a:r>
              <a:rPr lang="es-AR" sz="3600" b="1" dirty="0">
                <a:latin typeface="Times New Roman" panose="02020603050405020304" pitchFamily="18" charset="0"/>
                <a:cs typeface="Times New Roman" panose="02020603050405020304" pitchFamily="18" charset="0"/>
              </a:rPr>
              <a:t>Hablamos de la paz inteligente en las organizaciones y que hay tres motores: la autoridad el poder de servir, </a:t>
            </a:r>
            <a:r>
              <a:rPr lang="es-AR" sz="3600" b="1" dirty="0" smtClean="0">
                <a:latin typeface="Times New Roman" panose="02020603050405020304" pitchFamily="18" charset="0"/>
                <a:cs typeface="Times New Roman" panose="02020603050405020304" pitchFamily="18" charset="0"/>
              </a:rPr>
              <a:t>corregir da el poder de crecer y el conflicto da el poder de transformar</a:t>
            </a:r>
          </a:p>
          <a:p>
            <a:r>
              <a:rPr lang="es-AR" sz="3600" b="1" dirty="0" smtClean="0">
                <a:latin typeface="Times New Roman" panose="02020603050405020304" pitchFamily="18" charset="0"/>
                <a:cs typeface="Times New Roman" panose="02020603050405020304" pitchFamily="18" charset="0"/>
              </a:rPr>
              <a:t>Luego hablamos del proyecto 2112 donde vencemos con el bien el mal en vez de argumentar</a:t>
            </a:r>
          </a:p>
          <a:p>
            <a:r>
              <a:rPr lang="es-AR" sz="3600" b="1" dirty="0" smtClean="0">
                <a:latin typeface="Times New Roman" panose="02020603050405020304" pitchFamily="18" charset="0"/>
                <a:cs typeface="Times New Roman" panose="02020603050405020304" pitchFamily="18" charset="0"/>
              </a:rPr>
              <a:t>Hoy hablaremos de tener la mente de Cristo</a:t>
            </a:r>
          </a:p>
          <a:p>
            <a:r>
              <a:rPr lang="es-AR" sz="3600" b="1" dirty="0" smtClean="0">
                <a:latin typeface="Times New Roman" panose="02020603050405020304" pitchFamily="18" charset="0"/>
                <a:cs typeface="Times New Roman" panose="02020603050405020304" pitchFamily="18" charset="0"/>
              </a:rPr>
              <a:t>Que seamos un líder que vivamos la paz inteligente y requiere un numero de características en nuestra manera de pensar</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1016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0338"/>
            <a:ext cx="12192000" cy="845820"/>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No es una manera de pensar que se obtiene naturalmente sino  intencionalmente</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103727"/>
            <a:ext cx="12192000" cy="6012179"/>
          </a:xfrm>
        </p:spPr>
        <p:txBody>
          <a:bodyPr>
            <a:normAutofit fontScale="92500" lnSpcReduction="10000"/>
          </a:bodyPr>
          <a:lstStyle/>
          <a:p>
            <a:r>
              <a:rPr lang="es-AR" sz="3600" b="1" dirty="0" smtClean="0">
                <a:latin typeface="Times New Roman" panose="02020603050405020304" pitchFamily="18" charset="0"/>
                <a:cs typeface="Times New Roman" panose="02020603050405020304" pitchFamily="18" charset="0"/>
              </a:rPr>
              <a:t>El instituto Advergente es secular y habla de dos tipos de mentes en la mayoría de la gente y me refiero a las actitudes, la manera como pensamos las cosas:</a:t>
            </a:r>
          </a:p>
          <a:p>
            <a:r>
              <a:rPr lang="es-AR" sz="3600" b="1" dirty="0" smtClean="0">
                <a:latin typeface="Times New Roman" panose="02020603050405020304" pitchFamily="18" charset="0"/>
                <a:cs typeface="Times New Roman" panose="02020603050405020304" pitchFamily="18" charset="0"/>
              </a:rPr>
              <a:t>1) La manera de pensar interna- esta enfocada en nosotros y el líder se interesa solo en el, usas miedo e intimidación para dirigir y su autoridad para ser un dictador y si no se hacen las metas culpa a los demás, usan la gente para alcanzar sus metas. De vez en cuando todos caemos en este tipo de manera de pensar. Yo he bendecido a mi esposo y ser una bendición y es mas algo externo pero lo hago por mi. Al servir al señor a veces lo hago por mi aunque estoy sirviéndolo pero no he orado como debo y somos engañadores y seguimos a cristo como queremos. Nos atrapa y cuando te das cuenta confiésalo, tráelo al fuego de paz</a:t>
            </a:r>
          </a:p>
        </p:txBody>
      </p:sp>
    </p:spTree>
    <p:extLst>
      <p:ext uri="{BB962C8B-B14F-4D97-AF65-F5344CB8AC3E}">
        <p14:creationId xmlns:p14="http://schemas.microsoft.com/office/powerpoint/2010/main" val="1359463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0338"/>
            <a:ext cx="12192000" cy="845820"/>
          </a:xfrm>
        </p:spPr>
        <p:txBody>
          <a:bodyPr>
            <a:normAutofit/>
          </a:bodyPr>
          <a:lstStyle/>
          <a:p>
            <a:pPr algn="ctr"/>
            <a:r>
              <a:rPr lang="es-AR" b="1" u="sng" dirty="0" smtClean="0">
                <a:latin typeface="Times New Roman" panose="02020603050405020304" pitchFamily="18" charset="0"/>
                <a:cs typeface="Times New Roman" panose="02020603050405020304" pitchFamily="18" charset="0"/>
              </a:rPr>
              <a:t>La manera externa de pensar</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103727"/>
            <a:ext cx="12192000" cy="6012179"/>
          </a:xfrm>
        </p:spPr>
        <p:txBody>
          <a:bodyPr>
            <a:normAutofit fontScale="92500" lnSpcReduction="10000"/>
          </a:bodyPr>
          <a:lstStyle/>
          <a:p>
            <a:r>
              <a:rPr lang="es-AR" sz="3600" b="1" dirty="0" smtClean="0">
                <a:latin typeface="Times New Roman" panose="02020603050405020304" pitchFamily="18" charset="0"/>
                <a:cs typeface="Times New Roman" panose="02020603050405020304" pitchFamily="18" charset="0"/>
              </a:rPr>
              <a:t>Enfocada en el equipo, el líder usa la autoridad para poder servir, acepta su responsabilidad, entiende y desarrolla a los de su alrededor y reconoce y anima a los del equipo. De vez en cuando tenemos esta manera de pensar somos genuinos y nos enfocamos en los demás y servimos. Lideramos y el señor bendice</a:t>
            </a:r>
          </a:p>
          <a:p>
            <a:r>
              <a:rPr lang="es-AR" sz="3600" b="1" dirty="0" smtClean="0">
                <a:latin typeface="Times New Roman" panose="02020603050405020304" pitchFamily="18" charset="0"/>
                <a:cs typeface="Times New Roman" panose="02020603050405020304" pitchFamily="18" charset="0"/>
              </a:rPr>
              <a:t>Podemos andar en ambos, pero ninguno de estos es tan saludable para vencer el fuego destructor del conflicto como ir al fuego de paz, ninguno de ellos te ayudaría a tener paz inteligente como el fuego de paz</a:t>
            </a:r>
          </a:p>
          <a:p>
            <a:r>
              <a:rPr lang="es-AR" sz="3600" b="1" dirty="0" smtClean="0">
                <a:latin typeface="Times New Roman" panose="02020603050405020304" pitchFamily="18" charset="0"/>
                <a:cs typeface="Times New Roman" panose="02020603050405020304" pitchFamily="18" charset="0"/>
              </a:rPr>
              <a:t>Para tener paz inteligente y tener esa transformación requiere que te rindas a Cristo, no importa cuantas clases tomes, o que tan educado o que tanto tienes, nada puede hacer lo que Dios puede hacer en ti</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4086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845820"/>
          </a:xfrm>
        </p:spPr>
        <p:txBody>
          <a:bodyPr/>
          <a:lstStyle/>
          <a:p>
            <a:pPr algn="ctr"/>
            <a:r>
              <a:rPr lang="es-AR" b="1" u="sng" dirty="0" smtClean="0">
                <a:latin typeface="Times New Roman" panose="02020603050405020304" pitchFamily="18" charset="0"/>
                <a:cs typeface="Times New Roman" panose="02020603050405020304" pitchFamily="18" charset="0"/>
              </a:rPr>
              <a:t>Requiere la mente de Cristo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45820"/>
            <a:ext cx="12192000" cy="6012179"/>
          </a:xfrm>
        </p:spPr>
        <p:txBody>
          <a:bodyPr>
            <a:normAutofit/>
          </a:bodyPr>
          <a:lstStyle/>
          <a:p>
            <a:r>
              <a:rPr lang="es-AR" sz="3600" b="1" dirty="0" smtClean="0">
                <a:latin typeface="Times New Roman" panose="02020603050405020304" pitchFamily="18" charset="0"/>
                <a:cs typeface="Times New Roman" panose="02020603050405020304" pitchFamily="18" charset="0"/>
              </a:rPr>
              <a:t>Era una relación constante y consistente con su padre</a:t>
            </a:r>
          </a:p>
          <a:p>
            <a:r>
              <a:rPr lang="es-AR" sz="3600" b="1" dirty="0" smtClean="0">
                <a:latin typeface="Times New Roman" panose="02020603050405020304" pitchFamily="18" charset="0"/>
                <a:cs typeface="Times New Roman" panose="02020603050405020304" pitchFamily="18" charset="0"/>
              </a:rPr>
              <a:t>“</a:t>
            </a:r>
            <a:r>
              <a:rPr lang="es-ES" sz="3600" dirty="0"/>
              <a:t>Yo no puedo hacer nada por mi propia cuenta; juzgo solo según lo que oigo, y mi juicio es justo, pues no busco hacer mi propia voluntad, sino cumplir la voluntad del que me envió.</a:t>
            </a:r>
            <a:r>
              <a:rPr lang="es-AR" sz="3600" b="1" dirty="0" smtClean="0">
                <a:latin typeface="Times New Roman" panose="02020603050405020304" pitchFamily="18" charset="0"/>
                <a:cs typeface="Times New Roman" panose="02020603050405020304" pitchFamily="18" charset="0"/>
              </a:rPr>
              <a:t>” Juan </a:t>
            </a:r>
            <a:r>
              <a:rPr lang="es-AR" sz="3600" b="1" dirty="0" smtClean="0">
                <a:latin typeface="Times New Roman" panose="02020603050405020304" pitchFamily="18" charset="0"/>
                <a:cs typeface="Times New Roman" panose="02020603050405020304" pitchFamily="18" charset="0"/>
              </a:rPr>
              <a:t>5:30</a:t>
            </a:r>
          </a:p>
          <a:p>
            <a:r>
              <a:rPr lang="es-ES" sz="3600" dirty="0"/>
              <a:t>» Yo no he hablado por mi propia cuenta; el Padre que me envió me ordenó qué decir y cómo decirlo.</a:t>
            </a:r>
            <a:r>
              <a:rPr lang="es-AR" sz="3600" b="1" dirty="0">
                <a:latin typeface="Times New Roman" panose="02020603050405020304" pitchFamily="18" charset="0"/>
                <a:cs typeface="Times New Roman" panose="02020603050405020304" pitchFamily="18" charset="0"/>
              </a:rPr>
              <a:t>” Juan </a:t>
            </a:r>
            <a:r>
              <a:rPr lang="es-AR" sz="3600" b="1" dirty="0" smtClean="0">
                <a:latin typeface="Times New Roman" panose="02020603050405020304" pitchFamily="18" charset="0"/>
                <a:cs typeface="Times New Roman" panose="02020603050405020304" pitchFamily="18" charset="0"/>
              </a:rPr>
              <a:t>12:49</a:t>
            </a:r>
          </a:p>
          <a:p>
            <a:r>
              <a:rPr lang="es-AR" sz="3600" b="1" dirty="0">
                <a:latin typeface="Times New Roman" panose="02020603050405020304" pitchFamily="18" charset="0"/>
                <a:cs typeface="Times New Roman" panose="02020603050405020304" pitchFamily="18" charset="0"/>
              </a:rPr>
              <a:t>“</a:t>
            </a:r>
            <a:r>
              <a:rPr lang="es-ES" sz="3600" dirty="0"/>
              <a:t>¡La paz sea con ustedes! —repitió Jesús—. Como el Padre me envió a mí, así yo los envío a ustedes.</a:t>
            </a:r>
            <a:r>
              <a:rPr lang="es-AR" sz="3600" b="1" dirty="0">
                <a:latin typeface="Times New Roman" panose="02020603050405020304" pitchFamily="18" charset="0"/>
                <a:cs typeface="Times New Roman" panose="02020603050405020304" pitchFamily="18" charset="0"/>
              </a:rPr>
              <a:t>” Juan 20:21</a:t>
            </a:r>
          </a:p>
          <a:p>
            <a:endParaRPr lang="es-AR" sz="3600" b="1" dirty="0">
              <a:latin typeface="Times New Roman" panose="02020603050405020304" pitchFamily="18" charset="0"/>
              <a:cs typeface="Times New Roman" panose="02020603050405020304" pitchFamily="18" charset="0"/>
            </a:endParaRPr>
          </a:p>
          <a:p>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2400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TotalTime>
  <Words>1274</Words>
  <Application>Microsoft Office PowerPoint</Application>
  <PresentationFormat>Widescreen</PresentationFormat>
  <Paragraphs>52</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Times New Roman</vt:lpstr>
      <vt:lpstr>Office Theme</vt:lpstr>
      <vt:lpstr>Manteniendo el Enfoque en la Paz Inteligente</vt:lpstr>
      <vt:lpstr>Introducción:</vt:lpstr>
      <vt:lpstr>Introducción:</vt:lpstr>
      <vt:lpstr>Introducción:</vt:lpstr>
      <vt:lpstr>Introducción:</vt:lpstr>
      <vt:lpstr>Introducción:</vt:lpstr>
      <vt:lpstr>No es una manera de pensar que se obtiene naturalmente sino  intencionalmente</vt:lpstr>
      <vt:lpstr>La manera externa de pensar</vt:lpstr>
      <vt:lpstr>Requiere la mente de Cristo</vt:lpstr>
      <vt:lpstr>Cristo mostro su manera de pensar y quiere que hagamos lo mismo</vt:lpstr>
      <vt:lpstr>La manera de pensar de Cristo</vt:lpstr>
      <vt:lpstr>La manera de pensar de Cristo </vt:lpstr>
      <vt:lpstr>Debemos dejar al ES que nos lleve a esta manera de pensar: Tener la mente de Cristo</vt:lpstr>
      <vt:lpstr>PowerPoint Presentation</vt:lpstr>
      <vt:lpstr>Nota Final</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Paz Inteligente en el Evangelismo</dc:title>
  <dc:creator>Jorge Muniz</dc:creator>
  <cp:lastModifiedBy>Jorge Muniz</cp:lastModifiedBy>
  <cp:revision>12</cp:revision>
  <dcterms:created xsi:type="dcterms:W3CDTF">2018-04-17T01:24:57Z</dcterms:created>
  <dcterms:modified xsi:type="dcterms:W3CDTF">2018-04-18T20:42:08Z</dcterms:modified>
</cp:coreProperties>
</file>