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83" r:id="rId2"/>
    <p:sldId id="284" r:id="rId3"/>
    <p:sldId id="315" r:id="rId4"/>
    <p:sldId id="285" r:id="rId5"/>
    <p:sldId id="287" r:id="rId6"/>
    <p:sldId id="288" r:id="rId7"/>
    <p:sldId id="312" r:id="rId8"/>
    <p:sldId id="289" r:id="rId9"/>
    <p:sldId id="290" r:id="rId10"/>
    <p:sldId id="313" r:id="rId11"/>
    <p:sldId id="291" r:id="rId12"/>
    <p:sldId id="292" r:id="rId13"/>
    <p:sldId id="314" r:id="rId14"/>
    <p:sldId id="29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61"/>
    <p:restoredTop sz="96035"/>
  </p:normalViewPr>
  <p:slideViewPr>
    <p:cSldViewPr snapToGrid="0" snapToObjects="1">
      <p:cViewPr varScale="1">
        <p:scale>
          <a:sx n="98" d="100"/>
          <a:sy n="98" d="100"/>
        </p:scale>
        <p:origin x="24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DE4583AF-FFD7-9949-B82A-705ECA40721A}" type="datetimeFigureOut">
              <a:rPr lang="en-US" smtClean="0"/>
              <a:t>1/26/22</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406865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3114952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3567405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4C6322D-B059-A84B-84B1-2CACAD214924}"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19025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1424199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E4583AF-FFD7-9949-B82A-705ECA40721A}" type="datetimeFigureOut">
              <a:rPr lang="en-US" smtClean="0"/>
              <a:t>1/26/22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407633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E4583AF-FFD7-9949-B82A-705ECA40721A}" type="datetimeFigureOut">
              <a:rPr lang="en-US" smtClean="0"/>
              <a:t>1/26/22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2571972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4583AF-FFD7-9949-B82A-705ECA40721A}" type="datetimeFigureOut">
              <a:rPr lang="en-US" smtClean="0"/>
              <a:t>1/26/22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1092449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DE4583AF-FFD7-9949-B82A-705ECA40721A}" type="datetimeFigureOut">
              <a:rPr lang="en-US" smtClean="0"/>
              <a:t>1/26/22</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4220783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4583AF-FFD7-9949-B82A-705ECA40721A}" type="datetimeFigureOut">
              <a:rPr lang="en-US" smtClean="0"/>
              <a:t>1/26/22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1354243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DE4583AF-FFD7-9949-B82A-705ECA40721A}" type="datetimeFigureOut">
              <a:rPr lang="en-US" smtClean="0"/>
              <a:t>1/26/22</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2312550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4171681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4583AF-FFD7-9949-B82A-705ECA40721A}" type="datetimeFigureOut">
              <a:rPr lang="en-US" smtClean="0"/>
              <a:t>1/26/22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241719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4583AF-FFD7-9949-B82A-705ECA40721A}" type="datetimeFigureOut">
              <a:rPr lang="en-US" smtClean="0"/>
              <a:t>1/26/22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4188863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4583AF-FFD7-9949-B82A-705ECA40721A}" type="datetimeFigureOut">
              <a:rPr lang="en-US" smtClean="0"/>
              <a:t>1/26/22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2955777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3599941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4583AF-FFD7-9949-B82A-705ECA40721A}" type="datetimeFigureOut">
              <a:rPr lang="en-US" smtClean="0"/>
              <a:t>1/26/22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6322D-B059-A84B-84B1-2CACAD214924}" type="slidenum">
              <a:rPr lang="en-US" smtClean="0"/>
              <a:t>‹#›</a:t>
            </a:fld>
            <a:endParaRPr lang="en-US"/>
          </a:p>
        </p:txBody>
      </p:sp>
    </p:spTree>
    <p:extLst>
      <p:ext uri="{BB962C8B-B14F-4D97-AF65-F5344CB8AC3E}">
        <p14:creationId xmlns:p14="http://schemas.microsoft.com/office/powerpoint/2010/main" val="503793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E4583AF-FFD7-9949-B82A-705ECA40721A}" type="datetimeFigureOut">
              <a:rPr lang="en-US" smtClean="0"/>
              <a:t>1/26/22</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4C6322D-B059-A84B-84B1-2CACAD214924}" type="slidenum">
              <a:rPr lang="en-US" smtClean="0"/>
              <a:t>‹#›</a:t>
            </a:fld>
            <a:endParaRPr lang="en-US"/>
          </a:p>
        </p:txBody>
      </p:sp>
    </p:spTree>
    <p:extLst>
      <p:ext uri="{BB962C8B-B14F-4D97-AF65-F5344CB8AC3E}">
        <p14:creationId xmlns:p14="http://schemas.microsoft.com/office/powerpoint/2010/main" val="193625530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6F5A-EB28-2D42-B24A-EF0240AC642B}"/>
              </a:ext>
            </a:extLst>
          </p:cNvPr>
          <p:cNvSpPr>
            <a:spLocks noGrp="1"/>
          </p:cNvSpPr>
          <p:nvPr>
            <p:ph type="ctrTitle"/>
          </p:nvPr>
        </p:nvSpPr>
        <p:spPr/>
        <p:txBody>
          <a:bodyPr/>
          <a:lstStyle/>
          <a:p>
            <a:r>
              <a:rPr lang="en-US" dirty="0"/>
              <a:t>Being A Christian Leader: Competence </a:t>
            </a:r>
          </a:p>
        </p:txBody>
      </p:sp>
      <p:sp>
        <p:nvSpPr>
          <p:cNvPr id="3" name="Subtitle 2">
            <a:extLst>
              <a:ext uri="{FF2B5EF4-FFF2-40B4-BE49-F238E27FC236}">
                <a16:creationId xmlns:a16="http://schemas.microsoft.com/office/drawing/2014/main" id="{4D6D444A-7C00-F247-885B-C294CA17E438}"/>
              </a:ext>
            </a:extLst>
          </p:cNvPr>
          <p:cNvSpPr>
            <a:spLocks noGrp="1"/>
          </p:cNvSpPr>
          <p:nvPr>
            <p:ph type="subTitle" idx="1"/>
          </p:nvPr>
        </p:nvSpPr>
        <p:spPr/>
        <p:txBody>
          <a:bodyPr/>
          <a:lstStyle/>
          <a:p>
            <a:r>
              <a:rPr lang="en-US" dirty="0"/>
              <a:t>Henry </a:t>
            </a:r>
            <a:r>
              <a:rPr lang="en-US" dirty="0" err="1"/>
              <a:t>Reyenga</a:t>
            </a:r>
            <a:r>
              <a:rPr lang="en-US" dirty="0"/>
              <a:t> and Steve </a:t>
            </a:r>
            <a:r>
              <a:rPr lang="en-US" dirty="0" err="1"/>
              <a:t>Elzinga</a:t>
            </a:r>
            <a:endParaRPr lang="en-US" dirty="0"/>
          </a:p>
        </p:txBody>
      </p:sp>
    </p:spTree>
    <p:extLst>
      <p:ext uri="{BB962C8B-B14F-4D97-AF65-F5344CB8AC3E}">
        <p14:creationId xmlns:p14="http://schemas.microsoft.com/office/powerpoint/2010/main" val="1825318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904054"/>
          </a:xfrm>
        </p:spPr>
        <p:txBody>
          <a:bodyPr>
            <a:normAutofit/>
          </a:bodyPr>
          <a:lstStyle/>
          <a:p>
            <a:pPr marL="0" indent="0">
              <a:buNone/>
            </a:pPr>
            <a:r>
              <a:rPr lang="en-US" sz="2400" b="1" dirty="0"/>
              <a:t>Paid Bi-vocational Ministry Leaders: </a:t>
            </a:r>
          </a:p>
          <a:p>
            <a:pPr lvl="1"/>
            <a:r>
              <a:rPr lang="en-US" sz="2400" dirty="0"/>
              <a:t>Christian Leaders Ministry Training</a:t>
            </a:r>
          </a:p>
          <a:p>
            <a:pPr lvl="2">
              <a:buFont typeface="Wingdings" pitchFamily="2" charset="2"/>
              <a:buChar char="ü"/>
            </a:pPr>
            <a:r>
              <a:rPr lang="en-US" sz="2200" dirty="0"/>
              <a:t>Free</a:t>
            </a:r>
          </a:p>
          <a:p>
            <a:pPr lvl="2">
              <a:buFont typeface="Wingdings" pitchFamily="2" charset="2"/>
              <a:buChar char="ü"/>
            </a:pPr>
            <a:r>
              <a:rPr lang="en-US" sz="2200" dirty="0"/>
              <a:t>Your place; your schedule</a:t>
            </a:r>
          </a:p>
          <a:p>
            <a:pPr lvl="2">
              <a:buFont typeface="Wingdings" pitchFamily="2" charset="2"/>
              <a:buChar char="ü"/>
            </a:pPr>
            <a:r>
              <a:rPr lang="en-US" sz="2200" dirty="0"/>
              <a:t>3 credit, 1 credit, and mini courses</a:t>
            </a:r>
          </a:p>
          <a:p>
            <a:pPr lvl="2">
              <a:buFont typeface="Wingdings" pitchFamily="2" charset="2"/>
              <a:buChar char="ü"/>
            </a:pPr>
            <a:r>
              <a:rPr lang="en-US" sz="2200" dirty="0"/>
              <a:t>Vocational style training</a:t>
            </a:r>
          </a:p>
        </p:txBody>
      </p:sp>
    </p:spTree>
    <p:extLst>
      <p:ext uri="{BB962C8B-B14F-4D97-AF65-F5344CB8AC3E}">
        <p14:creationId xmlns:p14="http://schemas.microsoft.com/office/powerpoint/2010/main" val="242875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2916502"/>
          </a:xfrm>
        </p:spPr>
        <p:txBody>
          <a:bodyPr>
            <a:normAutofit/>
          </a:bodyPr>
          <a:lstStyle/>
          <a:p>
            <a:pPr marL="457200" indent="-457200">
              <a:buFont typeface="+mj-lt"/>
              <a:buAutoNum type="arabicPeriod" startAt="3"/>
            </a:pPr>
            <a:r>
              <a:rPr lang="en-US" sz="2400" b="1" dirty="0"/>
              <a:t>Vocational (Career) Firefighters: </a:t>
            </a:r>
          </a:p>
          <a:p>
            <a:pPr marL="457200" lvl="1" indent="0">
              <a:buNone/>
            </a:pPr>
            <a:r>
              <a:rPr lang="en-US" sz="2400" dirty="0"/>
              <a:t>At a career fire department, all the firefighters and staff are full-time staff personnel.</a:t>
            </a:r>
          </a:p>
          <a:p>
            <a:pPr marL="0" indent="0">
              <a:buNone/>
            </a:pPr>
            <a:br>
              <a:rPr lang="en-US" dirty="0"/>
            </a:br>
            <a:endParaRPr lang="en-US" sz="2400" i="1" dirty="0"/>
          </a:p>
        </p:txBody>
      </p:sp>
    </p:spTree>
    <p:extLst>
      <p:ext uri="{BB962C8B-B14F-4D97-AF65-F5344CB8AC3E}">
        <p14:creationId xmlns:p14="http://schemas.microsoft.com/office/powerpoint/2010/main" val="17398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904054"/>
          </a:xfrm>
        </p:spPr>
        <p:txBody>
          <a:bodyPr>
            <a:normAutofit/>
          </a:bodyPr>
          <a:lstStyle/>
          <a:p>
            <a:pPr marL="0" indent="0">
              <a:buNone/>
            </a:pPr>
            <a:r>
              <a:rPr lang="en-US" sz="2400" b="1" dirty="0"/>
              <a:t>Paid Vocational (career) Ministry Leaders: </a:t>
            </a:r>
          </a:p>
          <a:p>
            <a:pPr lvl="1"/>
            <a:r>
              <a:rPr lang="en-US" sz="2400" dirty="0"/>
              <a:t>Career ministry leaders are doing their best to lead ministry around the world but there are not enough of them to do what is needed. </a:t>
            </a:r>
          </a:p>
          <a:p>
            <a:pPr lvl="1"/>
            <a:r>
              <a:rPr lang="en-US" sz="2400" dirty="0"/>
              <a:t>Career ministry leaders are too few because ministry training is …</a:t>
            </a:r>
          </a:p>
          <a:p>
            <a:pPr lvl="2">
              <a:buFont typeface="Wingdings" pitchFamily="2" charset="2"/>
              <a:buChar char="ü"/>
            </a:pPr>
            <a:r>
              <a:rPr lang="en-US" sz="2200" dirty="0"/>
              <a:t>… too expensive</a:t>
            </a:r>
          </a:p>
          <a:p>
            <a:pPr lvl="2">
              <a:buFont typeface="Wingdings" pitchFamily="2" charset="2"/>
              <a:buChar char="ü"/>
            </a:pPr>
            <a:r>
              <a:rPr lang="en-US" sz="2200" dirty="0"/>
              <a:t>… too time and place constraining</a:t>
            </a:r>
          </a:p>
        </p:txBody>
      </p:sp>
    </p:spTree>
    <p:extLst>
      <p:ext uri="{BB962C8B-B14F-4D97-AF65-F5344CB8AC3E}">
        <p14:creationId xmlns:p14="http://schemas.microsoft.com/office/powerpoint/2010/main" val="143967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904054"/>
          </a:xfrm>
        </p:spPr>
        <p:txBody>
          <a:bodyPr>
            <a:normAutofit/>
          </a:bodyPr>
          <a:lstStyle/>
          <a:p>
            <a:pPr marL="0" indent="0">
              <a:buNone/>
            </a:pPr>
            <a:r>
              <a:rPr lang="en-US" sz="2400" b="1" dirty="0"/>
              <a:t>Paid Vocational (career) Ministry Leaders: </a:t>
            </a:r>
          </a:p>
          <a:p>
            <a:pPr lvl="1"/>
            <a:r>
              <a:rPr lang="en-US" sz="2400" dirty="0"/>
              <a:t>CLC Ministry Training</a:t>
            </a:r>
          </a:p>
          <a:p>
            <a:pPr lvl="2">
              <a:buFont typeface="Wingdings" pitchFamily="2" charset="2"/>
              <a:buChar char="ü"/>
            </a:pPr>
            <a:r>
              <a:rPr lang="en-US" sz="2200" dirty="0"/>
              <a:t>Free</a:t>
            </a:r>
          </a:p>
          <a:p>
            <a:pPr lvl="2">
              <a:buFont typeface="Wingdings" pitchFamily="2" charset="2"/>
              <a:buChar char="ü"/>
            </a:pPr>
            <a:r>
              <a:rPr lang="en-US" sz="2200" dirty="0"/>
              <a:t>Your place; your schedule</a:t>
            </a:r>
          </a:p>
          <a:p>
            <a:pPr lvl="2">
              <a:buFont typeface="Wingdings" pitchFamily="2" charset="2"/>
              <a:buChar char="ü"/>
            </a:pPr>
            <a:r>
              <a:rPr lang="en-US" sz="2200" dirty="0"/>
              <a:t>3 credit, 1 credit, and mini courses</a:t>
            </a:r>
          </a:p>
          <a:p>
            <a:pPr lvl="2">
              <a:buFont typeface="Wingdings" pitchFamily="2" charset="2"/>
              <a:buChar char="ü"/>
            </a:pPr>
            <a:r>
              <a:rPr lang="en-US" sz="2200" dirty="0"/>
              <a:t>Vocational style training</a:t>
            </a:r>
          </a:p>
        </p:txBody>
      </p:sp>
    </p:spTree>
    <p:extLst>
      <p:ext uri="{BB962C8B-B14F-4D97-AF65-F5344CB8AC3E}">
        <p14:creationId xmlns:p14="http://schemas.microsoft.com/office/powerpoint/2010/main" val="1733817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904054"/>
          </a:xfrm>
        </p:spPr>
        <p:txBody>
          <a:bodyPr>
            <a:normAutofit/>
          </a:bodyPr>
          <a:lstStyle/>
          <a:p>
            <a:pPr marL="0" indent="0">
              <a:buNone/>
            </a:pPr>
            <a:r>
              <a:rPr lang="en-US" sz="2400" b="1" dirty="0"/>
              <a:t>So what are you?</a:t>
            </a:r>
          </a:p>
          <a:p>
            <a:pPr marL="914400" lvl="1" indent="-457200">
              <a:buFont typeface="+mj-lt"/>
              <a:buAutoNum type="arabicPeriod"/>
            </a:pPr>
            <a:r>
              <a:rPr lang="en-US" sz="2400" dirty="0"/>
              <a:t>Volunteer</a:t>
            </a:r>
          </a:p>
          <a:p>
            <a:pPr marL="914400" lvl="1" indent="-457200">
              <a:buFont typeface="+mj-lt"/>
              <a:buAutoNum type="arabicPeriod"/>
            </a:pPr>
            <a:r>
              <a:rPr lang="en-US" sz="2400" dirty="0"/>
              <a:t>Bi-vocational</a:t>
            </a:r>
          </a:p>
          <a:p>
            <a:pPr marL="914400" lvl="1" indent="-457200">
              <a:buFont typeface="+mj-lt"/>
              <a:buAutoNum type="arabicPeriod"/>
            </a:pPr>
            <a:r>
              <a:rPr lang="en-US" sz="2400" dirty="0"/>
              <a:t>Career</a:t>
            </a:r>
          </a:p>
          <a:p>
            <a:pPr marL="0" indent="0">
              <a:buNone/>
            </a:pPr>
            <a:r>
              <a:rPr lang="en-US" sz="2400" b="1" dirty="0"/>
              <a:t>Or what do you want to be?</a:t>
            </a:r>
          </a:p>
          <a:p>
            <a:pPr marL="914400" lvl="1" indent="-457200">
              <a:buFont typeface="+mj-lt"/>
              <a:buAutoNum type="arabicPeriod"/>
            </a:pPr>
            <a:r>
              <a:rPr lang="en-US" sz="2400" dirty="0"/>
              <a:t>Volunteer</a:t>
            </a:r>
          </a:p>
          <a:p>
            <a:pPr marL="914400" lvl="1" indent="-457200">
              <a:buFont typeface="+mj-lt"/>
              <a:buAutoNum type="arabicPeriod"/>
            </a:pPr>
            <a:r>
              <a:rPr lang="en-US" sz="2400" dirty="0"/>
              <a:t>Bi-vocational</a:t>
            </a:r>
          </a:p>
          <a:p>
            <a:pPr marL="914400" lvl="1" indent="-457200">
              <a:buFont typeface="+mj-lt"/>
              <a:buAutoNum type="arabicPeriod"/>
            </a:pPr>
            <a:r>
              <a:rPr lang="en-US" sz="2400" dirty="0"/>
              <a:t>Career</a:t>
            </a:r>
          </a:p>
          <a:p>
            <a:pPr marL="914400" lvl="1" indent="-457200">
              <a:buFont typeface="+mj-lt"/>
              <a:buAutoNum type="arabicPeriod"/>
            </a:pPr>
            <a:endParaRPr lang="en-US" dirty="0"/>
          </a:p>
        </p:txBody>
      </p:sp>
      <p:sp>
        <p:nvSpPr>
          <p:cNvPr id="4" name="TextBox 3">
            <a:extLst>
              <a:ext uri="{FF2B5EF4-FFF2-40B4-BE49-F238E27FC236}">
                <a16:creationId xmlns:a16="http://schemas.microsoft.com/office/drawing/2014/main" id="{DBB1EB6F-73A9-CD49-B244-94093C7FCA95}"/>
              </a:ext>
            </a:extLst>
          </p:cNvPr>
          <p:cNvSpPr txBox="1"/>
          <p:nvPr/>
        </p:nvSpPr>
        <p:spPr>
          <a:xfrm>
            <a:off x="10512489" y="5858684"/>
            <a:ext cx="1679511" cy="369332"/>
          </a:xfrm>
          <a:prstGeom prst="rect">
            <a:avLst/>
          </a:prstGeom>
          <a:noFill/>
        </p:spPr>
        <p:txBody>
          <a:bodyPr wrap="square" rtlCol="0">
            <a:spAutoFit/>
          </a:bodyPr>
          <a:lstStyle/>
          <a:p>
            <a:r>
              <a:rPr lang="en-US" dirty="0"/>
              <a:t>End</a:t>
            </a:r>
          </a:p>
        </p:txBody>
      </p:sp>
    </p:spTree>
    <p:extLst>
      <p:ext uri="{BB962C8B-B14F-4D97-AF65-F5344CB8AC3E}">
        <p14:creationId xmlns:p14="http://schemas.microsoft.com/office/powerpoint/2010/main" val="3363051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6" name="TextBox 5">
            <a:extLst>
              <a:ext uri="{FF2B5EF4-FFF2-40B4-BE49-F238E27FC236}">
                <a16:creationId xmlns:a16="http://schemas.microsoft.com/office/drawing/2014/main" id="{0E9C5DBB-F968-3540-AB58-ADE996210F04}"/>
              </a:ext>
            </a:extLst>
          </p:cNvPr>
          <p:cNvSpPr txBox="1"/>
          <p:nvPr/>
        </p:nvSpPr>
        <p:spPr>
          <a:xfrm>
            <a:off x="2596580" y="3076265"/>
            <a:ext cx="5839968" cy="2492990"/>
          </a:xfrm>
          <a:prstGeom prst="rect">
            <a:avLst/>
          </a:prstGeom>
          <a:noFill/>
        </p:spPr>
        <p:txBody>
          <a:bodyPr wrap="square" rtlCol="0">
            <a:spAutoFit/>
          </a:bodyPr>
          <a:lstStyle/>
          <a:p>
            <a:pPr>
              <a:spcAft>
                <a:spcPts val="600"/>
              </a:spcAft>
            </a:pPr>
            <a:r>
              <a:rPr lang="en-US" dirty="0"/>
              <a:t>What did Jesus do for 3 years with 12 ordinary men of wildly different backgrounds?</a:t>
            </a:r>
          </a:p>
          <a:p>
            <a:pPr>
              <a:spcAft>
                <a:spcPts val="600"/>
              </a:spcAft>
            </a:pPr>
            <a:r>
              <a:rPr lang="en-US" dirty="0"/>
              <a:t>	He made disciples</a:t>
            </a:r>
          </a:p>
          <a:p>
            <a:pPr>
              <a:spcBef>
                <a:spcPts val="600"/>
              </a:spcBef>
              <a:spcAft>
                <a:spcPts val="600"/>
              </a:spcAft>
            </a:pPr>
            <a:r>
              <a:rPr lang="en-US" dirty="0"/>
              <a:t>And what are disciples supposed to do?</a:t>
            </a:r>
          </a:p>
          <a:p>
            <a:pPr>
              <a:spcAft>
                <a:spcPts val="600"/>
              </a:spcAft>
            </a:pPr>
            <a:r>
              <a:rPr lang="en-US" dirty="0"/>
              <a:t>	Make disciples</a:t>
            </a:r>
          </a:p>
          <a:p>
            <a:pPr>
              <a:spcAft>
                <a:spcPts val="600"/>
              </a:spcAft>
            </a:pPr>
            <a:r>
              <a:rPr lang="en-US" dirty="0"/>
              <a:t>And how did Jesus do it?</a:t>
            </a:r>
          </a:p>
          <a:p>
            <a:pPr marL="800100" lvl="1" indent="-342900">
              <a:buFont typeface="+mj-lt"/>
              <a:buAutoNum type="arabicPeriod"/>
            </a:pPr>
            <a:endParaRPr lang="en-US" dirty="0"/>
          </a:p>
        </p:txBody>
      </p:sp>
      <p:sp>
        <p:nvSpPr>
          <p:cNvPr id="7" name="Content Placeholder 2">
            <a:extLst>
              <a:ext uri="{FF2B5EF4-FFF2-40B4-BE49-F238E27FC236}">
                <a16:creationId xmlns:a16="http://schemas.microsoft.com/office/drawing/2014/main" id="{513CB19F-2FD2-2B43-9187-BCC5D3D7E0CA}"/>
              </a:ext>
            </a:extLst>
          </p:cNvPr>
          <p:cNvSpPr txBox="1">
            <a:spLocks/>
          </p:cNvSpPr>
          <p:nvPr/>
        </p:nvSpPr>
        <p:spPr>
          <a:xfrm>
            <a:off x="598398" y="4435643"/>
            <a:ext cx="10831286" cy="36889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marL="0" indent="0">
              <a:buNone/>
            </a:pPr>
            <a:endParaRPr lang="en-US" i="1" dirty="0"/>
          </a:p>
        </p:txBody>
      </p:sp>
    </p:spTree>
    <p:extLst>
      <p:ext uri="{BB962C8B-B14F-4D97-AF65-F5344CB8AC3E}">
        <p14:creationId xmlns:p14="http://schemas.microsoft.com/office/powerpoint/2010/main" val="3112754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subTnLst>
                                    <p:set>
                                      <p:cBhvr override="childStyle">
                                        <p:cTn dur="1" fill="hold" display="0" masterRel="nextClick" afterEffect="1"/>
                                        <p:tgtEl>
                                          <p:spTgt spid="6">
                                            <p:txEl>
                                              <p:pRg st="0" end="0"/>
                                            </p:txEl>
                                          </p:spTgt>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subTnLst>
                                    <p:set>
                                      <p:cBhvr override="childStyle">
                                        <p:cTn dur="1" fill="hold" display="0" masterRel="nextClick" afterEffect="1"/>
                                        <p:tgtEl>
                                          <p:spTgt spid="6">
                                            <p:txEl>
                                              <p:pRg st="1" end="1"/>
                                            </p:txEl>
                                          </p:spTgt>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subTnLst>
                                    <p:set>
                                      <p:cBhvr override="childStyle">
                                        <p:cTn dur="1" fill="hold" display="0" masterRel="nextClick" afterEffect="1"/>
                                        <p:tgtEl>
                                          <p:spTgt spid="6">
                                            <p:txEl>
                                              <p:pRg st="2" end="2"/>
                                            </p:txEl>
                                          </p:spTgt>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subTnLst>
                                    <p:set>
                                      <p:cBhvr override="childStyle">
                                        <p:cTn dur="1" fill="hold" display="0" masterRel="nextClick" afterEffect="1"/>
                                        <p:tgtEl>
                                          <p:spTgt spid="6">
                                            <p:txEl>
                                              <p:pRg st="3" end="3"/>
                                            </p:txEl>
                                          </p:spTgt>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subTnLst>
                                    <p:set>
                                      <p:cBhvr override="childStyle">
                                        <p:cTn dur="1" fill="hold" display="0" masterRel="nextClick" afterEffect="1"/>
                                        <p:tgtEl>
                                          <p:spTgt spid="6">
                                            <p:txEl>
                                              <p:pRg st="4" end="4"/>
                                            </p:txEl>
                                          </p:spTgt>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nodePh="1">
                                  <p:stCondLst>
                                    <p:cond delay="0"/>
                                  </p:stCondLst>
                                  <p:endCondLst>
                                    <p:cond evt="begin" delay="0">
                                      <p:tn val="30"/>
                                    </p:cond>
                                  </p:end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598398" y="2464196"/>
            <a:ext cx="10684982" cy="3223339"/>
          </a:xfrm>
        </p:spPr>
        <p:txBody>
          <a:bodyPr>
            <a:normAutofit/>
          </a:bodyPr>
          <a:lstStyle/>
          <a:p>
            <a:pPr marL="0" indent="0">
              <a:buNone/>
            </a:pPr>
            <a:r>
              <a:rPr lang="en-US" dirty="0"/>
              <a:t>Matthew 28: 18-20 (NIV) Then Jesus came to them and said, “All authority in heaven and on earth has been given to me. </a:t>
            </a:r>
            <a:r>
              <a:rPr lang="en-US" b="1" baseline="30000" dirty="0"/>
              <a:t> </a:t>
            </a:r>
            <a:r>
              <a:rPr lang="en-US" dirty="0"/>
              <a:t>Therefore go and </a:t>
            </a:r>
            <a:r>
              <a:rPr lang="en-US" b="1" dirty="0">
                <a:solidFill>
                  <a:schemeClr val="accent5">
                    <a:lumMod val="40000"/>
                    <a:lumOff val="60000"/>
                  </a:schemeClr>
                </a:solidFill>
              </a:rPr>
              <a:t>make disciples</a:t>
            </a:r>
            <a:r>
              <a:rPr lang="en-US" dirty="0"/>
              <a:t> of all nations, baptizing them in the name of the Father and of the Son and of the Holy Spirit,</a:t>
            </a:r>
            <a:r>
              <a:rPr lang="en-US" b="1" baseline="30000" dirty="0"/>
              <a:t> </a:t>
            </a:r>
            <a:r>
              <a:rPr lang="en-US" dirty="0"/>
              <a:t>and teaching them to obey everything I have commanded you. And surely I am with you always, to the very end of the age</a:t>
            </a:r>
            <a:endParaRPr lang="en-US" i="1" dirty="0"/>
          </a:p>
        </p:txBody>
      </p:sp>
      <p:sp>
        <p:nvSpPr>
          <p:cNvPr id="7" name="Content Placeholder 2">
            <a:extLst>
              <a:ext uri="{FF2B5EF4-FFF2-40B4-BE49-F238E27FC236}">
                <a16:creationId xmlns:a16="http://schemas.microsoft.com/office/drawing/2014/main" id="{513CB19F-2FD2-2B43-9187-BCC5D3D7E0CA}"/>
              </a:ext>
            </a:extLst>
          </p:cNvPr>
          <p:cNvSpPr txBox="1">
            <a:spLocks/>
          </p:cNvSpPr>
          <p:nvPr/>
        </p:nvSpPr>
        <p:spPr>
          <a:xfrm>
            <a:off x="598398" y="4435643"/>
            <a:ext cx="10831286" cy="36889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marL="0" indent="0">
              <a:buNone/>
            </a:pPr>
            <a:r>
              <a:rPr lang="en-US" dirty="0"/>
              <a:t>Matthew 28: 18-20 (NIV) Then Jesus came to them and said, “All authority in heaven and on earth has been given to me. Therefore go and </a:t>
            </a:r>
            <a:r>
              <a:rPr lang="en-US" b="1" dirty="0">
                <a:solidFill>
                  <a:schemeClr val="accent5">
                    <a:lumMod val="40000"/>
                    <a:lumOff val="60000"/>
                  </a:schemeClr>
                </a:solidFill>
              </a:rPr>
              <a:t>make disciples </a:t>
            </a:r>
            <a:r>
              <a:rPr lang="en-US" dirty="0"/>
              <a:t>of all nations, baptizing them in the name of the Father and of the Son and of the Holy Spirit,</a:t>
            </a:r>
            <a:r>
              <a:rPr lang="en-US" b="1" baseline="30000" dirty="0"/>
              <a:t>20 </a:t>
            </a:r>
            <a:r>
              <a:rPr lang="en-US" dirty="0"/>
              <a:t>and </a:t>
            </a:r>
            <a:r>
              <a:rPr lang="en-US" b="1" dirty="0">
                <a:solidFill>
                  <a:schemeClr val="accent5">
                    <a:lumMod val="40000"/>
                    <a:lumOff val="60000"/>
                  </a:schemeClr>
                </a:solidFill>
              </a:rPr>
              <a:t>teaching them to obey </a:t>
            </a:r>
            <a:r>
              <a:rPr lang="en-US" dirty="0"/>
              <a:t>everything I have commanded you. And surely I am with you always, to the very end of the age.”</a:t>
            </a:r>
            <a:endParaRPr lang="en-US" i="1" dirty="0"/>
          </a:p>
        </p:txBody>
      </p:sp>
    </p:spTree>
    <p:extLst>
      <p:ext uri="{BB962C8B-B14F-4D97-AF65-F5344CB8AC3E}">
        <p14:creationId xmlns:p14="http://schemas.microsoft.com/office/powerpoint/2010/main" val="2953372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set>
                                      <p:cBhvr override="childStyle">
                                        <p:cTn dur="1" fill="hold" display="0" masterRel="nextClick" afterEffect="1"/>
                                        <p:tgtEl>
                                          <p:spTgt spid="3">
                                            <p:txEl>
                                              <p:pRg st="0" end="0"/>
                                            </p:txEl>
                                          </p:spTgt>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0831286" cy="1574117"/>
          </a:xfrm>
        </p:spPr>
        <p:txBody>
          <a:bodyPr>
            <a:normAutofit/>
          </a:bodyPr>
          <a:lstStyle/>
          <a:p>
            <a:pPr marL="0" indent="0">
              <a:buNone/>
            </a:pPr>
            <a:r>
              <a:rPr lang="en-US" sz="2400" b="1" dirty="0"/>
              <a:t>Christian Leaders Ministry Training for all</a:t>
            </a:r>
          </a:p>
          <a:p>
            <a:pPr marL="457200" lvl="1" indent="0">
              <a:buNone/>
            </a:pPr>
            <a:r>
              <a:rPr lang="en-US" sz="2400" i="1" dirty="0"/>
              <a:t>i.e. Fire department</a:t>
            </a:r>
          </a:p>
          <a:p>
            <a:pPr marL="457200" lvl="1" indent="0">
              <a:buNone/>
            </a:pPr>
            <a:endParaRPr lang="en-US" i="1" dirty="0"/>
          </a:p>
        </p:txBody>
      </p:sp>
    </p:spTree>
    <p:extLst>
      <p:ext uri="{BB962C8B-B14F-4D97-AF65-F5344CB8AC3E}">
        <p14:creationId xmlns:p14="http://schemas.microsoft.com/office/powerpoint/2010/main" val="3764082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2916502"/>
          </a:xfrm>
        </p:spPr>
        <p:txBody>
          <a:bodyPr>
            <a:normAutofit/>
          </a:bodyPr>
          <a:lstStyle/>
          <a:p>
            <a:pPr marL="457200" indent="-457200">
              <a:buAutoNum type="arabicPeriod"/>
            </a:pPr>
            <a:r>
              <a:rPr lang="en-US" sz="2400" b="1" dirty="0"/>
              <a:t>Non-paid Volunteer Firefighters: </a:t>
            </a:r>
          </a:p>
          <a:p>
            <a:pPr marL="457200" lvl="1" indent="0">
              <a:buNone/>
            </a:pPr>
            <a:r>
              <a:rPr lang="en-US" sz="2400" dirty="0"/>
              <a:t>Volunteer fire departments are the bedrock of fire and rescue services. Throughout the USA, the vast number of fire departments are volunteers. Many fire departments are completely volunteer, with no one getting financial support beyond any incurred expense. The firefighters in these types of departments have other careers that support the needs of their families.</a:t>
            </a:r>
            <a:endParaRPr lang="en-US" sz="2400" i="1" dirty="0"/>
          </a:p>
        </p:txBody>
      </p:sp>
    </p:spTree>
    <p:extLst>
      <p:ext uri="{BB962C8B-B14F-4D97-AF65-F5344CB8AC3E}">
        <p14:creationId xmlns:p14="http://schemas.microsoft.com/office/powerpoint/2010/main" val="262898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708982"/>
          </a:xfrm>
        </p:spPr>
        <p:txBody>
          <a:bodyPr>
            <a:normAutofit/>
          </a:bodyPr>
          <a:lstStyle/>
          <a:p>
            <a:pPr marL="457200" indent="-457200">
              <a:buAutoNum type="arabicPeriod"/>
            </a:pPr>
            <a:r>
              <a:rPr lang="en-US" sz="2400" b="1" dirty="0"/>
              <a:t>Non-paid Volunteer Ministry Leaders: </a:t>
            </a:r>
          </a:p>
          <a:p>
            <a:pPr lvl="1"/>
            <a:r>
              <a:rPr lang="en-US" sz="2400" dirty="0"/>
              <a:t>Volunteers are responsible for most of the ministry that happens in the world</a:t>
            </a:r>
          </a:p>
          <a:p>
            <a:pPr lvl="1"/>
            <a:r>
              <a:rPr lang="en-US" sz="2400" dirty="0"/>
              <a:t>Volunteers, for the most part receive very little ministry training</a:t>
            </a:r>
          </a:p>
          <a:p>
            <a:pPr lvl="2">
              <a:buFont typeface="Wingdings" pitchFamily="2" charset="2"/>
              <a:buChar char="ü"/>
            </a:pPr>
            <a:r>
              <a:rPr lang="en-US" sz="2200" dirty="0"/>
              <a:t>It’s too expensive</a:t>
            </a:r>
          </a:p>
          <a:p>
            <a:pPr lvl="2">
              <a:buFont typeface="Wingdings" pitchFamily="2" charset="2"/>
              <a:buChar char="ü"/>
            </a:pPr>
            <a:r>
              <a:rPr lang="en-US" sz="2200" dirty="0"/>
              <a:t>It’s often too time and place constraining</a:t>
            </a:r>
          </a:p>
        </p:txBody>
      </p:sp>
    </p:spTree>
    <p:extLst>
      <p:ext uri="{BB962C8B-B14F-4D97-AF65-F5344CB8AC3E}">
        <p14:creationId xmlns:p14="http://schemas.microsoft.com/office/powerpoint/2010/main" val="348878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121145" y="963424"/>
            <a:ext cx="7607559" cy="1369227"/>
          </a:xfrm>
        </p:spPr>
        <p:txBody>
          <a:bodyPr>
            <a:normAutofit/>
          </a:bodyPr>
          <a:lstStyle/>
          <a:p>
            <a:r>
              <a:rPr lang="en-US" dirty="0"/>
              <a:t>Lecture  5: Ministry-for-all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708982"/>
          </a:xfrm>
        </p:spPr>
        <p:txBody>
          <a:bodyPr>
            <a:normAutofit/>
          </a:bodyPr>
          <a:lstStyle/>
          <a:p>
            <a:pPr marL="457200" indent="-457200">
              <a:buAutoNum type="arabicPeriod"/>
            </a:pPr>
            <a:r>
              <a:rPr lang="en-US" sz="2400" b="1" dirty="0"/>
              <a:t>Non-paid Volunteer Ministry Leaders: </a:t>
            </a:r>
          </a:p>
          <a:p>
            <a:pPr lvl="1"/>
            <a:r>
              <a:rPr lang="en-US" sz="2400" dirty="0"/>
              <a:t>Christian Leaders Ministry Training</a:t>
            </a:r>
          </a:p>
          <a:p>
            <a:pPr lvl="2">
              <a:buFont typeface="Wingdings" pitchFamily="2" charset="2"/>
              <a:buChar char="ü"/>
            </a:pPr>
            <a:r>
              <a:rPr lang="en-US" sz="2200" dirty="0"/>
              <a:t>Free</a:t>
            </a:r>
          </a:p>
          <a:p>
            <a:pPr lvl="2">
              <a:buFont typeface="Wingdings" pitchFamily="2" charset="2"/>
              <a:buChar char="ü"/>
            </a:pPr>
            <a:r>
              <a:rPr lang="en-US" sz="2200" dirty="0"/>
              <a:t>Your place; your schedule</a:t>
            </a:r>
          </a:p>
          <a:p>
            <a:pPr lvl="2">
              <a:buFont typeface="Wingdings" pitchFamily="2" charset="2"/>
              <a:buChar char="ü"/>
            </a:pPr>
            <a:r>
              <a:rPr lang="en-US" sz="2200" dirty="0"/>
              <a:t>3 credit, 1 credit, and mini courses</a:t>
            </a:r>
          </a:p>
          <a:p>
            <a:pPr lvl="2">
              <a:buFont typeface="Wingdings" pitchFamily="2" charset="2"/>
              <a:buChar char="ü"/>
            </a:pPr>
            <a:r>
              <a:rPr lang="en-US" sz="2200" dirty="0"/>
              <a:t>Vocational style training</a:t>
            </a:r>
          </a:p>
        </p:txBody>
      </p:sp>
    </p:spTree>
    <p:extLst>
      <p:ext uri="{BB962C8B-B14F-4D97-AF65-F5344CB8AC3E}">
        <p14:creationId xmlns:p14="http://schemas.microsoft.com/office/powerpoint/2010/main" val="1548687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2916502"/>
          </a:xfrm>
        </p:spPr>
        <p:txBody>
          <a:bodyPr>
            <a:normAutofit/>
          </a:bodyPr>
          <a:lstStyle/>
          <a:p>
            <a:pPr marL="457200" indent="-457200">
              <a:buFont typeface="+mj-lt"/>
              <a:buAutoNum type="arabicPeriod" startAt="2"/>
            </a:pPr>
            <a:r>
              <a:rPr lang="en-US" sz="2400" b="1" dirty="0"/>
              <a:t>Paid Bi-vocational Firefighters: </a:t>
            </a:r>
          </a:p>
          <a:p>
            <a:pPr marL="457200" lvl="1" indent="0">
              <a:buNone/>
            </a:pPr>
            <a:r>
              <a:rPr lang="en-US" sz="2400" dirty="0"/>
              <a:t>Bi-vocational firefighters are paid part-time salaries that will be reported as "income" for services completed. The firefighters in these types of departments have other careers that support the needs of their families.  </a:t>
            </a:r>
            <a:endParaRPr lang="en-US" sz="2400" i="1" dirty="0"/>
          </a:p>
        </p:txBody>
      </p:sp>
    </p:spTree>
    <p:extLst>
      <p:ext uri="{BB962C8B-B14F-4D97-AF65-F5344CB8AC3E}">
        <p14:creationId xmlns:p14="http://schemas.microsoft.com/office/powerpoint/2010/main" val="3487204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7FB-ECF2-EE49-BE98-73E6CB781AC6}"/>
              </a:ext>
            </a:extLst>
          </p:cNvPr>
          <p:cNvSpPr>
            <a:spLocks noGrp="1"/>
          </p:cNvSpPr>
          <p:nvPr>
            <p:ph type="title"/>
          </p:nvPr>
        </p:nvSpPr>
        <p:spPr>
          <a:xfrm>
            <a:off x="4343400" y="982086"/>
            <a:ext cx="7239000" cy="1369227"/>
          </a:xfrm>
        </p:spPr>
        <p:txBody>
          <a:bodyPr>
            <a:normAutofit/>
          </a:bodyPr>
          <a:lstStyle/>
          <a:p>
            <a:r>
              <a:rPr lang="en-US" dirty="0"/>
              <a:t>Lecture  5: Ministry for all  based training</a:t>
            </a:r>
          </a:p>
        </p:txBody>
      </p:sp>
      <p:sp>
        <p:nvSpPr>
          <p:cNvPr id="3" name="Content Placeholder 2">
            <a:extLst>
              <a:ext uri="{FF2B5EF4-FFF2-40B4-BE49-F238E27FC236}">
                <a16:creationId xmlns:a16="http://schemas.microsoft.com/office/drawing/2014/main" id="{F35CD517-EF2E-1A40-897C-AE6B8FDF52E8}"/>
              </a:ext>
            </a:extLst>
          </p:cNvPr>
          <p:cNvSpPr>
            <a:spLocks noGrp="1"/>
          </p:cNvSpPr>
          <p:nvPr>
            <p:ph idx="1"/>
          </p:nvPr>
        </p:nvSpPr>
        <p:spPr>
          <a:xfrm>
            <a:off x="674914" y="2764970"/>
            <a:ext cx="11053790" cy="3904054"/>
          </a:xfrm>
        </p:spPr>
        <p:txBody>
          <a:bodyPr>
            <a:normAutofit/>
          </a:bodyPr>
          <a:lstStyle/>
          <a:p>
            <a:pPr marL="0" indent="0">
              <a:buNone/>
            </a:pPr>
            <a:r>
              <a:rPr lang="en-US" sz="2400" b="1" dirty="0"/>
              <a:t>Paid Bi-vocational Ministry Leaders: </a:t>
            </a:r>
          </a:p>
          <a:p>
            <a:pPr lvl="1"/>
            <a:r>
              <a:rPr lang="en-US" sz="2400" dirty="0"/>
              <a:t>Paid bi—vocational ministry leaders are responsible for most of the organizing of ministry that happens in the world</a:t>
            </a:r>
          </a:p>
          <a:p>
            <a:pPr lvl="1"/>
            <a:r>
              <a:rPr lang="en-US" sz="2400" dirty="0"/>
              <a:t>Paid bi—vocational ministry leaders, for the most part, receive very little ministry training</a:t>
            </a:r>
          </a:p>
          <a:p>
            <a:pPr lvl="2">
              <a:buFont typeface="Wingdings" pitchFamily="2" charset="2"/>
              <a:buChar char="ü"/>
            </a:pPr>
            <a:r>
              <a:rPr lang="en-US" sz="2200" dirty="0"/>
              <a:t>It’s too expensive</a:t>
            </a:r>
          </a:p>
          <a:p>
            <a:pPr lvl="2">
              <a:buFont typeface="Wingdings" pitchFamily="2" charset="2"/>
              <a:buChar char="ü"/>
            </a:pPr>
            <a:r>
              <a:rPr lang="en-US" sz="2200" dirty="0"/>
              <a:t>It’s often too time and place constraining</a:t>
            </a:r>
          </a:p>
        </p:txBody>
      </p:sp>
    </p:spTree>
    <p:extLst>
      <p:ext uri="{BB962C8B-B14F-4D97-AF65-F5344CB8AC3E}">
        <p14:creationId xmlns:p14="http://schemas.microsoft.com/office/powerpoint/2010/main" val="3457413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{BED01C3A-FD83-D841-9F27-B7C888938640}tf10001079</Template>
  <TotalTime>20292</TotalTime>
  <Words>705</Words>
  <Application>Microsoft Macintosh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vt:lpstr>
      <vt:lpstr>Vapor Trail</vt:lpstr>
      <vt:lpstr>Being A Christian Leader: Competence </vt:lpstr>
      <vt:lpstr>Lecture  5: Ministry for all  based training</vt:lpstr>
      <vt:lpstr>Lecture  5: Ministry for all  based training</vt:lpstr>
      <vt:lpstr>Lecture  5: Ministry for all  based training</vt:lpstr>
      <vt:lpstr>Lecture  5: Ministry for all  based training</vt:lpstr>
      <vt:lpstr>Lecture  5: Ministry for all  based training</vt:lpstr>
      <vt:lpstr>Lecture  5: Ministry-for-all  based training</vt:lpstr>
      <vt:lpstr>Lecture  5: Ministry for all  based training</vt:lpstr>
      <vt:lpstr>Lecture  5: Ministry for all  based training</vt:lpstr>
      <vt:lpstr>Lecture  5: Ministry for all  based training</vt:lpstr>
      <vt:lpstr>Lecture  5: Ministry for all  based training</vt:lpstr>
      <vt:lpstr>Lecture  5: Ministry for all  based training</vt:lpstr>
      <vt:lpstr>Lecture  5: Ministry for all  based training</vt:lpstr>
      <vt:lpstr>Lecture  5: Ministry for all  based training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Being A Christian Leader</dc:title>
  <dc:creator>Steve  Elzinga</dc:creator>
  <cp:lastModifiedBy>Abbie Alfree</cp:lastModifiedBy>
  <cp:revision>61</cp:revision>
  <dcterms:created xsi:type="dcterms:W3CDTF">2021-09-07T14:59:00Z</dcterms:created>
  <dcterms:modified xsi:type="dcterms:W3CDTF">2022-01-26T14:53:53Z</dcterms:modified>
</cp:coreProperties>
</file>