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idad 6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4904">
              <a:defRPr sz="5904"/>
            </a:pPr>
            <a:r>
              <a:t>Unidad 6</a:t>
            </a:r>
          </a:p>
          <a:p>
            <a:pPr defTabSz="374904">
              <a:defRPr sz="5904"/>
            </a:pPr>
          </a:p>
          <a:p>
            <a:pPr defTabSz="374904">
              <a:defRPr sz="5904"/>
            </a:pPr>
            <a:r>
              <a:t>COMPOSICIÓN</a:t>
            </a:r>
          </a:p>
        </p:txBody>
      </p:sp>
      <p:sp>
        <p:nvSpPr>
          <p:cNvPr id="163" name="LECCIONES…"/>
          <p:cNvSpPr txBox="1"/>
          <p:nvPr>
            <p:ph type="body" sz="half" idx="1"/>
          </p:nvPr>
        </p:nvSpPr>
        <p:spPr>
          <a:xfrm>
            <a:off x="2552005" y="3610554"/>
            <a:ext cx="790079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algn="l"/>
            <a:r>
              <a:t>1. Práctica 1 </a:t>
            </a:r>
          </a:p>
          <a:p>
            <a:pPr algn="l"/>
            <a:r>
              <a:t>2. Práctica 2</a:t>
            </a:r>
          </a:p>
          <a:p>
            <a:pPr algn="l"/>
            <a:r>
              <a:t>3. Práctica 3</a:t>
            </a:r>
          </a:p>
        </p:txBody>
      </p:sp>
      <p:sp>
        <p:nvSpPr>
          <p:cNvPr id="164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5" name="Dingbat Check"/>
          <p:cNvSpPr/>
          <p:nvPr/>
        </p:nvSpPr>
        <p:spPr>
          <a:xfrm>
            <a:off x="1508229" y="60109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10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095" y="749300"/>
            <a:ext cx="11355210" cy="7570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14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800100"/>
            <a:ext cx="11328400" cy="7552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18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235" y="889000"/>
            <a:ext cx="10966865" cy="7311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22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235" y="863600"/>
            <a:ext cx="10966865" cy="7311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26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808" y="1158497"/>
            <a:ext cx="10535784" cy="7023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30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1103081"/>
            <a:ext cx="11276546" cy="713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34" name="Creatividad…"/>
          <p:cNvSpPr txBox="1"/>
          <p:nvPr/>
        </p:nvSpPr>
        <p:spPr>
          <a:xfrm>
            <a:off x="1244368" y="2054298"/>
            <a:ext cx="10516064" cy="5645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1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Creatividad</a:t>
            </a:r>
          </a:p>
          <a:p>
            <a:pPr defTabSz="457200">
              <a:defRPr b="0" sz="1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Crear</a:t>
            </a:r>
          </a:p>
          <a:p>
            <a:pPr defTabSz="457200">
              <a:defRPr b="0" sz="1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CREADOR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254250"/>
            <a:ext cx="4835922" cy="6108700"/>
          </a:xfrm>
          <a:prstGeom prst="rect">
            <a:avLst/>
          </a:prstGeom>
        </p:spPr>
      </p:pic>
      <p:sp>
        <p:nvSpPr>
          <p:cNvPr id="237" name="TAREAS TRANSFORMADORAS"/>
          <p:cNvSpPr txBox="1"/>
          <p:nvPr>
            <p:ph type="title"/>
          </p:nvPr>
        </p:nvSpPr>
        <p:spPr>
          <a:xfrm>
            <a:off x="1612900" y="-254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238" name="U6. T3.…"/>
          <p:cNvSpPr txBox="1"/>
          <p:nvPr>
            <p:ph type="body" sz="half" idx="1"/>
          </p:nvPr>
        </p:nvSpPr>
        <p:spPr>
          <a:xfrm>
            <a:off x="1079599" y="2159000"/>
            <a:ext cx="6100416" cy="6096000"/>
          </a:xfrm>
          <a:prstGeom prst="rect">
            <a:avLst/>
          </a:prstGeom>
        </p:spPr>
        <p:txBody>
          <a:bodyPr/>
          <a:lstStyle/>
          <a:p>
            <a:pPr marL="482599" indent="-482599">
              <a:buBlip>
                <a:blip r:embed="rId3"/>
              </a:buBlip>
              <a:defRPr sz="5700"/>
            </a:pPr>
            <a:r>
              <a:t> U6. T3. </a:t>
            </a:r>
          </a:p>
          <a:p>
            <a:pPr marL="0" indent="0">
              <a:buSzTx/>
              <a:buNone/>
              <a:defRPr sz="5700"/>
            </a:pPr>
            <a:r>
              <a:t>Reescribir la tarea U6. T3. Añadiendo aspectos creativos.</a:t>
            </a:r>
          </a:p>
        </p:txBody>
      </p:sp>
      <p:sp>
        <p:nvSpPr>
          <p:cNvPr id="239" name="Unidad 6. Composición…"/>
          <p:cNvSpPr txBox="1"/>
          <p:nvPr/>
        </p:nvSpPr>
        <p:spPr>
          <a:xfrm>
            <a:off x="6772324" y="-203200"/>
            <a:ext cx="6092776" cy="120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145" t="2106" r="7927" b="30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2" name="Examen Unidad 6"/>
          <p:cNvSpPr txBox="1"/>
          <p:nvPr/>
        </p:nvSpPr>
        <p:spPr>
          <a:xfrm>
            <a:off x="443272" y="536936"/>
            <a:ext cx="55396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4200">
                <a:solidFill>
                  <a:srgbClr val="0000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Examen Unidad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jemplo en vivo……"/>
          <p:cNvSpPr txBox="1"/>
          <p:nvPr>
            <p:ph type="body" sz="quarter" idx="1"/>
          </p:nvPr>
        </p:nvSpPr>
        <p:spPr>
          <a:xfrm>
            <a:off x="6507881" y="400845"/>
            <a:ext cx="6092777" cy="1929062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70" name="PASOS…"/>
          <p:cNvGrpSpPr/>
          <p:nvPr/>
        </p:nvGrpSpPr>
        <p:grpSpPr>
          <a:xfrm>
            <a:off x="558229" y="268337"/>
            <a:ext cx="5816651" cy="8692158"/>
            <a:chOff x="0" y="0"/>
            <a:chExt cx="5816649" cy="8692157"/>
          </a:xfrm>
        </p:grpSpPr>
        <p:sp>
          <p:nvSpPr>
            <p:cNvPr id="169" name="PASOS…"/>
            <p:cNvSpPr/>
            <p:nvPr/>
          </p:nvSpPr>
          <p:spPr>
            <a:xfrm>
              <a:off x="25400" y="25400"/>
              <a:ext cx="5765850" cy="864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388620">
                <a:defRPr b="0" sz="2720">
                  <a:solidFill>
                    <a:srgbClr val="9152BC"/>
                  </a:solidFill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Componer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Conectar esas oraciones y convertirlas en párrafos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52497" indent="-652497" algn="l" defTabSz="388620">
                <a:buSzPct val="100000"/>
                <a:buAutoNum type="arabicPeriod" startAt="1"/>
                <a:defRPr b="0" sz="2720">
                  <a:solidFill>
                    <a:srgbClr val="9152BC"/>
                  </a:solidFill>
                  <a:effectLst>
                    <a:outerShdw sx="100000" sy="100000" kx="0" ky="0" algn="b" rotWithShape="0" blurRad="53975" dist="2159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Revisar</a:t>
              </a:r>
            </a:p>
          </p:txBody>
        </p:sp>
        <p:pic>
          <p:nvPicPr>
            <p:cNvPr id="168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16650" cy="8692158"/>
            </a:xfrm>
            <a:prstGeom prst="rect">
              <a:avLst/>
            </a:prstGeom>
            <a:effectLst/>
          </p:spPr>
        </p:pic>
      </p:grpSp>
      <p:sp>
        <p:nvSpPr>
          <p:cNvPr id="171" name="Dingbat Check"/>
          <p:cNvSpPr/>
          <p:nvPr/>
        </p:nvSpPr>
        <p:spPr>
          <a:xfrm>
            <a:off x="2942466" y="6092233"/>
            <a:ext cx="3966349" cy="376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2" name="Organization"/>
          <p:cNvSpPr/>
          <p:nvPr/>
        </p:nvSpPr>
        <p:spPr>
          <a:xfrm>
            <a:off x="6667803" y="2630698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3" name="El evangelio de Mateo menciona dos veces el resumen de lo que hizo Jesús para servir a los demás.…"/>
          <p:cNvSpPr txBox="1"/>
          <p:nvPr/>
        </p:nvSpPr>
        <p:spPr>
          <a:xfrm>
            <a:off x="8189886" y="2630828"/>
            <a:ext cx="4275933" cy="294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74" name="Unidad 6. Composición…"/>
          <p:cNvSpPr txBox="1"/>
          <p:nvPr>
            <p:ph type="title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3. Práctica 3</a:t>
            </a:r>
          </a:p>
        </p:txBody>
      </p:sp>
      <p:sp>
        <p:nvSpPr>
          <p:cNvPr id="175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6340921" y="5546266"/>
            <a:ext cx="5940079" cy="41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63500"/>
            <a:ext cx="12192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http://eltablondelaprofesoraestherlicona.blogspot.com/2015/06/nivel-critico-intertextual.html"/>
          <p:cNvSpPr txBox="1"/>
          <p:nvPr/>
        </p:nvSpPr>
        <p:spPr>
          <a:xfrm>
            <a:off x="1052871" y="9202497"/>
            <a:ext cx="10899057" cy="314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b="0" sz="1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http://eltablondelaprofesoraestherlicona.blogspot.com/2015/06/nivel-critico-intertextual.html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jemplo en vivo……"/>
          <p:cNvSpPr txBox="1"/>
          <p:nvPr>
            <p:ph type="body" sz="quarter" idx="1"/>
          </p:nvPr>
        </p:nvSpPr>
        <p:spPr>
          <a:xfrm>
            <a:off x="6507881" y="400845"/>
            <a:ext cx="6092777" cy="1929062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83" name="PASOS…"/>
          <p:cNvGrpSpPr/>
          <p:nvPr/>
        </p:nvGrpSpPr>
        <p:grpSpPr>
          <a:xfrm>
            <a:off x="558229" y="268337"/>
            <a:ext cx="5816651" cy="8692158"/>
            <a:chOff x="0" y="0"/>
            <a:chExt cx="5816649" cy="8692157"/>
          </a:xfrm>
        </p:grpSpPr>
        <p:sp>
          <p:nvSpPr>
            <p:cNvPr id="182" name="PASOS…"/>
            <p:cNvSpPr/>
            <p:nvPr/>
          </p:nvSpPr>
          <p:spPr>
            <a:xfrm>
              <a:off x="25400" y="25400"/>
              <a:ext cx="5765850" cy="864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384047">
                <a:defRPr b="0" sz="2688">
                  <a:solidFill>
                    <a:srgbClr val="9152BC"/>
                  </a:solidFill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Componer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Conectar esas oraciones y convertirlas en párrafos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Revisar</a:t>
              </a:r>
            </a:p>
            <a:p>
              <a:pPr marL="644821" indent="-644821" algn="l" defTabSz="384047">
                <a:buSzPct val="100000"/>
                <a:buAutoNum type="arabicPeriod" startAt="1"/>
                <a:defRPr b="0" sz="2688">
                  <a:solidFill>
                    <a:srgbClr val="9152BC"/>
                  </a:solidFill>
                  <a:effectLst>
                    <a:outerShdw sx="100000" sy="100000" kx="0" ky="0" algn="b" rotWithShape="0" blurRad="53339" dist="2133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Estilo</a:t>
              </a:r>
            </a:p>
          </p:txBody>
        </p:sp>
        <p:pic>
          <p:nvPicPr>
            <p:cNvPr id="181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16650" cy="8692158"/>
            </a:xfrm>
            <a:prstGeom prst="rect">
              <a:avLst/>
            </a:prstGeom>
            <a:effectLst/>
          </p:spPr>
        </p:pic>
      </p:grpSp>
      <p:sp>
        <p:nvSpPr>
          <p:cNvPr id="184" name="Dingbat Check"/>
          <p:cNvSpPr/>
          <p:nvPr/>
        </p:nvSpPr>
        <p:spPr>
          <a:xfrm>
            <a:off x="4961766" y="2218733"/>
            <a:ext cx="3966349" cy="376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5" name="Organization"/>
          <p:cNvSpPr/>
          <p:nvPr/>
        </p:nvSpPr>
        <p:spPr>
          <a:xfrm>
            <a:off x="6667803" y="2630698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6" name="El evangelio de Mateo menciona dos veces el resumen de lo que hizo Jesús para servir a los demás.…"/>
          <p:cNvSpPr txBox="1"/>
          <p:nvPr/>
        </p:nvSpPr>
        <p:spPr>
          <a:xfrm>
            <a:off x="8189886" y="2630828"/>
            <a:ext cx="4275933" cy="294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87" name="Unidad 6. Composición…"/>
          <p:cNvSpPr txBox="1"/>
          <p:nvPr>
            <p:ph type="title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3. Práctica 3</a:t>
            </a:r>
          </a:p>
        </p:txBody>
      </p:sp>
      <p:sp>
        <p:nvSpPr>
          <p:cNvPr id="188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6340921" y="5546266"/>
            <a:ext cx="5940079" cy="41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 startAt="1"/>
              <a:defRPr b="0" sz="1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089" y="608365"/>
            <a:ext cx="11370611" cy="853687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192" name="https://es.slideshare.net/JohanitaGri/redaccin-y-estilo-26655854"/>
          <p:cNvSpPr txBox="1"/>
          <p:nvPr/>
        </p:nvSpPr>
        <p:spPr>
          <a:xfrm>
            <a:off x="842304" y="8783279"/>
            <a:ext cx="11320192" cy="1364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b="0" sz="19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https://es.slideshare.net/JohanitaGri/redaccin-y-estilo-26655854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múnmente sólo oímos de la muerte, sepultura y resurrección de Jesús. Pero antes de que eso sucediera, Jesús tuvo un ministerio.…"/>
          <p:cNvSpPr txBox="1"/>
          <p:nvPr/>
        </p:nvSpPr>
        <p:spPr>
          <a:xfrm>
            <a:off x="478425" y="1126896"/>
            <a:ext cx="11731030" cy="7499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508000" algn="l" defTabSz="457200">
              <a:defRPr b="0" sz="3500">
                <a:solidFill>
                  <a:srgbClr val="D4ABE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Comúnmente sólo oímos de la muerte, sepultura y resurrección de Jesús. Pero antes de que eso sucediera, Jesús tuvo un ministerio. </a:t>
            </a:r>
          </a:p>
          <a:p>
            <a:pPr indent="508000" algn="l" defTabSz="457200">
              <a:defRPr b="0" sz="3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</p:txBody>
      </p:sp>
      <p:sp>
        <p:nvSpPr>
          <p:cNvPr id="195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098550"/>
            <a:ext cx="11430000" cy="722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02" name="Karen Salas…"/>
          <p:cNvSpPr txBox="1"/>
          <p:nvPr/>
        </p:nvSpPr>
        <p:spPr>
          <a:xfrm>
            <a:off x="1133267" y="835486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673100"/>
            <a:ext cx="11658600" cy="777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Práctica 3</a:t>
            </a:r>
          </a:p>
        </p:txBody>
      </p:sp>
      <p:sp>
        <p:nvSpPr>
          <p:cNvPr id="206" name="Karen Salas…"/>
          <p:cNvSpPr txBox="1"/>
          <p:nvPr/>
        </p:nvSpPr>
        <p:spPr>
          <a:xfrm>
            <a:off x="1133267" y="8437413"/>
            <a:ext cx="10966865" cy="10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Karen Salas</a:t>
            </a:r>
          </a:p>
          <a:p>
            <a: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http://karensalas.com/2017/08/24/7-enemigos-la-creatividad/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617" y="1296606"/>
            <a:ext cx="10245283" cy="683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