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9144000"/>
  <p:notesSz cx="6858000" cy="9144000"/>
  <p:embeddedFontLst>
    <p:embeddedFont>
      <p:font typeface="Quattrocento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1" roundtripDataSignature="AMtx7mg+RFXVu+ZI33SVSizKTbYYhwCZ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attrocentoSans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QuattrocentoSans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QuattrocentoSans-italic.fntdata"/><Relationship Id="rId6" Type="http://schemas.openxmlformats.org/officeDocument/2006/relationships/slide" Target="slides/slide2.xml"/><Relationship Id="rId18" Type="http://schemas.openxmlformats.org/officeDocument/2006/relationships/font" Target="fonts/QuattrocentoSans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Траурні і весільні пісні! Це тема нашої лекції.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ми розглянемо дві унікальні біблійні книги: ПЛАЧ ЄРЕМІЇ та ПІСНІ ПІСЕНЬ Соломона.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одній книзі,  оплакується трагедія цілого народу, в іншій оспівується кохання однієї пари.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Плач Єремії - це осмислення трагедії, Пісні Пісень Соломона - це осмислення щастя.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 горе, так і щастя - невід'ємні складові людського життя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Обидві книги написані в поетичній формі, адже як горе так і щастя найкраще висловлювати в поезії</a:t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Наступна структура відображає різні етапи стосунків між чоловіком і жінкою, починаючи із залицяння завершуючи зрілими сімейними стосунками. 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1). Залицяння (1:1-3:5): Спогади закоханих (1:1-2:7) і Вираження взаємного кохання (2:8-3:5)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2). Весілля (3:6-5:1):</a:t>
            </a:r>
            <a:endParaRPr b="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Опис наречених (3:6-11) та Весілля (4:1-5:1)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3). Шлюб (5:2-8:14): Конфлікт (5:2-6:3), Примирення (6:4-8:4) і Зрілі стосунки (8:5-14)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 само, як в книгах Рут та Естер, слово “Бог” в книзі Пісні Пісень не згадується.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Новий Заповіт не посилається на книгу Пісні Соломона.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оспівується сім'я і шлюб, а саме романтична та інтимна його частина.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Вже в першій книзі Біблії (Бут.1:27, 28) написано, що Бог створив чоловіка і жінку, шлюб і статеве життя.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подає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здоровий погляд на статеве життя в шлюбі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противагу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крайньому аскетизму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(який заперечує задоволення), та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розбещеності.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читається на Пасху і називають її “Святе святих”.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Древні юдейські тлумачення (Мішна, Талмуд) вбачають в книзі Пісні зображення Божої любові до Ізраїлю.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Саме тому, цю книгу читають на Пасху, під час святкування якої фокусується увага на заповітну любов.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Отці церкви, в книзі Соломона вбачали ілюстрацію любові Христа до Церкви. 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Плач Єремії, це траурні, жалобні пісні народу, що горював внаслідок руйнування храму і Єрусалиму в 586 р.до Р.Х.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Якщо історія і факти руйнування Єрусалиму записані в 2Цар.25 та Єр.25, то в книзі Плач, записані емоції та почуття, які наповнили серця юдеїв, які вижили після трагедії.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Традиційно, 9-го Ава, юдеї щорічно оплакують зруйнування Навуходоносором 1-го храму (586 до.Р.Х) і зруйнування римлянами 2-го храму (70-ті рр.).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немає прямих вказівок на автора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Традиційний погляд приписує авторство Єремії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Схожий стиль до Єремії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Тема суду та милості притаманна Єремії</a:t>
            </a:r>
            <a:endParaRPr/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Літературні особливості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Перші чотири розділи книги, складаються з акровіршів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розділи 1 і 2 складаються з 22 вірші по три рядки кожен, при тому, кожне перше слово вірша починається з наступної букви алфавіту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Подібну структуру має розділ 4, з різницею, що вірш складається не з 3 а 2 рядків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Форма алфавітного акровіршу,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найперше допомагає запам'ятовувати текст.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По-друге, виражає повноту страждань, так би мовити від А до Я (від Алеф до Тав).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Головна тема книги - страждання.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 знаємо книгу Біблії, де також описуються страждання, але не цілого народу, але однієї, окремої людини - Йова.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Різниця в тому, що Йов страждав не заслужено, а юдеї - заслужено.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центрі книги Плач Єремії - Заповітні стосунки Бога з Ізраїлем. Заповіт вимагає дотримання умов Заповіту: результат послуху - благословення, а результат свавілля - прокляття (П.Зак.28).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Наслідок гріха - покарання (1:5,8,18,20; 3:42; 4:6,13,22; 5:16),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 автор книги має надію на милість Бога (3:22-25; 5:19-20).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Пісня Пісень - це найкраща пісня. Назва книги походить від першого вірша книги.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Цікаво, що в єврейській традиції книга читается на Пасху. Вам цікаво чому? Поговоримо згодом.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Еротична природа Пісень була перешкодою, щоб книгу включили в канон.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Алегоричне тлумачення книги (спочатку равинами, пізніше отцями церкви), допомогло в процесі канонізації книги. 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Поема про справжню любов, яка не купується за гроші!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Це жанр літератури був популярним на древньому близькому сході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Єгипетські поеми любові та Месопотамські поеми любові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Соломона вважають автором книги, апелюючи до внутрішніх свідоцтв цього факту, які містяться в книзі: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Пісня пісень, що складена Соломоном (1:1).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Окрім заголовку (1:1), в книзі ще 6 разів згадується Соломон (1:4; 3:7,9,11; 8:11,12).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Юдейська традиція приписує Соломону авторство трьох книг: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Книгу Екклезіаста, він писав в кінці свого життя,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Притчі - в період зрілості,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книгу Пісні, Соломон написав в юності, коли у нього ще не було гарему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Опис партнера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(4:1-7; 6:4-7; 7:2-10; 5:10-16),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закохані описують красу один одного, захоплюються один одним.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Трохи дивно виглядає для сучасних людей...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 не потрібно забувати, що то форма древньої поезії і порівняння пов'язані з конкретними образами.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Захоплення коханою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(1:9-11; 4:9-11; 7:7-9),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ця форма відрізняється від попередньої, акцентуючи увагу на бажання і страсть по відношенню улюбленої.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Туга за коханим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(1:2-4; 2:5-6; 8:1-4,6-7), ця форма нагадує про те, що розлука посилює любов. 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Опис себе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(тільки Суламіта), підкреслює свою скромність (1:5; 2:1) і зрілість (8:8-10). 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1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2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ПЛАЧ. ПІСНІ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21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26329" y="1"/>
            <a:ext cx="421767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0"/>
          <p:cNvSpPr/>
          <p:nvPr/>
        </p:nvSpPr>
        <p:spPr>
          <a:xfrm>
            <a:off x="0" y="1"/>
            <a:ext cx="4926328" cy="67403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4:1-7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Твої коси немов стадо кіз</a:t>
            </a:r>
            <a:endParaRPr b="0" i="0" sz="36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Твої зубки немов та отара овець</a:t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Твої губки немов кармазинова нитка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Твоя шия немов та Давидова башта</a:t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Два перса твої мов ті двоє близнят молодих у газелі</a:t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Структура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9" name="Google Shape;159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1). Залицяння (1:1-3:5)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2). Весілля (3:6-5:1)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3). Шлюб (5:2-8:14)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Богослов’я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None/>
            </a:pPr>
            <a:r>
              <a:rPr i="1" lang="ru-RU" sz="4400">
                <a:solidFill>
                  <a:srgbClr val="FF0000"/>
                </a:solidFill>
              </a:rPr>
              <a:t>Поклади ти мене, як печатку на серце своє, як печать на рамено своє, бо сильне кохання, як смерть, заздрощі непереможні, немов той шеол, його жар жар огню, воно полум'я Господа!</a:t>
            </a:r>
            <a:r>
              <a:rPr lang="ru-RU" sz="4400">
                <a:solidFill>
                  <a:srgbClr val="FF0000"/>
                </a:solidFill>
              </a:rPr>
              <a:t> </a:t>
            </a:r>
            <a:r>
              <a:rPr i="1" lang="ru-RU" sz="4400">
                <a:solidFill>
                  <a:srgbClr val="FF0000"/>
                </a:solidFill>
              </a:rPr>
              <a:t>(8:6)</a:t>
            </a:r>
            <a:endParaRPr i="1" sz="4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ctrTitle"/>
          </p:nvPr>
        </p:nvSpPr>
        <p:spPr>
          <a:xfrm>
            <a:off x="391886" y="4152945"/>
            <a:ext cx="3082833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ПЛАЧ</a:t>
            </a:r>
            <a:endParaRPr/>
          </a:p>
        </p:txBody>
      </p:sp>
      <p:pic>
        <p:nvPicPr>
          <p:cNvPr id="97" name="Google Shape;9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08325" y="0"/>
            <a:ext cx="5335675" cy="685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Автор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0" y="1489166"/>
            <a:ext cx="9144000" cy="53688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Єремія 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4000"/>
              <a:buChar char="•"/>
            </a:pPr>
            <a:r>
              <a:rPr i="1" lang="ru-RU" sz="4000">
                <a:solidFill>
                  <a:srgbClr val="FF0000"/>
                </a:solidFill>
              </a:rPr>
              <a:t>І Єремія співав жалобну пісню по Йосії. А всі співаки та співачки оповідали в жалобних своїх піснях про Йосію, і так є аж до сьогодні, і дали їх за уставу для Ізраїля, і ось вони написані в Жалобних Піснях (2Хр.35:25)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FF0000"/>
              </a:solidFill>
            </a:endParaRPr>
          </a:p>
          <a:p>
            <a:pPr indent="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Структура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628650" y="1410789"/>
            <a:ext cx="7886700" cy="50945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ru-RU" sz="3600">
                <a:solidFill>
                  <a:schemeClr val="lt1"/>
                </a:solidFill>
              </a:rPr>
              <a:t>1). Спустошення Єрусалиму (1:1-22)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ru-RU" sz="3600">
                <a:solidFill>
                  <a:schemeClr val="lt1"/>
                </a:solidFill>
              </a:rPr>
              <a:t>2). Дія Божого гніву (2:1-22)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ru-RU" sz="3600">
                <a:solidFill>
                  <a:schemeClr val="lt1"/>
                </a:solidFill>
              </a:rPr>
              <a:t>3). Скорбота Єремії (3:1-66) 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ru-RU" sz="3600">
                <a:solidFill>
                  <a:schemeClr val="lt1"/>
                </a:solidFill>
              </a:rPr>
              <a:t>4). Божий гнів (4:1-22)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ru-RU" sz="3600">
                <a:solidFill>
                  <a:schemeClr val="lt1"/>
                </a:solidFill>
              </a:rPr>
              <a:t>5). Молитва заступництва (5:1-22) </a:t>
            </a:r>
            <a:br>
              <a:rPr lang="ru-RU" sz="3600">
                <a:solidFill>
                  <a:schemeClr val="lt1"/>
                </a:solidFill>
              </a:rPr>
            </a:b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Богослов’я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None/>
            </a:pPr>
            <a:r>
              <a:rPr i="1" lang="ru-RU" sz="4800">
                <a:solidFill>
                  <a:srgbClr val="FF0000"/>
                </a:solidFill>
              </a:rPr>
              <a:t>Приверни нас до Себе, о Господи, і вернемось ми, віднови наші дні, як давніше було! Хіба Ти цілком нас відкинув, прогнівавсь занадто на нас?...(5:21-22)</a:t>
            </a:r>
            <a:endParaRPr sz="4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ctrTitle"/>
          </p:nvPr>
        </p:nvSpPr>
        <p:spPr>
          <a:xfrm>
            <a:off x="391886" y="4152945"/>
            <a:ext cx="3082833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ПІСНІ</a:t>
            </a:r>
            <a:endParaRPr/>
          </a:p>
        </p:txBody>
      </p:sp>
      <p:pic>
        <p:nvPicPr>
          <p:cNvPr id="125" name="Google Shape;125;p6"/>
          <p:cNvPicPr preferRelativeResize="0"/>
          <p:nvPr/>
        </p:nvPicPr>
        <p:blipFill rotWithShape="1">
          <a:blip r:embed="rId3">
            <a:alphaModFix/>
          </a:blip>
          <a:srcRect b="0" l="8196" r="5687" t="0"/>
          <a:stretch/>
        </p:blipFill>
        <p:spPr>
          <a:xfrm>
            <a:off x="3605349" y="0"/>
            <a:ext cx="5538651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None/>
            </a:pPr>
            <a:r>
              <a:rPr i="1" lang="ru-RU" sz="4400">
                <a:solidFill>
                  <a:srgbClr val="FF0000"/>
                </a:solidFill>
              </a:rPr>
              <a:t>Води великі не зможуть згасити кохання, ані ріки його не заллють! Коли б хто давав за кохання маєток увесь свого дому, то ним погордили б зовсім!... (8:7)</a:t>
            </a:r>
            <a:endParaRPr sz="4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Автор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Соломон 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4000"/>
              <a:buChar char="•"/>
            </a:pPr>
            <a:r>
              <a:rPr i="1" lang="ru-RU" sz="4000">
                <a:solidFill>
                  <a:srgbClr val="FF0000"/>
                </a:solidFill>
              </a:rPr>
              <a:t>Пісня пісень, що складена Соломоном (1:1) 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1:4; 3:7,9,11; 8:11,12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Літературні особливості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0" y="1825625"/>
            <a:ext cx="91440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Опис партнера (4:1-7; 6:4-7; 7:2-10; 5:10-16)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Захоплення коханою (1:9-11; 4:9-11; 7:7-9)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Туга за коханим (1:2-4; 2:5-6; 8:1-4,6-7) 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Опис себе (1:5; 2:1; 8:8-10)</a:t>
            </a:r>
            <a:endParaRPr i="1"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