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5" r:id="rId1"/>
  </p:sldMasterIdLst>
  <p:sldIdLst>
    <p:sldId id="256" r:id="rId2"/>
    <p:sldId id="259" r:id="rId3"/>
    <p:sldId id="297" r:id="rId4"/>
    <p:sldId id="271" r:id="rId5"/>
    <p:sldId id="305" r:id="rId6"/>
    <p:sldId id="306" r:id="rId7"/>
    <p:sldId id="299" r:id="rId8"/>
    <p:sldId id="304" r:id="rId9"/>
    <p:sldId id="285" r:id="rId10"/>
    <p:sldId id="286" r:id="rId11"/>
    <p:sldId id="300" r:id="rId12"/>
    <p:sldId id="287" r:id="rId13"/>
    <p:sldId id="302" r:id="rId14"/>
    <p:sldId id="288" r:id="rId15"/>
    <p:sldId id="303" r:id="rId16"/>
    <p:sldId id="289" r:id="rId17"/>
    <p:sldId id="301" r:id="rId18"/>
    <p:sldId id="290" r:id="rId19"/>
    <p:sldId id="298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568" y="-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2" d="100"/>
        <a:sy n="132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936044" cy="1752600"/>
          </a:xfrm>
        </p:spPr>
        <p:txBody>
          <a:bodyPr>
            <a:normAutofit/>
          </a:bodyPr>
          <a:lstStyle/>
          <a:p>
            <a:r>
              <a:rPr lang="en-US" sz="3200" dirty="0"/>
              <a:t>Teaching your kids Discipline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878312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 smtClean="0"/>
              <a:t>Taking control of your parenting</a:t>
            </a:r>
            <a:br>
              <a:rPr lang="en-US" b="1" dirty="0" smtClean="0"/>
            </a:br>
            <a:r>
              <a:rPr lang="en-US" b="1" dirty="0" smtClean="0"/>
              <a:t>Part 6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cap="none" spc="30" dirty="0" smtClean="0">
                <a:solidFill>
                  <a:srgbClr val="B2C1CE"/>
                </a:solidFill>
                <a:ea typeface="+mn-ea"/>
                <a:cs typeface="+mn-cs"/>
              </a:rPr>
              <a:t>Steve </a:t>
            </a:r>
            <a:r>
              <a:rPr lang="en-US" sz="3600" cap="none" spc="30" dirty="0" smtClean="0">
                <a:solidFill>
                  <a:srgbClr val="B2C1CE"/>
                </a:solidFill>
                <a:ea typeface="+mn-ea"/>
                <a:cs typeface="+mn-cs"/>
              </a:rPr>
              <a:t>Elzinga</a:t>
            </a:r>
            <a:r>
              <a:rPr lang="en-US" sz="3600" dirty="0">
                <a:solidFill>
                  <a:srgbClr val="B2C1CE"/>
                </a:solidFill>
              </a:rPr>
              <a:t/>
            </a:r>
            <a:br>
              <a:rPr lang="en-US" sz="3600" dirty="0">
                <a:solidFill>
                  <a:srgbClr val="B2C1CE"/>
                </a:solidFill>
              </a:rPr>
            </a:br>
            <a:endParaRPr lang="en-US" sz="3600" b="1" dirty="0">
              <a:solidFill>
                <a:srgbClr val="B2C1C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087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84" y="317519"/>
            <a:ext cx="7924800" cy="849445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1. Too </a:t>
            </a:r>
            <a:r>
              <a:rPr lang="en-US" b="1" dirty="0" smtClean="0"/>
              <a:t>strict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91380" y="2289481"/>
            <a:ext cx="8229600" cy="35929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Colossians </a:t>
            </a:r>
            <a:r>
              <a:rPr lang="en-US" sz="3200" dirty="0"/>
              <a:t>3:21 </a:t>
            </a:r>
            <a:r>
              <a:rPr lang="en-US" sz="3200" i="1" dirty="0">
                <a:solidFill>
                  <a:srgbClr val="C4BEA9"/>
                </a:solidFill>
              </a:rPr>
              <a:t>Fathers, do not embitter your children, </a:t>
            </a:r>
            <a:r>
              <a:rPr lang="en-US" sz="3200" i="1" dirty="0" smtClean="0">
                <a:solidFill>
                  <a:srgbClr val="C4BEA9"/>
                </a:solidFill>
              </a:rPr>
              <a:t>or they </a:t>
            </a:r>
            <a:r>
              <a:rPr lang="en-US" sz="3200" i="1" dirty="0">
                <a:solidFill>
                  <a:srgbClr val="C4BEA9"/>
                </a:solidFill>
              </a:rPr>
              <a:t>will become discouraged</a:t>
            </a:r>
            <a:r>
              <a:rPr lang="en-US" sz="3200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086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420" y="200539"/>
            <a:ext cx="7924800" cy="779756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2. Too </a:t>
            </a:r>
            <a:r>
              <a:rPr lang="en-US" b="1" dirty="0" smtClean="0"/>
              <a:t>permissive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69376" y="2239346"/>
            <a:ext cx="7268415" cy="39272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Proverbs </a:t>
            </a:r>
            <a:r>
              <a:rPr lang="en-US" sz="3200" dirty="0"/>
              <a:t>29:19 </a:t>
            </a:r>
            <a:r>
              <a:rPr lang="en-US" sz="3200" i="1" dirty="0">
                <a:solidFill>
                  <a:srgbClr val="C4BEA9"/>
                </a:solidFill>
              </a:rPr>
              <a:t>Sometimes mere words are not enough </a:t>
            </a:r>
            <a:r>
              <a:rPr lang="en-US" sz="3200" i="1" dirty="0" smtClean="0">
                <a:solidFill>
                  <a:srgbClr val="C4BEA9"/>
                </a:solidFill>
              </a:rPr>
              <a:t>discipline is </a:t>
            </a:r>
            <a:r>
              <a:rPr lang="en-US" sz="3200" i="1" dirty="0">
                <a:solidFill>
                  <a:srgbClr val="C4BEA9"/>
                </a:solidFill>
              </a:rPr>
              <a:t>needed. For the words may not be heeded.</a:t>
            </a:r>
          </a:p>
        </p:txBody>
      </p:sp>
    </p:spTree>
    <p:extLst>
      <p:ext uri="{BB962C8B-B14F-4D97-AF65-F5344CB8AC3E}">
        <p14:creationId xmlns:p14="http://schemas.microsoft.com/office/powerpoint/2010/main" val="2276115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002" y="342586"/>
            <a:ext cx="7924800" cy="1119674"/>
          </a:xfrm>
        </p:spPr>
        <p:txBody>
          <a:bodyPr>
            <a:normAutofit/>
          </a:bodyPr>
          <a:lstStyle/>
          <a:p>
            <a:pPr marL="0" indent="0" algn="l"/>
            <a:r>
              <a:rPr lang="en-US" b="1" dirty="0"/>
              <a:t>What kids </a:t>
            </a:r>
            <a:r>
              <a:rPr lang="en-US" b="1" dirty="0" smtClean="0"/>
              <a:t>need to acquire </a:t>
            </a:r>
            <a:br>
              <a:rPr lang="en-US" b="1" dirty="0" smtClean="0"/>
            </a:br>
            <a:r>
              <a:rPr lang="en-US" b="1" dirty="0" smtClean="0"/>
              <a:t>self</a:t>
            </a:r>
            <a:r>
              <a:rPr lang="en-US" b="1" dirty="0"/>
              <a:t>-discipline: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02032" y="2657136"/>
            <a:ext cx="7732368" cy="35090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2 </a:t>
            </a:r>
            <a:r>
              <a:rPr lang="en-US" sz="3200" dirty="0"/>
              <a:t>Thessalonians 3:</a:t>
            </a:r>
            <a:r>
              <a:rPr lang="en-US" sz="3200" dirty="0">
                <a:solidFill>
                  <a:srgbClr val="C4BEA9"/>
                </a:solidFill>
              </a:rPr>
              <a:t>10 </a:t>
            </a:r>
            <a:r>
              <a:rPr lang="en-US" sz="3200" i="1" dirty="0">
                <a:solidFill>
                  <a:srgbClr val="C4BEA9"/>
                </a:solidFill>
              </a:rPr>
              <a:t>For even when we were with you, </a:t>
            </a:r>
            <a:r>
              <a:rPr lang="en-US" sz="3200" i="1" dirty="0" smtClean="0">
                <a:solidFill>
                  <a:srgbClr val="C4BEA9"/>
                </a:solidFill>
              </a:rPr>
              <a:t>we gave </a:t>
            </a:r>
            <a:r>
              <a:rPr lang="en-US" sz="3200" i="1" dirty="0">
                <a:solidFill>
                  <a:srgbClr val="C4BEA9"/>
                </a:solidFill>
              </a:rPr>
              <a:t>you this rule: “If a man will not work, he shall not eat.</a:t>
            </a:r>
            <a:r>
              <a:rPr lang="en-US" sz="3200" i="1" dirty="0" smtClean="0">
                <a:solidFill>
                  <a:srgbClr val="C4BEA9"/>
                </a:solidFill>
              </a:rPr>
              <a:t>”</a:t>
            </a:r>
            <a:endParaRPr lang="en-US" sz="3200" i="1" dirty="0">
              <a:solidFill>
                <a:srgbClr val="C4BEA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019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34433" y="2155788"/>
            <a:ext cx="8341969" cy="35592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1</a:t>
            </a:r>
            <a:r>
              <a:rPr lang="en-US" sz="3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. Kids need to know the </a:t>
            </a:r>
            <a:r>
              <a:rPr lang="en-US" sz="3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cost.</a:t>
            </a:r>
            <a:endParaRPr lang="en-US" sz="3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en-US" sz="3200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2. Kids need to know the </a:t>
            </a:r>
            <a:r>
              <a:rPr lang="en-US" sz="32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payoff.</a:t>
            </a:r>
            <a:endParaRPr lang="en-US" sz="3200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en-US" sz="3200" dirty="0">
                <a:solidFill>
                  <a:srgbClr val="E1D4C5"/>
                </a:solidFill>
              </a:rPr>
              <a:t>3. Kids need to know the </a:t>
            </a:r>
            <a:r>
              <a:rPr lang="en-US" sz="3200" dirty="0" smtClean="0">
                <a:solidFill>
                  <a:srgbClr val="E1D4C5"/>
                </a:solidFill>
              </a:rPr>
              <a:t>connection between </a:t>
            </a:r>
            <a:r>
              <a:rPr lang="en-US" sz="3200" dirty="0">
                <a:solidFill>
                  <a:srgbClr val="E1D4C5"/>
                </a:solidFill>
              </a:rPr>
              <a:t>the two.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42002" y="167116"/>
            <a:ext cx="7924800" cy="123665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smtClean="0"/>
              <a:t>What kids need to </a:t>
            </a:r>
          </a:p>
          <a:p>
            <a:r>
              <a:rPr lang="en-US" b="1" dirty="0" smtClean="0"/>
              <a:t>Acquire self-discipline: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64049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875" y="317519"/>
            <a:ext cx="7924800" cy="752019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1. </a:t>
            </a:r>
            <a:r>
              <a:rPr lang="en-US" b="1" dirty="0" smtClean="0"/>
              <a:t>Character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921829"/>
            <a:ext cx="8229600" cy="41040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/>
              <a:t>Hebrews </a:t>
            </a:r>
            <a:r>
              <a:rPr lang="en-US" sz="3200" dirty="0"/>
              <a:t>12:11 </a:t>
            </a:r>
            <a:r>
              <a:rPr lang="en-US" sz="3200" i="1" dirty="0">
                <a:solidFill>
                  <a:srgbClr val="C4BEA9"/>
                </a:solidFill>
              </a:rPr>
              <a:t>Being punished isn’t enjoyable while it is </a:t>
            </a:r>
            <a:r>
              <a:rPr lang="en-US" sz="3200" i="1" dirty="0" smtClean="0">
                <a:solidFill>
                  <a:srgbClr val="C4BEA9"/>
                </a:solidFill>
              </a:rPr>
              <a:t>happening it </a:t>
            </a:r>
            <a:r>
              <a:rPr lang="en-US" sz="3200" i="1" dirty="0">
                <a:solidFill>
                  <a:srgbClr val="C4BEA9"/>
                </a:solidFill>
              </a:rPr>
              <a:t>hurts! But afterwards we can see the result, a </a:t>
            </a:r>
            <a:r>
              <a:rPr lang="en-US" sz="3200" i="1" dirty="0" smtClean="0">
                <a:solidFill>
                  <a:srgbClr val="C4BEA9"/>
                </a:solidFill>
              </a:rPr>
              <a:t>quiet growth </a:t>
            </a:r>
            <a:r>
              <a:rPr lang="en-US" sz="3200" i="1" dirty="0">
                <a:solidFill>
                  <a:srgbClr val="C4BEA9"/>
                </a:solidFill>
              </a:rPr>
              <a:t>in grace and character</a:t>
            </a:r>
            <a:r>
              <a:rPr lang="en-US" sz="3200" i="1" dirty="0" smtClean="0">
                <a:solidFill>
                  <a:srgbClr val="C4BEA9"/>
                </a:solidFill>
              </a:rPr>
              <a:t>.</a:t>
            </a:r>
            <a:endParaRPr lang="en-US" sz="3200" i="1" dirty="0">
              <a:solidFill>
                <a:srgbClr val="C4BEA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477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2322905"/>
            <a:ext cx="8229600" cy="35692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/>
              <a:t>James </a:t>
            </a:r>
            <a:r>
              <a:rPr lang="en-US" sz="3200" dirty="0"/>
              <a:t>1:2-4 (TLB) </a:t>
            </a:r>
            <a:r>
              <a:rPr lang="en-US" sz="3200" i="1" dirty="0">
                <a:solidFill>
                  <a:srgbClr val="C4BEA9"/>
                </a:solidFill>
              </a:rPr>
              <a:t>Whenever trouble comes your way, </a:t>
            </a:r>
            <a:r>
              <a:rPr lang="en-US" sz="3200" i="1" dirty="0" smtClean="0">
                <a:solidFill>
                  <a:srgbClr val="C4BEA9"/>
                </a:solidFill>
              </a:rPr>
              <a:t>make it </a:t>
            </a:r>
            <a:r>
              <a:rPr lang="en-US" sz="3200" i="1" dirty="0">
                <a:solidFill>
                  <a:srgbClr val="C4BEA9"/>
                </a:solidFill>
              </a:rPr>
              <a:t>an opportunity for JOY. For when your faith is tested, </a:t>
            </a:r>
            <a:r>
              <a:rPr lang="en-US" sz="3200" i="1" dirty="0" smtClean="0">
                <a:solidFill>
                  <a:srgbClr val="C4BEA9"/>
                </a:solidFill>
              </a:rPr>
              <a:t>your endurance </a:t>
            </a:r>
            <a:r>
              <a:rPr lang="en-US" sz="3200" i="1" dirty="0">
                <a:solidFill>
                  <a:srgbClr val="C4BEA9"/>
                </a:solidFill>
              </a:rPr>
              <a:t>has a chance to grow...so let it grow. For when </a:t>
            </a:r>
            <a:r>
              <a:rPr lang="en-US" sz="3200" i="1" dirty="0" smtClean="0">
                <a:solidFill>
                  <a:srgbClr val="C4BEA9"/>
                </a:solidFill>
              </a:rPr>
              <a:t>your endurance </a:t>
            </a:r>
            <a:r>
              <a:rPr lang="en-US" sz="3200" i="1" dirty="0">
                <a:solidFill>
                  <a:srgbClr val="C4BEA9"/>
                </a:solidFill>
              </a:rPr>
              <a:t>is fully developed, you will be strong in </a:t>
            </a:r>
            <a:r>
              <a:rPr lang="en-US" sz="3200" i="1" dirty="0" smtClean="0">
                <a:solidFill>
                  <a:srgbClr val="C4BEA9"/>
                </a:solidFill>
              </a:rPr>
              <a:t>character and </a:t>
            </a:r>
            <a:r>
              <a:rPr lang="en-US" sz="3200" i="1" dirty="0">
                <a:solidFill>
                  <a:srgbClr val="C4BEA9"/>
                </a:solidFill>
              </a:rPr>
              <a:t>ready for anything.</a:t>
            </a:r>
          </a:p>
        </p:txBody>
      </p:sp>
    </p:spTree>
    <p:extLst>
      <p:ext uri="{BB962C8B-B14F-4D97-AF65-F5344CB8AC3E}">
        <p14:creationId xmlns:p14="http://schemas.microsoft.com/office/powerpoint/2010/main" val="3973778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 algn="l"/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2289482"/>
            <a:ext cx="7924800" cy="34255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2 Peter 1:4 </a:t>
            </a:r>
            <a:r>
              <a:rPr lang="en-US" sz="3200" i="1" dirty="0">
                <a:solidFill>
                  <a:srgbClr val="C4BEA9"/>
                </a:solidFill>
              </a:rPr>
              <a:t>And by that same mighty power he has given us </a:t>
            </a:r>
            <a:r>
              <a:rPr lang="en-US" sz="3200" i="1" dirty="0" smtClean="0">
                <a:solidFill>
                  <a:srgbClr val="C4BEA9"/>
                </a:solidFill>
              </a:rPr>
              <a:t>all the </a:t>
            </a:r>
            <a:r>
              <a:rPr lang="en-US" sz="3200" i="1" dirty="0">
                <a:solidFill>
                  <a:srgbClr val="C4BEA9"/>
                </a:solidFill>
              </a:rPr>
              <a:t>other rich and wonderful blessings he promised; for instance</a:t>
            </a:r>
            <a:r>
              <a:rPr lang="en-US" sz="3200" i="1" dirty="0" smtClean="0">
                <a:solidFill>
                  <a:srgbClr val="C4BEA9"/>
                </a:solidFill>
              </a:rPr>
              <a:t>, the </a:t>
            </a:r>
            <a:r>
              <a:rPr lang="en-US" sz="3200" i="1" dirty="0">
                <a:solidFill>
                  <a:srgbClr val="C4BEA9"/>
                </a:solidFill>
              </a:rPr>
              <a:t>promise to save us from the lust and rottenness </a:t>
            </a:r>
            <a:r>
              <a:rPr lang="en-US" sz="3200" i="1" dirty="0" smtClean="0">
                <a:solidFill>
                  <a:srgbClr val="C4BEA9"/>
                </a:solidFill>
              </a:rPr>
              <a:t>all around </a:t>
            </a:r>
            <a:r>
              <a:rPr lang="en-US" sz="3200" i="1" dirty="0">
                <a:solidFill>
                  <a:srgbClr val="C4BEA9"/>
                </a:solidFill>
              </a:rPr>
              <a:t>us, and to give us his own character.</a:t>
            </a:r>
          </a:p>
        </p:txBody>
      </p:sp>
    </p:spTree>
    <p:extLst>
      <p:ext uri="{BB962C8B-B14F-4D97-AF65-F5344CB8AC3E}">
        <p14:creationId xmlns:p14="http://schemas.microsoft.com/office/powerpoint/2010/main" val="2145684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002" y="203382"/>
            <a:ext cx="7924800" cy="832734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2. </a:t>
            </a:r>
            <a:r>
              <a:rPr lang="en-US" b="1" dirty="0" smtClean="0"/>
              <a:t>Glorious living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18740" y="2139077"/>
            <a:ext cx="7868059" cy="36096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Ephesians </a:t>
            </a:r>
            <a:r>
              <a:rPr lang="en-US" sz="3200" dirty="0"/>
              <a:t>1:</a:t>
            </a:r>
            <a:r>
              <a:rPr lang="en-US" sz="3200" dirty="0">
                <a:solidFill>
                  <a:srgbClr val="C4BEA9"/>
                </a:solidFill>
              </a:rPr>
              <a:t>11 </a:t>
            </a:r>
            <a:r>
              <a:rPr lang="en-US" sz="3200" i="1" dirty="0">
                <a:solidFill>
                  <a:srgbClr val="C4BEA9"/>
                </a:solidFill>
              </a:rPr>
              <a:t>It’s in Christ that we find out who we are </a:t>
            </a:r>
            <a:r>
              <a:rPr lang="en-US" sz="3200" i="1" dirty="0" smtClean="0">
                <a:solidFill>
                  <a:srgbClr val="C4BEA9"/>
                </a:solidFill>
              </a:rPr>
              <a:t>and what </a:t>
            </a:r>
            <a:r>
              <a:rPr lang="en-US" sz="3200" i="1" dirty="0">
                <a:solidFill>
                  <a:srgbClr val="C4BEA9"/>
                </a:solidFill>
              </a:rPr>
              <a:t>we are living for. Long before we first heard of Christ </a:t>
            </a:r>
            <a:r>
              <a:rPr lang="en-US" sz="3200" i="1" dirty="0" smtClean="0">
                <a:solidFill>
                  <a:srgbClr val="C4BEA9"/>
                </a:solidFill>
              </a:rPr>
              <a:t>and got </a:t>
            </a:r>
            <a:r>
              <a:rPr lang="en-US" sz="3200" i="1" dirty="0">
                <a:solidFill>
                  <a:srgbClr val="C4BEA9"/>
                </a:solidFill>
              </a:rPr>
              <a:t>our hopes up, he had his eye on us, had designs on us </a:t>
            </a:r>
            <a:r>
              <a:rPr lang="en-US" sz="3200" i="1" dirty="0" smtClean="0">
                <a:solidFill>
                  <a:srgbClr val="C4BEA9"/>
                </a:solidFill>
              </a:rPr>
              <a:t>for glorious </a:t>
            </a:r>
            <a:r>
              <a:rPr lang="en-US" sz="3200" i="1" dirty="0">
                <a:solidFill>
                  <a:srgbClr val="C4BEA9"/>
                </a:solidFill>
              </a:rPr>
              <a:t>living, part of the overall purpose he is working out </a:t>
            </a:r>
            <a:r>
              <a:rPr lang="en-US" sz="3200" i="1" dirty="0" smtClean="0">
                <a:solidFill>
                  <a:srgbClr val="C4BEA9"/>
                </a:solidFill>
              </a:rPr>
              <a:t>in everything </a:t>
            </a:r>
            <a:r>
              <a:rPr lang="en-US" sz="3200" i="1" dirty="0">
                <a:solidFill>
                  <a:srgbClr val="C4BEA9"/>
                </a:solidFill>
              </a:rPr>
              <a:t>and everyone.</a:t>
            </a:r>
          </a:p>
        </p:txBody>
      </p:sp>
    </p:spTree>
    <p:extLst>
      <p:ext uri="{BB962C8B-B14F-4D97-AF65-F5344CB8AC3E}">
        <p14:creationId xmlns:p14="http://schemas.microsoft.com/office/powerpoint/2010/main" val="14979731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17450"/>
            <a:ext cx="7924800" cy="1143000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Final Note: There is really no such thing as self-discipline.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81745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873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256" y="22700"/>
            <a:ext cx="7924800" cy="1143000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Three things needed: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382950"/>
            <a:ext cx="7924800" cy="41148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3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Accountability</a:t>
            </a:r>
            <a:endParaRPr lang="en-US" sz="3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en-US" sz="32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Encouragement</a:t>
            </a:r>
          </a:p>
          <a:p>
            <a:pPr marL="514350" indent="-514350">
              <a:buAutoNum type="arabicPeriod"/>
            </a:pPr>
            <a:r>
              <a:rPr lang="en-US" sz="3200" dirty="0" smtClean="0">
                <a:solidFill>
                  <a:srgbClr val="E1D4C5"/>
                </a:solidFill>
              </a:rPr>
              <a:t>Power</a:t>
            </a:r>
            <a:endParaRPr lang="en-US" sz="3200" dirty="0">
              <a:solidFill>
                <a:srgbClr val="E1D4C5"/>
              </a:solidFill>
            </a:endParaRPr>
          </a:p>
          <a:p>
            <a:pPr marL="400050" lvl="1" indent="0">
              <a:buNone/>
            </a:pPr>
            <a:r>
              <a:rPr lang="en-US" sz="3200" dirty="0"/>
              <a:t>2 Timothy 1:7 </a:t>
            </a:r>
            <a:r>
              <a:rPr lang="en-US" sz="3200" i="1" dirty="0">
                <a:solidFill>
                  <a:srgbClr val="C4BEA9"/>
                </a:solidFill>
              </a:rPr>
              <a:t>For God did not give us a spirit of timidity</a:t>
            </a:r>
            <a:r>
              <a:rPr lang="en-US" sz="3200" i="1" dirty="0" smtClean="0">
                <a:solidFill>
                  <a:srgbClr val="C4BEA9"/>
                </a:solidFill>
              </a:rPr>
              <a:t>, but </a:t>
            </a:r>
            <a:r>
              <a:rPr lang="en-US" sz="3200" i="1" dirty="0">
                <a:solidFill>
                  <a:srgbClr val="C4BEA9"/>
                </a:solidFill>
              </a:rPr>
              <a:t>a spirit of power, of love and of self discipline.</a:t>
            </a:r>
          </a:p>
        </p:txBody>
      </p:sp>
    </p:spTree>
    <p:extLst>
      <p:ext uri="{BB962C8B-B14F-4D97-AF65-F5344CB8AC3E}">
        <p14:creationId xmlns:p14="http://schemas.microsoft.com/office/powerpoint/2010/main" val="20559735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762" y="274638"/>
            <a:ext cx="8233638" cy="1143000"/>
          </a:xfrm>
        </p:spPr>
        <p:txBody>
          <a:bodyPr>
            <a:normAutofit/>
          </a:bodyPr>
          <a:lstStyle/>
          <a:p>
            <a:pPr marL="0" indent="0" algn="l"/>
            <a:r>
              <a:rPr lang="en-US" b="1" dirty="0"/>
              <a:t>Self-discipline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609600" y="1800739"/>
            <a:ext cx="7924800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1. </a:t>
            </a:r>
            <a:r>
              <a:rPr lang="en-US" sz="3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There </a:t>
            </a:r>
            <a:r>
              <a:rPr lang="en-US" sz="3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is an upfront cost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2. There is the hope of a good payoff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3. The whole thing is self-imposed</a:t>
            </a:r>
          </a:p>
        </p:txBody>
      </p:sp>
    </p:spTree>
    <p:extLst>
      <p:ext uri="{BB962C8B-B14F-4D97-AF65-F5344CB8AC3E}">
        <p14:creationId xmlns:p14="http://schemas.microsoft.com/office/powerpoint/2010/main" val="12931696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655" y="2079483"/>
            <a:ext cx="8229600" cy="1747459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What are your greatest fears if your child grows up lacking</a:t>
            </a:r>
            <a:br>
              <a:rPr lang="en-US" b="1" dirty="0"/>
            </a:br>
            <a:r>
              <a:rPr lang="en-US" b="1" dirty="0"/>
              <a:t>self-discipline?</a:t>
            </a:r>
          </a:p>
        </p:txBody>
      </p:sp>
    </p:spTree>
    <p:extLst>
      <p:ext uri="{BB962C8B-B14F-4D97-AF65-F5344CB8AC3E}">
        <p14:creationId xmlns:p14="http://schemas.microsoft.com/office/powerpoint/2010/main" val="4185337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092" y="-26174"/>
            <a:ext cx="7924800" cy="1463363"/>
          </a:xfrm>
        </p:spPr>
        <p:txBody>
          <a:bodyPr>
            <a:normAutofit/>
          </a:bodyPr>
          <a:lstStyle/>
          <a:p>
            <a:r>
              <a:rPr lang="en-US" b="1" dirty="0"/>
              <a:t>1. That your child </a:t>
            </a:r>
            <a:r>
              <a:rPr lang="en-US" b="1" dirty="0" smtClean="0"/>
              <a:t>will </a:t>
            </a:r>
            <a:br>
              <a:rPr lang="en-US" b="1" dirty="0" smtClean="0"/>
            </a:br>
            <a:r>
              <a:rPr lang="en-US" b="1" dirty="0" smtClean="0"/>
              <a:t>waste his</a:t>
            </a:r>
            <a:r>
              <a:rPr lang="en-US" b="1" dirty="0"/>
              <a:t>/her life.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802032" y="2339615"/>
            <a:ext cx="7732368" cy="34923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Proverbs </a:t>
            </a:r>
            <a:r>
              <a:rPr lang="en-US" sz="3200" dirty="0"/>
              <a:t>10:5 </a:t>
            </a:r>
            <a:r>
              <a:rPr lang="en-US" sz="32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 wise youth makes hay while the sun shines</a:t>
            </a:r>
            <a:r>
              <a:rPr lang="en-US" sz="3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, but </a:t>
            </a:r>
            <a:r>
              <a:rPr lang="en-US" sz="32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what a </a:t>
            </a:r>
            <a:r>
              <a:rPr lang="en-US" sz="3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shame to see a lad waste his opportunity.</a:t>
            </a:r>
            <a:endParaRPr lang="en-US" sz="3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572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tumblr_pujgc31GuX1u575m6o1_1280.jpg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296" r="-46296"/>
          <a:stretch>
            <a:fillRect/>
          </a:stretch>
        </p:blipFill>
        <p:spPr>
          <a:xfrm>
            <a:off x="-3107056" y="274638"/>
            <a:ext cx="12184220" cy="6326422"/>
          </a:xfrm>
        </p:spPr>
      </p:pic>
    </p:spTree>
    <p:extLst>
      <p:ext uri="{BB962C8B-B14F-4D97-AF65-F5344CB8AC3E}">
        <p14:creationId xmlns:p14="http://schemas.microsoft.com/office/powerpoint/2010/main" val="723063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8acf98297765fffa102e5e76a17a8b33.jpg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4463" r="-74463"/>
          <a:stretch>
            <a:fillRect/>
          </a:stretch>
        </p:blipFill>
        <p:spPr>
          <a:xfrm>
            <a:off x="-3250862" y="515213"/>
            <a:ext cx="11785262" cy="6119271"/>
          </a:xfrm>
        </p:spPr>
      </p:pic>
    </p:spTree>
    <p:extLst>
      <p:ext uri="{BB962C8B-B14F-4D97-AF65-F5344CB8AC3E}">
        <p14:creationId xmlns:p14="http://schemas.microsoft.com/office/powerpoint/2010/main" val="3421764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2383" y="317519"/>
            <a:ext cx="7924800" cy="1186520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2. That your child </a:t>
            </a:r>
            <a:r>
              <a:rPr lang="en-US" b="1" dirty="0" smtClean="0"/>
              <a:t>will </a:t>
            </a:r>
            <a:br>
              <a:rPr lang="en-US" b="1" dirty="0" smtClean="0"/>
            </a:br>
            <a:r>
              <a:rPr lang="en-US" b="1" dirty="0" smtClean="0"/>
              <a:t>lose his</a:t>
            </a:r>
            <a:r>
              <a:rPr lang="en-US" b="1" dirty="0"/>
              <a:t>/her life.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893653" y="2423173"/>
            <a:ext cx="7423530" cy="31748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Proverbs </a:t>
            </a:r>
            <a:r>
              <a:rPr lang="en-US" sz="3200" dirty="0"/>
              <a:t>5:23 </a:t>
            </a:r>
            <a:r>
              <a:rPr lang="en-US" sz="3200" dirty="0">
                <a:solidFill>
                  <a:srgbClr val="C4BEA9"/>
                </a:solidFill>
              </a:rPr>
              <a:t>He will die for lack of discipline, led astray </a:t>
            </a:r>
            <a:r>
              <a:rPr lang="en-US" sz="3200" dirty="0" smtClean="0">
                <a:solidFill>
                  <a:srgbClr val="C4BEA9"/>
                </a:solidFill>
              </a:rPr>
              <a:t>by his </a:t>
            </a:r>
            <a:r>
              <a:rPr lang="en-US" sz="3200" dirty="0">
                <a:solidFill>
                  <a:srgbClr val="C4BEA9"/>
                </a:solidFill>
              </a:rPr>
              <a:t>own great folly.</a:t>
            </a:r>
          </a:p>
        </p:txBody>
      </p:sp>
    </p:spTree>
    <p:extLst>
      <p:ext uri="{BB962C8B-B14F-4D97-AF65-F5344CB8AC3E}">
        <p14:creationId xmlns:p14="http://schemas.microsoft.com/office/powerpoint/2010/main" val="1718394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CeFxCVoXEAABl2W.jpg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8059" r="-68059"/>
          <a:stretch>
            <a:fillRect/>
          </a:stretch>
        </p:blipFill>
        <p:spPr>
          <a:xfrm>
            <a:off x="-3734741" y="0"/>
            <a:ext cx="13208000" cy="6858000"/>
          </a:xfrm>
        </p:spPr>
      </p:pic>
    </p:spTree>
    <p:extLst>
      <p:ext uri="{BB962C8B-B14F-4D97-AF65-F5344CB8AC3E}">
        <p14:creationId xmlns:p14="http://schemas.microsoft.com/office/powerpoint/2010/main" val="1390320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94967"/>
            <a:ext cx="9144000" cy="1143000"/>
          </a:xfrm>
        </p:spPr>
        <p:txBody>
          <a:bodyPr>
            <a:normAutofit/>
          </a:bodyPr>
          <a:lstStyle/>
          <a:p>
            <a:pPr marL="0" indent="0" algn="ctr"/>
            <a:r>
              <a:rPr lang="en-US" b="1" dirty="0"/>
              <a:t>The two most common mistakes:</a:t>
            </a:r>
          </a:p>
        </p:txBody>
      </p:sp>
    </p:spTree>
    <p:extLst>
      <p:ext uri="{BB962C8B-B14F-4D97-AF65-F5344CB8AC3E}">
        <p14:creationId xmlns:p14="http://schemas.microsoft.com/office/powerpoint/2010/main" val="2283651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Horizon.thmx</Template>
  <TotalTime>73441</TotalTime>
  <Words>497</Words>
  <Application>Microsoft Macintosh PowerPoint</Application>
  <PresentationFormat>On-screen Show (4:3)</PresentationFormat>
  <Paragraphs>35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Horizon</vt:lpstr>
      <vt:lpstr> Taking control of your parenting Part 6 Steve Elzinga </vt:lpstr>
      <vt:lpstr>Self-discipline</vt:lpstr>
      <vt:lpstr>What are your greatest fears if your child grows up lacking self-discipline?</vt:lpstr>
      <vt:lpstr>1. That your child will  waste his/her life.</vt:lpstr>
      <vt:lpstr>PowerPoint Presentation</vt:lpstr>
      <vt:lpstr>PowerPoint Presentation</vt:lpstr>
      <vt:lpstr>2. That your child will  lose his/her life.</vt:lpstr>
      <vt:lpstr>PowerPoint Presentation</vt:lpstr>
      <vt:lpstr>The two most common mistakes:</vt:lpstr>
      <vt:lpstr>1. Too strict</vt:lpstr>
      <vt:lpstr>2. Too permissive</vt:lpstr>
      <vt:lpstr>What kids need to acquire  self-discipline:</vt:lpstr>
      <vt:lpstr>PowerPoint Presentation</vt:lpstr>
      <vt:lpstr>1. Character</vt:lpstr>
      <vt:lpstr>PowerPoint Presentation</vt:lpstr>
      <vt:lpstr>PowerPoint Presentation</vt:lpstr>
      <vt:lpstr>2. Glorious living</vt:lpstr>
      <vt:lpstr>Final Note: There is really no such thing as self-discipline.</vt:lpstr>
      <vt:lpstr>Three things needed: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Elzinga</dc:creator>
  <cp:lastModifiedBy>Steve Elzinga</cp:lastModifiedBy>
  <cp:revision>48</cp:revision>
  <dcterms:created xsi:type="dcterms:W3CDTF">2017-01-10T02:15:11Z</dcterms:created>
  <dcterms:modified xsi:type="dcterms:W3CDTF">2020-04-30T14:16:58Z</dcterms:modified>
</cp:coreProperties>
</file>