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79" r:id="rId4"/>
    <p:sldId id="297" r:id="rId5"/>
    <p:sldId id="301" r:id="rId6"/>
    <p:sldId id="302" r:id="rId7"/>
    <p:sldId id="303" r:id="rId8"/>
    <p:sldId id="282" r:id="rId9"/>
    <p:sldId id="299" r:id="rId10"/>
  </p:sldIdLst>
  <p:sldSz cx="9144000" cy="5143500" type="screen16x9"/>
  <p:notesSz cx="6858000" cy="9144000"/>
  <p:embeddedFontLst>
    <p:embeddedFont>
      <p:font typeface="Roboto Slab" charset="0"/>
      <p:regular r:id="rId12"/>
      <p:bold r:id="rId13"/>
    </p:embeddedFont>
    <p:embeddedFont>
      <p:font typeface="Impact" pitchFamily="34" charset="0"/>
      <p:regular r:id="rId14"/>
    </p:embeddedFont>
    <p:embeddedFont>
      <p:font typeface="Nixie One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63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4" r:id="rId5"/>
    <p:sldLayoutId id="214748366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Los ojos en el campo: El tiempo de la cosecha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7" y="3738838"/>
            <a:ext cx="4940835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XII: Superación del rechazo y el desánimo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34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23528" y="2254682"/>
            <a:ext cx="871195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sz="1800" dirty="0" smtClean="0">
                <a:latin typeface="Calibri" pitchFamily="34" charset="0"/>
              </a:rPr>
              <a:t>Entre </a:t>
            </a:r>
            <a:r>
              <a:rPr lang="es-MX" sz="1800" dirty="0">
                <a:latin typeface="Calibri" pitchFamily="34" charset="0"/>
              </a:rPr>
              <a:t>tanto, los discípulos le rogaban, diciendo: Rabí, come</a:t>
            </a:r>
            <a:r>
              <a:rPr lang="es-MX" sz="1800" dirty="0" smtClean="0">
                <a:latin typeface="Calibri" pitchFamily="34" charset="0"/>
              </a:rPr>
              <a:t>.  </a:t>
            </a:r>
            <a:r>
              <a:rPr lang="es-MX" sz="1800" dirty="0">
                <a:latin typeface="Calibri" pitchFamily="34" charset="0"/>
              </a:rPr>
              <a:t>El les dijo: Yo tengo una comida que comer, que vosotros no </a:t>
            </a:r>
            <a:r>
              <a:rPr lang="es-MX" sz="1800" dirty="0" smtClean="0">
                <a:latin typeface="Calibri" pitchFamily="34" charset="0"/>
              </a:rPr>
              <a:t>sabéis. Entonces </a:t>
            </a:r>
            <a:r>
              <a:rPr lang="es-MX" sz="1800" dirty="0">
                <a:latin typeface="Calibri" pitchFamily="34" charset="0"/>
              </a:rPr>
              <a:t>los discípulos decían unos a otros: ¿Le habrá traído alguien de </a:t>
            </a:r>
            <a:r>
              <a:rPr lang="es-MX" sz="1800" dirty="0" smtClean="0">
                <a:latin typeface="Calibri" pitchFamily="34" charset="0"/>
              </a:rPr>
              <a:t>comer? </a:t>
            </a:r>
            <a:r>
              <a:rPr lang="es-MX" sz="1800" b="1" dirty="0">
                <a:latin typeface="Calibri" pitchFamily="34" charset="0"/>
              </a:rPr>
              <a:t>Jesús les dijo: Mi comida es que haga la voluntad del que me envió, y que acabe su obra</a:t>
            </a:r>
            <a:r>
              <a:rPr lang="es-MX" sz="1800" b="1" dirty="0" smtClean="0">
                <a:latin typeface="Calibri" pitchFamily="34" charset="0"/>
              </a:rPr>
              <a:t>.</a:t>
            </a:r>
            <a:r>
              <a:rPr lang="es-MX" sz="1800" dirty="0" smtClean="0">
                <a:latin typeface="Calibri" pitchFamily="34" charset="0"/>
              </a:rPr>
              <a:t> </a:t>
            </a:r>
            <a:r>
              <a:rPr lang="es-MX" sz="1800" dirty="0">
                <a:latin typeface="Calibri" pitchFamily="34" charset="0"/>
              </a:rPr>
              <a:t>¿No decís vosotros: Aún faltan cuatro meses para que llegue la siega? He aquí os digo: </a:t>
            </a:r>
            <a:r>
              <a:rPr lang="es-MX" sz="1800" b="1" dirty="0">
                <a:latin typeface="Calibri" pitchFamily="34" charset="0"/>
              </a:rPr>
              <a:t>Alzad vuestros ojos y mirad los campos</a:t>
            </a:r>
            <a:r>
              <a:rPr lang="es-MX" sz="1800" dirty="0">
                <a:latin typeface="Calibri" pitchFamily="34" charset="0"/>
              </a:rPr>
              <a:t>, porque ya están blancos para la </a:t>
            </a:r>
            <a:r>
              <a:rPr lang="es-MX" sz="1800" dirty="0" smtClean="0">
                <a:latin typeface="Calibri" pitchFamily="34" charset="0"/>
              </a:rPr>
              <a:t>siega. </a:t>
            </a:r>
            <a:r>
              <a:rPr lang="es-MX" sz="1800" dirty="0">
                <a:latin typeface="Calibri" pitchFamily="34" charset="0"/>
              </a:rPr>
              <a:t>Y el que siega recibe salario, y recoge fruto para vida eterna, para que el que siembra goce juntamente con el que </a:t>
            </a:r>
            <a:r>
              <a:rPr lang="es-MX" sz="1800" dirty="0" smtClean="0">
                <a:latin typeface="Calibri" pitchFamily="34" charset="0"/>
              </a:rPr>
              <a:t>siega. Porque </a:t>
            </a:r>
            <a:r>
              <a:rPr lang="es-MX" sz="1800" dirty="0">
                <a:latin typeface="Calibri" pitchFamily="34" charset="0"/>
              </a:rPr>
              <a:t>en esto es verdadero el dicho: </a:t>
            </a:r>
            <a:r>
              <a:rPr lang="es-MX" sz="1800" b="1" dirty="0">
                <a:latin typeface="Calibri" pitchFamily="34" charset="0"/>
              </a:rPr>
              <a:t>Uno es el que siembra, y otro es el que siega</a:t>
            </a:r>
            <a:r>
              <a:rPr lang="es-MX" sz="1800" dirty="0" smtClean="0">
                <a:latin typeface="Calibri" pitchFamily="34" charset="0"/>
              </a:rPr>
              <a:t>. </a:t>
            </a:r>
            <a:r>
              <a:rPr lang="es-MX" sz="1800" dirty="0">
                <a:latin typeface="Calibri" pitchFamily="34" charset="0"/>
              </a:rPr>
              <a:t>Yo os he enviado a segar lo que vosotros no labrasteis; otros labraron, y vosotros habéis entrado en sus labores. </a:t>
            </a:r>
            <a:endParaRPr sz="1800"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Juan 4:31-38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1. La tarea de Jesús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5" name="Google Shape;188;p20"/>
          <p:cNvSpPr txBox="1">
            <a:spLocks noGrp="1"/>
          </p:cNvSpPr>
          <p:nvPr/>
        </p:nvSpPr>
        <p:spPr>
          <a:xfrm>
            <a:off x="467544" y="1645298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La Salvación por Gracia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0" lvl="0" indent="0" algn="ctr">
              <a:buNone/>
            </a:pPr>
            <a:r>
              <a:rPr lang="es-MX" b="1" dirty="0">
                <a:latin typeface="Calibri" pitchFamily="34" charset="0"/>
              </a:rPr>
              <a:t>Jesús les dijo: Mi comida es que haga la voluntad del que me envió, y que acabe su obra.</a:t>
            </a:r>
            <a:endParaRPr b="1"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16" name="Google Shape;190;p20"/>
          <p:cNvSpPr txBox="1">
            <a:spLocks noGrp="1"/>
          </p:cNvSpPr>
          <p:nvPr/>
        </p:nvSpPr>
        <p:spPr>
          <a:xfrm>
            <a:off x="4860032" y="709194"/>
            <a:ext cx="3660300" cy="4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¿Por qué Jesús no comía en el instante que le traían de comer?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Jesús estaba enfocado en la misión de Dios 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Jesús sabía de su tiempo limitado y usaba todo su tiempo para mostrar el evangelio de la gracia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" dirty="0" smtClean="0">
              <a:solidFill>
                <a:srgbClr val="08080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74016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2. Imagen de la siembra y cosecha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5" name="Google Shape;188;p20"/>
          <p:cNvSpPr txBox="1">
            <a:spLocks noGrp="1"/>
          </p:cNvSpPr>
          <p:nvPr/>
        </p:nvSpPr>
        <p:spPr>
          <a:xfrm>
            <a:off x="467544" y="1645298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Tiempo y lugar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0" lvl="0" indent="0" algn="ctr">
              <a:buNone/>
            </a:pPr>
            <a:r>
              <a:rPr lang="es-MX" dirty="0">
                <a:latin typeface="Calibri" pitchFamily="34" charset="0"/>
              </a:rPr>
              <a:t>¿No decís vosotros: Aún faltan cuatro meses para que llegue la siega? He aquí os digo: </a:t>
            </a:r>
            <a:r>
              <a:rPr lang="es-MX" b="1" dirty="0">
                <a:latin typeface="Calibri" pitchFamily="34" charset="0"/>
              </a:rPr>
              <a:t>Alzad vuestros ojos y mirad los campos</a:t>
            </a:r>
            <a:r>
              <a:rPr lang="es-MX" dirty="0">
                <a:latin typeface="Calibri" pitchFamily="34" charset="0"/>
              </a:rPr>
              <a:t>, porque ya están blancos para la siega.</a:t>
            </a:r>
            <a:endParaRPr b="1"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16" name="Google Shape;190;p20"/>
          <p:cNvSpPr txBox="1">
            <a:spLocks noGrp="1"/>
          </p:cNvSpPr>
          <p:nvPr/>
        </p:nvSpPr>
        <p:spPr>
          <a:xfrm>
            <a:off x="4860032" y="411510"/>
            <a:ext cx="3660300" cy="4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¿Qué enseñaba Jesús con esta imagen a sus discípulos?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El tiempo está cumpliendose para compartir del reino.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El campo está blanco, listo para </a:t>
            </a:r>
            <a:r>
              <a:rPr lang="en" smtClean="0">
                <a:solidFill>
                  <a:srgbClr val="080808"/>
                </a:solidFill>
                <a:latin typeface="Calibri" pitchFamily="34" charset="0"/>
              </a:rPr>
              <a:t>la siega, </a:t>
            </a:r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listo para predicar el evangelio porque éste se ha acercado en Jesucristo. 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Los campos implica plural</a:t>
            </a:r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" dirty="0" smtClean="0">
              <a:solidFill>
                <a:srgbClr val="08080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74016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3. El que siembra y el que cosecha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5" name="Google Shape;188;p20"/>
          <p:cNvSpPr txBox="1">
            <a:spLocks noGrp="1"/>
          </p:cNvSpPr>
          <p:nvPr/>
        </p:nvSpPr>
        <p:spPr>
          <a:xfrm>
            <a:off x="467544" y="1645298"/>
            <a:ext cx="4032448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>
              <a:buNone/>
            </a:pPr>
            <a:r>
              <a:rPr lang="es-MX" dirty="0" smtClean="0">
                <a:latin typeface="Calibri" pitchFamily="34" charset="0"/>
              </a:rPr>
              <a:t>Y </a:t>
            </a:r>
            <a:r>
              <a:rPr lang="es-MX" dirty="0">
                <a:latin typeface="Calibri" pitchFamily="34" charset="0"/>
              </a:rPr>
              <a:t>el que siega recibe salario, y recoge fruto para vida eterna, para que el que siembra goce juntamente con el que siega. Porque en esto es verdadero el dicho: </a:t>
            </a:r>
            <a:r>
              <a:rPr lang="es-MX" b="1" dirty="0">
                <a:latin typeface="Calibri" pitchFamily="34" charset="0"/>
              </a:rPr>
              <a:t>Uno es el que siembra, y otro es el que siega</a:t>
            </a:r>
            <a:r>
              <a:rPr lang="es-MX" dirty="0">
                <a:latin typeface="Calibri" pitchFamily="34" charset="0"/>
              </a:rPr>
              <a:t>. Yo os he enviado a segar lo que vosotros no labrasteis; otros labraron, y vosotros habéis entrado en sus labores.</a:t>
            </a:r>
            <a:endParaRPr b="1"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16" name="Google Shape;190;p20"/>
          <p:cNvSpPr txBox="1">
            <a:spLocks noGrp="1"/>
          </p:cNvSpPr>
          <p:nvPr/>
        </p:nvSpPr>
        <p:spPr>
          <a:xfrm>
            <a:off x="4716016" y="411510"/>
            <a:ext cx="4032448" cy="4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¿Quién siembra y quién siega?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Si los campos están listo para la siega… entonces Jesús está llamando a los discípulos a segar. 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Si Jesús es el cumplimiento del evangelio, entonces Jesús es el sembrador, su obra produce fruto para vida eterna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Jesús invita a sus discípulos a entrar en sus labores. </a:t>
            </a:r>
          </a:p>
        </p:txBody>
      </p:sp>
    </p:spTree>
    <p:extLst>
      <p:ext uri="{BB962C8B-B14F-4D97-AF65-F5344CB8AC3E}">
        <p14:creationId xmlns:p14="http://schemas.microsoft.com/office/powerpoint/2010/main" val="37976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Implicaciones en evangelismo</a:t>
            </a:r>
            <a:endParaRPr dirty="0">
              <a:latin typeface="Calibri" pitchFamily="34" charset="0"/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26" name="Google Shape;158;p18"/>
          <p:cNvGrpSpPr/>
          <p:nvPr/>
        </p:nvGrpSpPr>
        <p:grpSpPr>
          <a:xfrm>
            <a:off x="389118" y="861852"/>
            <a:ext cx="366458" cy="366437"/>
            <a:chOff x="1923675" y="1633650"/>
            <a:chExt cx="436000" cy="435975"/>
          </a:xfrm>
        </p:grpSpPr>
        <p:sp>
          <p:nvSpPr>
            <p:cNvPr id="27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88;p20"/>
          <p:cNvSpPr txBox="1">
            <a:spLocks noGrp="1"/>
          </p:cNvSpPr>
          <p:nvPr/>
        </p:nvSpPr>
        <p:spPr>
          <a:xfrm>
            <a:off x="323527" y="1645298"/>
            <a:ext cx="4887101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Dios ha cumplido su obra salvífica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MX" sz="1800" dirty="0">
              <a:solidFill>
                <a:srgbClr val="080808"/>
              </a:solidFill>
              <a:latin typeface="Calibri" pitchFamily="34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Dios nos invita a participar en sus labores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MX" sz="1800" dirty="0">
              <a:solidFill>
                <a:srgbClr val="080808"/>
              </a:solidFill>
              <a:latin typeface="Calibri" pitchFamily="34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Nuestros ojos deben estar en los campos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MX" sz="1800" dirty="0">
              <a:solidFill>
                <a:srgbClr val="080808"/>
              </a:solidFill>
              <a:latin typeface="Calibri" pitchFamily="34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Nuestro tiempo para la misión es importante</a:t>
            </a:r>
            <a:endParaRPr sz="1800" dirty="0">
              <a:solidFill>
                <a:srgbClr val="080808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462964" y="1347614"/>
            <a:ext cx="2610200" cy="26102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331640" y="4871521"/>
            <a:ext cx="78438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smtClean="0">
                <a:latin typeface="Calibri" pitchFamily="34" charset="0"/>
              </a:rPr>
              <a:t>Imagen </a:t>
            </a:r>
            <a:r>
              <a:rPr lang="es-MX" sz="1000" dirty="0" err="1" smtClean="0">
                <a:latin typeface="Calibri" pitchFamily="34" charset="0"/>
              </a:rPr>
              <a:t>retrieved</a:t>
            </a:r>
            <a:r>
              <a:rPr lang="es-MX" sz="1000" dirty="0" smtClean="0">
                <a:latin typeface="Calibri" pitchFamily="34" charset="0"/>
              </a:rPr>
              <a:t> </a:t>
            </a:r>
            <a:r>
              <a:rPr lang="es-MX" sz="1000" dirty="0" err="1" smtClean="0">
                <a:latin typeface="Calibri" pitchFamily="34" charset="0"/>
              </a:rPr>
              <a:t>from</a:t>
            </a:r>
            <a:r>
              <a:rPr lang="es-MX" sz="1000" dirty="0">
                <a:latin typeface="Calibri" pitchFamily="34" charset="0"/>
              </a:rPr>
              <a:t> </a:t>
            </a:r>
            <a:r>
              <a:rPr lang="es-MX" sz="1000" dirty="0">
                <a:latin typeface="Calibri" pitchFamily="34" charset="0"/>
              </a:rPr>
              <a:t>https://www.teologiadeltrabajo.org/uploads/made/uploads/general/239/water-works__large-detail_320_320_70_s_c1.jpg</a:t>
            </a:r>
            <a:endParaRPr lang="es-MX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Tiempo de cosecha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731656" y="699542"/>
            <a:ext cx="4303824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buFont typeface="Nixie One"/>
              <a:buNone/>
            </a:pPr>
            <a:r>
              <a:rPr lang="es-MX" sz="2400" dirty="0" smtClean="0">
                <a:latin typeface="Calibri" pitchFamily="34" charset="0"/>
              </a:rPr>
              <a:t>Los campos están listos, Jesús ha dado su vida por nosotros y es tiempo de compartir las buenas nuevas. </a:t>
            </a:r>
            <a:endParaRPr lang="es-MX" sz="2400" dirty="0">
              <a:latin typeface="Calibri" pitchFamily="34" charset="0"/>
            </a:endParaRPr>
          </a:p>
          <a:p>
            <a:pPr marL="0" indent="0" algn="ctr">
              <a:buFont typeface="Nixie One"/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0" indent="0" algn="ctr">
              <a:buFont typeface="Nixie One"/>
              <a:buNone/>
            </a:pPr>
            <a:r>
              <a:rPr lang="es-MX" sz="2400" dirty="0" smtClean="0">
                <a:latin typeface="Calibri" pitchFamily="34" charset="0"/>
              </a:rPr>
              <a:t>El fruto de la obra de Jesús es la esperanza de la vida eterna y éste es ofrecido a todos, el campo es muy amplio, ¡sigamos compartiendo de Jesús!</a:t>
            </a: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PolinaRytova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on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https://unsplash.com/photos/1dGMs4hhcVA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000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XII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¡Trabajar en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su asignación final!</a:t>
            </a:r>
            <a:endParaRPr lang="es-MX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6665502</TotalTime>
  <Words>666</Words>
  <Application>Microsoft Office PowerPoint</Application>
  <PresentationFormat>Presentación en pantalla (16:9)</PresentationFormat>
  <Paragraphs>77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Los ojos en el campo: El tiempo de la cosecha</vt:lpstr>
      <vt:lpstr>Presentación de PowerPoint</vt:lpstr>
      <vt:lpstr>1. La tarea de Jesús</vt:lpstr>
      <vt:lpstr>2. Imagen de la siembra y cosecha</vt:lpstr>
      <vt:lpstr>3. El que siembra y el que cosecha</vt:lpstr>
      <vt:lpstr>Implicaciones en evangelismo</vt:lpstr>
      <vt:lpstr>Tiempo de cosecha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91</cp:revision>
  <dcterms:modified xsi:type="dcterms:W3CDTF">2021-09-28T15:32:17Z</dcterms:modified>
</cp:coreProperties>
</file>