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303" r:id="rId6"/>
    <p:sldId id="304" r:id="rId7"/>
    <p:sldId id="312" r:id="rId8"/>
    <p:sldId id="305" r:id="rId9"/>
    <p:sldId id="306" r:id="rId10"/>
    <p:sldId id="307" r:id="rId11"/>
    <p:sldId id="310" r:id="rId12"/>
    <p:sldId id="308" r:id="rId13"/>
    <p:sldId id="311" r:id="rId14"/>
    <p:sldId id="30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9: Proveyendo liderazgo en un área fragmentada (Presentación 25)</a:t>
            </a:r>
          </a:p>
        </p:txBody>
      </p:sp>
      <p:pic>
        <p:nvPicPr>
          <p:cNvPr id="4" name="Picture 2" descr="Image result for el matrimonio cristiano">
            <a:extLst>
              <a:ext uri="{FF2B5EF4-FFF2-40B4-BE49-F238E27FC236}">
                <a16:creationId xmlns:a16="http://schemas.microsoft.com/office/drawing/2014/main" id="{3799A6FE-3654-4C0D-AE10-FB6DEA71DF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7979" y="1515979"/>
            <a:ext cx="6104021" cy="55365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el matrimonio cristiano">
            <a:extLst>
              <a:ext uri="{FF2B5EF4-FFF2-40B4-BE49-F238E27FC236}">
                <a16:creationId xmlns:a16="http://schemas.microsoft.com/office/drawing/2014/main" id="{6B07298E-5C89-4FD9-8F23-7E59BB619E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515979"/>
            <a:ext cx="6087979" cy="5342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Homosexualidad</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160168"/>
          </a:xfrm>
        </p:spPr>
        <p:txBody>
          <a:bodyPr>
            <a:normAutofit/>
          </a:bodyPr>
          <a:lstStyle/>
          <a:p>
            <a:r>
              <a:rPr lang="es-ES" sz="4000" b="1" dirty="0">
                <a:latin typeface="Times New Roman" panose="02020603050405020304" pitchFamily="18" charset="0"/>
                <a:cs typeface="Times New Roman" panose="02020603050405020304" pitchFamily="18" charset="0"/>
              </a:rPr>
              <a:t>1) Critica Creacional- </a:t>
            </a:r>
            <a:r>
              <a:rPr lang="es-ES" sz="4000" i="1" dirty="0">
                <a:latin typeface="Times New Roman" panose="02020603050405020304" pitchFamily="18" charset="0"/>
                <a:cs typeface="Times New Roman" panose="02020603050405020304" pitchFamily="18" charset="0"/>
              </a:rPr>
              <a:t>Que crecieron con esta disposición, que tenían esta disposición que actuaron en ella, ¿Como respondes? Hay masculinidad y feminidad, no te ofendas no te disculpes, es lo que creemos</a:t>
            </a:r>
            <a:endParaRPr lang="es-ES" sz="4000" b="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2) Mensaje Profético Bíblico.- La biblia esta en desacuerdo</a:t>
            </a:r>
          </a:p>
        </p:txBody>
      </p:sp>
    </p:spTree>
    <p:extLst>
      <p:ext uri="{BB962C8B-B14F-4D97-AF65-F5344CB8AC3E}">
        <p14:creationId xmlns:p14="http://schemas.microsoft.com/office/powerpoint/2010/main" val="201120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Homosexualidad</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160168"/>
          </a:xfrm>
        </p:spPr>
        <p:txBody>
          <a:bodyPr>
            <a:normAutofit fontScale="85000" lnSpcReduction="20000"/>
          </a:bodyPr>
          <a:lstStyle/>
          <a:p>
            <a:r>
              <a:rPr lang="es-ES" sz="4000" b="1" dirty="0">
                <a:latin typeface="Times New Roman" panose="02020603050405020304" pitchFamily="18" charset="0"/>
                <a:cs typeface="Times New Roman" panose="02020603050405020304" pitchFamily="18" charset="0"/>
              </a:rPr>
              <a:t>3) Como estar desacuerdo y no ser indiferente .- </a:t>
            </a:r>
            <a:r>
              <a:rPr lang="es-ES" sz="4000" i="1" dirty="0">
                <a:latin typeface="Times New Roman" panose="02020603050405020304" pitchFamily="18" charset="0"/>
                <a:cs typeface="Times New Roman" panose="02020603050405020304" pitchFamily="18" charset="0"/>
              </a:rPr>
              <a:t>Como pastor tienes el derecho de estar en desacuerdo. No te pueden meter a la cárcel al estar en desacuerdo con su estilo de vida pero tampoco puedes ser indiferente. En nuestra naturaleza caída puedes en pecado estar con quien quieras o fuiste abusado de joven, no puedes decir estas mal y te vas a ir al infierno, la biblia critica el estilo de vida y la practica homosexual, no te sientas mal por eso, pero no rebajemos todo el evangelio a un solo evento social de ser homosexual o no, debes concentrarte en conducirlo a Cristo en explicar que es lo que te hace cristiano o\y que la biblia no enseña que esta bien, no debe ser practicado y si lo están haciendo debemos orar por ellos pues es un pecado y alcanzarlos para cristo como a cualquier otro pecador</a:t>
            </a:r>
          </a:p>
          <a:p>
            <a:r>
              <a:rPr lang="es-ES" sz="4000" b="1" dirty="0">
                <a:latin typeface="Times New Roman" panose="02020603050405020304" pitchFamily="18" charset="0"/>
                <a:cs typeface="Times New Roman" panose="02020603050405020304" pitchFamily="18" charset="0"/>
              </a:rPr>
              <a:t>4) Mantenga contacto con aquellos que están  estudiando este tema</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32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Masturbación </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21896"/>
            <a:ext cx="12192000" cy="6160168"/>
          </a:xfrm>
        </p:spPr>
        <p:txBody>
          <a:bodyPr>
            <a:normAutofit/>
          </a:bodyPr>
          <a:lstStyle/>
          <a:p>
            <a:r>
              <a:rPr lang="es-ES" sz="4000" b="1" dirty="0">
                <a:latin typeface="Times New Roman" panose="02020603050405020304" pitchFamily="18" charset="0"/>
                <a:cs typeface="Times New Roman" panose="02020603050405020304" pitchFamily="18" charset="0"/>
              </a:rPr>
              <a:t>1) Hay un gran número de cristianos envueltos en masturbarse- </a:t>
            </a:r>
            <a:r>
              <a:rPr lang="es-ES" sz="4000" i="1" dirty="0">
                <a:latin typeface="Times New Roman" panose="02020603050405020304" pitchFamily="18" charset="0"/>
                <a:cs typeface="Times New Roman" panose="02020603050405020304" pitchFamily="18" charset="0"/>
              </a:rPr>
              <a:t>el 98 % de hombres solteros se masturba y el 70 % de las mujeres solteras se masturba, ¿Como manejas esto como siervo de Dios?  En el pasado decíamos es un pecado y debes sentirte avergonzado de ello, pero debemos reconocer que…</a:t>
            </a:r>
            <a:endParaRPr lang="es-ES" sz="4000" b="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2) La Biblia no maneja directamente este tema- </a:t>
            </a:r>
            <a:r>
              <a:rPr lang="es-ES" sz="4000" i="1" dirty="0">
                <a:latin typeface="Times New Roman" panose="02020603050405020304" pitchFamily="18" charset="0"/>
                <a:cs typeface="Times New Roman" panose="02020603050405020304" pitchFamily="18" charset="0"/>
              </a:rPr>
              <a:t>entendamos que si es un pecado de desobediencia, en Colosenses dice que…</a:t>
            </a:r>
          </a:p>
        </p:txBody>
      </p:sp>
    </p:spTree>
    <p:extLst>
      <p:ext uri="{BB962C8B-B14F-4D97-AF65-F5344CB8AC3E}">
        <p14:creationId xmlns:p14="http://schemas.microsoft.com/office/powerpoint/2010/main" val="44297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Masturbación </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21896"/>
            <a:ext cx="12192000" cy="6160168"/>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3) Enseña que no seas manejado por nada- </a:t>
            </a:r>
            <a:r>
              <a:rPr lang="es-ES" sz="4000" i="1" dirty="0">
                <a:latin typeface="Times New Roman" panose="02020603050405020304" pitchFamily="18" charset="0"/>
                <a:cs typeface="Times New Roman" panose="02020603050405020304" pitchFamily="18" charset="0"/>
              </a:rPr>
              <a:t>Solo ten cuidado de no mostrar  parcialidad contra alguien que sabes que se masturba </a:t>
            </a:r>
          </a:p>
          <a:p>
            <a:r>
              <a:rPr lang="es-ES" sz="4000" b="1" dirty="0">
                <a:latin typeface="Times New Roman" panose="02020603050405020304" pitchFamily="18" charset="0"/>
                <a:cs typeface="Times New Roman" panose="02020603050405020304" pitchFamily="18" charset="0"/>
              </a:rPr>
              <a:t>4) La masturbación esta conectada a la imaginación-</a:t>
            </a:r>
            <a:r>
              <a:rPr lang="es-ES" sz="4000" i="1" dirty="0">
                <a:latin typeface="Times New Roman" panose="02020603050405020304" pitchFamily="18" charset="0"/>
                <a:cs typeface="Times New Roman" panose="02020603050405020304" pitchFamily="18" charset="0"/>
              </a:rPr>
              <a:t> Los animo a aconsejar que no los domine la masturbación, Tu mente no debe estar conectado a una imaginación que no sea bíblica, debemos tener la mente de Cristo, muchos no estarán de acuerdo, y lo entiendo, pero decir que la biblia no habla de eso directamente no es excusa para hacerlo ya que la biblia habla de impureza y lascivias, pensar en alguien mas y masturbarse es pecado, y al percibirte con quien te casaras, le estas faltando al respeto, la estas deseando en tu corazón y Cristo dijo que es pecado, debes mantenerte positivo y aun en tu pensamiento respetar a esa persona.</a:t>
            </a:r>
            <a:endParaRPr lang="es-ES" sz="4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2566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Nota Final: Haz el tema de la sexualidad atractivo</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21896"/>
            <a:ext cx="12192000" cy="6160168"/>
          </a:xfrm>
        </p:spPr>
        <p:txBody>
          <a:bodyPr>
            <a:normAutofit fontScale="92500" lnSpcReduction="10000"/>
          </a:bodyPr>
          <a:lstStyle/>
          <a:p>
            <a:r>
              <a:rPr lang="es-ES" sz="4000" b="1" dirty="0">
                <a:latin typeface="Times New Roman" panose="02020603050405020304" pitchFamily="18" charset="0"/>
                <a:cs typeface="Times New Roman" panose="02020603050405020304" pitchFamily="18" charset="0"/>
              </a:rPr>
              <a:t>1) Los matrimonios sexualmente sanos promueven el matrimonio- </a:t>
            </a:r>
            <a:r>
              <a:rPr lang="es-ES" sz="4000" i="1" dirty="0">
                <a:latin typeface="Times New Roman" panose="02020603050405020304" pitchFamily="18" charset="0"/>
                <a:cs typeface="Times New Roman" panose="02020603050405020304" pitchFamily="18" charset="0"/>
              </a:rPr>
              <a:t>el 90 % de las escenas en las películas de Hollywood, el sexo es fuera del matrimonio, pero como pastores debemos enseñar que el mejor sexo pasa dentro del matrimonio. Como lideres espirituales y pastores, compartamos sin vergüenza que nuestra vida matrimonial tiene una sexualidad sana dentro de el matrimonio para promover la realidad de este tema y dejen los jóvenes de estar confundidos que fuera del matrimonio se vive una mejor relación sexuial.</a:t>
            </a:r>
            <a:r>
              <a:rPr lang="es-ES" sz="4000" b="1" dirty="0">
                <a:latin typeface="Times New Roman" panose="02020603050405020304" pitchFamily="18" charset="0"/>
                <a:cs typeface="Times New Roman" panose="02020603050405020304" pitchFamily="18" charset="0"/>
              </a:rPr>
              <a:t>2) Engánchate con el tema de esta área de la sexualidad</a:t>
            </a:r>
            <a:endParaRPr lang="es-ES" sz="4000" i="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3) Mantente en contacto con los que están estudiando este tema</a:t>
            </a:r>
            <a:endParaRPr lang="es-ES" sz="4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8600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4000" b="1" dirty="0">
                <a:latin typeface="Times New Roman" panose="02020603050405020304" pitchFamily="18" charset="0"/>
                <a:cs typeface="Times New Roman" panose="02020603050405020304" pitchFamily="18" charset="0"/>
              </a:rPr>
              <a:t>En esta sesión veremos proveer el liderazgo en un área fragmentada, que es el área de sexualidad y el sexo especialmente en nuestra cultura </a:t>
            </a:r>
          </a:p>
          <a:p>
            <a:r>
              <a:rPr lang="es-AR" sz="4000" b="1" dirty="0">
                <a:latin typeface="Times New Roman" panose="02020603050405020304" pitchFamily="18" charset="0"/>
                <a:cs typeface="Times New Roman" panose="02020603050405020304" pitchFamily="18" charset="0"/>
              </a:rPr>
              <a:t>Compartiremos algo muy bíblico e informativo, pero les animamos a seguir estudiando sobre este tema, ya leí muchos libros que informan de estos temas y tengo mas de 20 años de experiencia como pastor, algunos temas pueden ser controversiales pero les explicare transparentemente como mi caminar en Dios me ha enseñando con respecto a este tema</a:t>
            </a:r>
          </a:p>
          <a:p>
            <a:r>
              <a:rPr lang="es-AR" sz="4000" b="1" dirty="0">
                <a:latin typeface="Times New Roman" panose="02020603050405020304" pitchFamily="18" charset="0"/>
                <a:cs typeface="Times New Roman" panose="02020603050405020304" pitchFamily="18" charset="0"/>
              </a:rPr>
              <a:t>Les animo como pastores que no se desenganchen de estas enseñanzas si no están de acuerdo, sino que les animo a que se enganchen a estudiar de estas áreas de la sexualidad. La iglesia siempre ha batallado con este tema de la sexualidad y sexo.</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3600" b="1" u="sng" dirty="0">
                <a:latin typeface="Times New Roman" panose="02020603050405020304" pitchFamily="18" charset="0"/>
                <a:cs typeface="Times New Roman" panose="02020603050405020304" pitchFamily="18" charset="0"/>
              </a:rPr>
              <a:t>La Historia de la Iglesia en cuanto al tema de la sexualidad</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43002"/>
            <a:ext cx="12192000" cy="5991725"/>
          </a:xfrm>
        </p:spPr>
        <p:txBody>
          <a:bodyPr>
            <a:normAutofit fontScale="70000" lnSpcReduction="20000"/>
          </a:bodyPr>
          <a:lstStyle/>
          <a:p>
            <a:r>
              <a:rPr lang="es-ES" sz="4400" b="1" dirty="0">
                <a:latin typeface="Times New Roman" panose="02020603050405020304" pitchFamily="18" charset="0"/>
                <a:cs typeface="Times New Roman" panose="02020603050405020304" pitchFamily="18" charset="0"/>
              </a:rPr>
              <a:t>La sexualidad es demoniaca-gnóstica- </a:t>
            </a:r>
            <a:r>
              <a:rPr lang="es-ES" sz="4400" i="1" dirty="0">
                <a:latin typeface="Times New Roman" panose="02020603050405020304" pitchFamily="18" charset="0"/>
                <a:cs typeface="Times New Roman" panose="02020603050405020304" pitchFamily="18" charset="0"/>
              </a:rPr>
              <a:t>100 años después del apóstol pablo ya había personas en la iglesia predicando que hablar de la sexualidad era demoniaco, aun predicaban</a:t>
            </a:r>
          </a:p>
          <a:p>
            <a:r>
              <a:rPr lang="es-ES" sz="4400" b="1" dirty="0">
                <a:latin typeface="Times New Roman" panose="02020603050405020304" pitchFamily="18" charset="0"/>
                <a:cs typeface="Times New Roman" panose="02020603050405020304" pitchFamily="18" charset="0"/>
              </a:rPr>
              <a:t>Anti-cuerpo y anti-Feminista</a:t>
            </a:r>
          </a:p>
          <a:p>
            <a:r>
              <a:rPr lang="es-ES" sz="4400" b="1" dirty="0">
                <a:latin typeface="Times New Roman" panose="02020603050405020304" pitchFamily="18" charset="0"/>
                <a:cs typeface="Times New Roman" panose="02020603050405020304" pitchFamily="18" charset="0"/>
              </a:rPr>
              <a:t>La prohibición Católica al matrimonio para los sacerdotes- </a:t>
            </a:r>
            <a:r>
              <a:rPr lang="es-ES" sz="4400" i="1" dirty="0">
                <a:latin typeface="Times New Roman" panose="02020603050405020304" pitchFamily="18" charset="0"/>
                <a:cs typeface="Times New Roman" panose="02020603050405020304" pitchFamily="18" charset="0"/>
              </a:rPr>
              <a:t>esto trajo mas pecado moral y el estado removió esta paz sexual a los sacerdotes que ofrece el matrimonio</a:t>
            </a:r>
          </a:p>
          <a:p>
            <a:r>
              <a:rPr lang="es-ES" sz="4400" b="1" dirty="0">
                <a:latin typeface="Times New Roman" panose="02020603050405020304" pitchFamily="18" charset="0"/>
                <a:cs typeface="Times New Roman" panose="02020603050405020304" pitchFamily="18" charset="0"/>
              </a:rPr>
              <a:t>Hubo Convenciones de no hablar del sexo- </a:t>
            </a:r>
            <a:r>
              <a:rPr lang="es-ES" sz="4400" i="1" dirty="0">
                <a:latin typeface="Times New Roman" panose="02020603050405020304" pitchFamily="18" charset="0"/>
                <a:cs typeface="Times New Roman" panose="02020603050405020304" pitchFamily="18" charset="0"/>
              </a:rPr>
              <a:t>El mundo hablo mucho y decidieron no ser transparentes</a:t>
            </a:r>
          </a:p>
          <a:p>
            <a:r>
              <a:rPr lang="es-ES" sz="4400" b="1" dirty="0">
                <a:latin typeface="Times New Roman" panose="02020603050405020304" pitchFamily="18" charset="0"/>
                <a:cs typeface="Times New Roman" panose="02020603050405020304" pitchFamily="18" charset="0"/>
              </a:rPr>
              <a:t>Modestia NO entendible-</a:t>
            </a:r>
          </a:p>
          <a:p>
            <a:r>
              <a:rPr lang="es-ES" sz="4400" b="1" dirty="0">
                <a:latin typeface="Times New Roman" panose="02020603050405020304" pitchFamily="18" charset="0"/>
                <a:cs typeface="Times New Roman" panose="02020603050405020304" pitchFamily="18" charset="0"/>
              </a:rPr>
              <a:t>Pensamiento Victoriano- </a:t>
            </a:r>
            <a:r>
              <a:rPr lang="es-ES" sz="4400" i="1" dirty="0">
                <a:latin typeface="Times New Roman" panose="02020603050405020304" pitchFamily="18" charset="0"/>
                <a:cs typeface="Times New Roman" panose="02020603050405020304" pitchFamily="18" charset="0"/>
              </a:rPr>
              <a:t>hablaban de una manera sucia del sexo, esto genero….</a:t>
            </a:r>
          </a:p>
          <a:p>
            <a:r>
              <a:rPr lang="es-ES" sz="4400" b="1" dirty="0">
                <a:latin typeface="Times New Roman" panose="02020603050405020304" pitchFamily="18" charset="0"/>
                <a:cs typeface="Times New Roman" panose="02020603050405020304" pitchFamily="18" charset="0"/>
              </a:rPr>
              <a:t>Generación de No hablar de estos temas- </a:t>
            </a:r>
            <a:r>
              <a:rPr lang="es-ES" sz="4400" i="1" dirty="0">
                <a:latin typeface="Times New Roman" panose="02020603050405020304" pitchFamily="18" charset="0"/>
                <a:cs typeface="Times New Roman" panose="02020603050405020304" pitchFamily="18" charset="0"/>
              </a:rPr>
              <a:t>Hoy como pastores, necesitamos hablar de la sexualidad, por ello necesitamos el entendimiento bíblico que trae salud sexual y es un regalo de Dios</a:t>
            </a:r>
          </a:p>
          <a:p>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¿Porque debemos hablar de la sexualidad?</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6206206"/>
          </a:xfrm>
        </p:spPr>
        <p:txBody>
          <a:bodyPr>
            <a:normAutofit lnSpcReduction="10000"/>
          </a:bodyPr>
          <a:lstStyle/>
          <a:p>
            <a:endParaRPr lang="es-ES" sz="5400" b="1" baseline="30000" dirty="0">
              <a:latin typeface="Times New Roman" panose="02020603050405020304" pitchFamily="18" charset="0"/>
              <a:cs typeface="Times New Roman" panose="02020603050405020304" pitchFamily="18" charset="0"/>
            </a:endParaRPr>
          </a:p>
          <a:p>
            <a:r>
              <a:rPr lang="es-ES" sz="5400" b="1" baseline="30000" dirty="0">
                <a:latin typeface="Times New Roman" panose="02020603050405020304" pitchFamily="18" charset="0"/>
                <a:cs typeface="Times New Roman" panose="02020603050405020304" pitchFamily="18" charset="0"/>
              </a:rPr>
              <a:t>Porque es bíblico- </a:t>
            </a:r>
            <a:r>
              <a:rPr lang="es-ES" sz="5400" i="1" baseline="30000" dirty="0">
                <a:latin typeface="Times New Roman" panose="02020603050405020304" pitchFamily="18" charset="0"/>
                <a:cs typeface="Times New Roman" panose="02020603050405020304" pitchFamily="18" charset="0"/>
              </a:rPr>
              <a:t>el cantar de los cantares, proverbios, Genesis lo mencionan, el Nuevo Testamento, el animo de ser puros</a:t>
            </a:r>
          </a:p>
          <a:p>
            <a:r>
              <a:rPr lang="es-ES" sz="5400" b="1" baseline="30000" dirty="0">
                <a:latin typeface="Times New Roman" panose="02020603050405020304" pitchFamily="18" charset="0"/>
                <a:cs typeface="Times New Roman" panose="02020603050405020304" pitchFamily="18" charset="0"/>
              </a:rPr>
              <a:t>Entendimiento Transgiversado- </a:t>
            </a:r>
          </a:p>
          <a:p>
            <a:r>
              <a:rPr lang="es-ES" sz="5400" b="1" baseline="30000" dirty="0">
                <a:latin typeface="Times New Roman" panose="02020603050405020304" pitchFamily="18" charset="0"/>
                <a:cs typeface="Times New Roman" panose="02020603050405020304" pitchFamily="18" charset="0"/>
              </a:rPr>
              <a:t>La presencia abrumadora de la pornografía- nos insta ha hablar de sexualidad</a:t>
            </a:r>
          </a:p>
          <a:p>
            <a:r>
              <a:rPr lang="es-ES" sz="5400" b="1" baseline="30000" dirty="0">
                <a:latin typeface="Times New Roman" panose="02020603050405020304" pitchFamily="18" charset="0"/>
                <a:cs typeface="Times New Roman" panose="02020603050405020304" pitchFamily="18" charset="0"/>
              </a:rPr>
              <a:t>La practica del quebrantamiento como…</a:t>
            </a:r>
          </a:p>
          <a:p>
            <a:r>
              <a:rPr lang="es-ES" sz="5400" b="1" baseline="30000" dirty="0">
                <a:latin typeface="Times New Roman" panose="02020603050405020304" pitchFamily="18" charset="0"/>
                <a:cs typeface="Times New Roman" panose="02020603050405020304" pitchFamily="18" charset="0"/>
              </a:rPr>
              <a:t>Divorcio</a:t>
            </a:r>
          </a:p>
          <a:p>
            <a:r>
              <a:rPr lang="es-ES" sz="5400" b="1" baseline="30000" dirty="0">
                <a:latin typeface="Times New Roman" panose="02020603050405020304" pitchFamily="18" charset="0"/>
                <a:cs typeface="Times New Roman" panose="02020603050405020304" pitchFamily="18" charset="0"/>
              </a:rPr>
              <a:t>Experiencias- </a:t>
            </a:r>
            <a:r>
              <a:rPr lang="es-ES" sz="5400" i="1" baseline="30000" dirty="0">
                <a:latin typeface="Times New Roman" panose="02020603050405020304" pitchFamily="18" charset="0"/>
                <a:cs typeface="Times New Roman" panose="02020603050405020304" pitchFamily="18" charset="0"/>
              </a:rPr>
              <a:t>hay muchas controversias, como líder podemos liderar en esta área, debemos estar preparados para discutir el tema, por la gracia de Dios podemos ayudar a muchos</a:t>
            </a:r>
          </a:p>
          <a:p>
            <a:endParaRPr lang="es-ES" sz="11500" b="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Mantenernos Preparados en el tema de la sexualidad</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5400" b="1" baseline="30000" dirty="0">
                <a:latin typeface="Times New Roman" panose="02020603050405020304" pitchFamily="18" charset="0"/>
                <a:cs typeface="Times New Roman" panose="02020603050405020304" pitchFamily="18" charset="0"/>
              </a:rPr>
              <a:t> 1) Mantener limites excelentes- </a:t>
            </a:r>
            <a:r>
              <a:rPr lang="es-ES" sz="5400" i="1" baseline="30000" dirty="0">
                <a:latin typeface="Times New Roman" panose="02020603050405020304" pitchFamily="18" charset="0"/>
                <a:cs typeface="Times New Roman" panose="02020603050405020304" pitchFamily="18" charset="0"/>
              </a:rPr>
              <a:t>No tener consejería de uno a uno con una mujer solos, no hablar del sexo mucho porque si lo piensas y hablas de el estamos conectados de tal manera que puede crear tentación</a:t>
            </a:r>
          </a:p>
          <a:p>
            <a:r>
              <a:rPr lang="es-ES" sz="5400" b="1" baseline="30000" dirty="0">
                <a:latin typeface="Times New Roman" panose="02020603050405020304" pitchFamily="18" charset="0"/>
                <a:cs typeface="Times New Roman" panose="02020603050405020304" pitchFamily="18" charset="0"/>
              </a:rPr>
              <a:t>2) Mantenerte Puro- </a:t>
            </a:r>
            <a:r>
              <a:rPr lang="es-ES" sz="5400" i="1" baseline="30000" dirty="0">
                <a:latin typeface="Times New Roman" panose="02020603050405020304" pitchFamily="18" charset="0"/>
                <a:cs typeface="Times New Roman" panose="02020603050405020304" pitchFamily="18" charset="0"/>
              </a:rPr>
              <a:t>no te pongas en la posición de ser tentado</a:t>
            </a:r>
          </a:p>
          <a:p>
            <a:r>
              <a:rPr lang="es-ES" sz="5400" b="1" baseline="30000" dirty="0">
                <a:latin typeface="Times New Roman" panose="02020603050405020304" pitchFamily="18" charset="0"/>
                <a:cs typeface="Times New Roman" panose="02020603050405020304" pitchFamily="18" charset="0"/>
              </a:rPr>
              <a:t>3) Aprender de aquellos que están estudiando el tema- </a:t>
            </a:r>
            <a:r>
              <a:rPr lang="es-ES" sz="5400" i="1" baseline="30000" dirty="0">
                <a:latin typeface="Times New Roman" panose="02020603050405020304" pitchFamily="18" charset="0"/>
                <a:cs typeface="Times New Roman" panose="02020603050405020304" pitchFamily="18" charset="0"/>
              </a:rPr>
              <a:t>Lee sobre el tema, encuentra como ser líder en esta área</a:t>
            </a:r>
          </a:p>
          <a:p>
            <a:r>
              <a:rPr lang="es-ES" sz="5400" b="1" baseline="30000" dirty="0">
                <a:latin typeface="Times New Roman" panose="02020603050405020304" pitchFamily="18" charset="0"/>
                <a:cs typeface="Times New Roman" panose="02020603050405020304" pitchFamily="18" charset="0"/>
              </a:rPr>
              <a:t>4) Mantener la humildad- </a:t>
            </a:r>
            <a:r>
              <a:rPr lang="es-ES" sz="5400" i="1" baseline="30000" dirty="0">
                <a:latin typeface="Times New Roman" panose="02020603050405020304" pitchFamily="18" charset="0"/>
                <a:cs typeface="Times New Roman" panose="02020603050405020304" pitchFamily="18" charset="0"/>
              </a:rPr>
              <a:t>No ser el que tiene todas las respuestas. Al contrario estar dispuesto a animar a las parejas a crecer, se el que esta bien informado </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267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Problema de la Pornografía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4000" b="1" dirty="0">
                <a:latin typeface="Times New Roman" panose="02020603050405020304" pitchFamily="18" charset="0"/>
                <a:cs typeface="Times New Roman" panose="02020603050405020304" pitchFamily="18" charset="0"/>
              </a:rPr>
              <a:t>Hay una enseñanza falsa que genera creer que la pornografía no es un problema ya que esto lo enseña el mundo secular y ha infestado la iglesia</a:t>
            </a:r>
          </a:p>
          <a:p>
            <a:r>
              <a:rPr lang="es-ES" sz="4000" b="1" dirty="0">
                <a:latin typeface="Times New Roman" panose="02020603050405020304" pitchFamily="18" charset="0"/>
                <a:cs typeface="Times New Roman" panose="02020603050405020304" pitchFamily="18" charset="0"/>
              </a:rPr>
              <a:t>¿Que hacer para ayudar a personas? </a:t>
            </a:r>
            <a:r>
              <a:rPr lang="es-ES" sz="4000" i="1" dirty="0">
                <a:latin typeface="Times New Roman" panose="02020603050405020304" pitchFamily="18" charset="0"/>
                <a:cs typeface="Times New Roman" panose="02020603050405020304" pitchFamily="18" charset="0"/>
              </a:rPr>
              <a:t>una esposa viene y me dice mi esposo tiene un problema con la pornografía y lo voy a divorciar. Hoy se oye aun de las mujeres y los hijos tienen este problema. </a:t>
            </a:r>
            <a:endParaRPr lang="es-ES" sz="4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39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Problemas con la Pornografía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160168"/>
          </a:xfrm>
        </p:spPr>
        <p:txBody>
          <a:bodyPr>
            <a:normAutofit/>
          </a:bodyPr>
          <a:lstStyle/>
          <a:p>
            <a:r>
              <a:rPr lang="es-ES" sz="3200" b="1" dirty="0">
                <a:latin typeface="Times New Roman" panose="02020603050405020304" pitchFamily="18" charset="0"/>
                <a:cs typeface="Times New Roman" panose="02020603050405020304" pitchFamily="18" charset="0"/>
              </a:rPr>
              <a:t>1) El pecado General y habitual- la cultura del pecado- </a:t>
            </a:r>
            <a:r>
              <a:rPr lang="es-ES" sz="3200" i="1" dirty="0">
                <a:latin typeface="Times New Roman" panose="02020603050405020304" pitchFamily="18" charset="0"/>
                <a:cs typeface="Times New Roman" panose="02020603050405020304" pitchFamily="18" charset="0"/>
              </a:rPr>
              <a:t>Estamos diseñados y se que hay hombres que lo ven y saben que esta mal y lo dejan de hacer y establecen limites y hay otros que lo tienen habitual, hay una cultura y esta basado en ellos, empezaron de jóvenes y es difícil de quebrar. Debemos determinar la severidad del problema.</a:t>
            </a:r>
          </a:p>
          <a:p>
            <a:r>
              <a:rPr lang="es-ES" sz="3200" b="1" dirty="0">
                <a:latin typeface="Times New Roman" panose="02020603050405020304" pitchFamily="18" charset="0"/>
                <a:cs typeface="Times New Roman" panose="02020603050405020304" pitchFamily="18" charset="0"/>
              </a:rPr>
              <a:t>Debes poner las cosas en la balanza de como se siente la mujer y si esta lista para querer restaurar a su marido- </a:t>
            </a:r>
            <a:r>
              <a:rPr lang="es-ES" sz="3200" i="1" dirty="0">
                <a:latin typeface="Times New Roman" panose="02020603050405020304" pitchFamily="18" charset="0"/>
                <a:cs typeface="Times New Roman" panose="02020603050405020304" pitchFamily="18" charset="0"/>
              </a:rPr>
              <a:t>Cuando una mujer se siente traicionada por la infidelidad de su marido es peor que si la hubieran violado violentamente diez veces</a:t>
            </a:r>
          </a:p>
        </p:txBody>
      </p:sp>
    </p:spTree>
    <p:extLst>
      <p:ext uri="{BB962C8B-B14F-4D97-AF65-F5344CB8AC3E}">
        <p14:creationId xmlns:p14="http://schemas.microsoft.com/office/powerpoint/2010/main" val="724629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Problemas con la Pornografía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160168"/>
          </a:xfrm>
        </p:spPr>
        <p:txBody>
          <a:bodyPr>
            <a:normAutofit/>
          </a:bodyPr>
          <a:lstStyle/>
          <a:p>
            <a:r>
              <a:rPr lang="es-ES" sz="3200" b="1" dirty="0">
                <a:latin typeface="Times New Roman" panose="02020603050405020304" pitchFamily="18" charset="0"/>
                <a:cs typeface="Times New Roman" panose="02020603050405020304" pitchFamily="18" charset="0"/>
              </a:rPr>
              <a:t>2) Debemos identificar donde esta, y establecer limites- </a:t>
            </a:r>
            <a:r>
              <a:rPr lang="es-ES" sz="3200" i="1" dirty="0">
                <a:latin typeface="Times New Roman" panose="02020603050405020304" pitchFamily="18" charset="0"/>
                <a:cs typeface="Times New Roman" panose="02020603050405020304" pitchFamily="18" charset="0"/>
              </a:rPr>
              <a:t>Donde no se Re energiza esa practica que no permita que sigan así. Si vas a un viaje y te encuentras que vas a estar solo en un hotel y eso sabes que para ti puede ser mucha tentación, debes  recomendar que se hablen como esposos y que no se haga una raíz de tener que estar usando la pornografía, y si la esposa dice: “ve pornografía y me es infiel al hacerlo” debemos asesorar a la esposa y explicarle si quiere restaurarlo, por que en cierto sentido nosotros hemos sido infieles a Dios y el nos perdono, debemos animarla a restaurar. Se debe establecer una actitud de gracia que ofrece un futuro para la persona sin pornografía en el matrimonio. No hay nada en la biblia que ofrece una guía positiva para la vida sexual donde se pueda decir que estas glorificando a Dios con tu vida sexual si ves </a:t>
            </a:r>
            <a:r>
              <a:rPr lang="es-ES" sz="3200" i="1" dirty="0" err="1">
                <a:latin typeface="Times New Roman" panose="02020603050405020304" pitchFamily="18" charset="0"/>
                <a:cs typeface="Times New Roman" panose="02020603050405020304" pitchFamily="18" charset="0"/>
              </a:rPr>
              <a:t>pornografia</a:t>
            </a:r>
            <a:endParaRPr lang="es-ES" sz="4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533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Problemas con la Pornografía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160168"/>
          </a:xfrm>
        </p:spPr>
        <p:txBody>
          <a:bodyPr>
            <a:normAutofit/>
          </a:bodyPr>
          <a:lstStyle/>
          <a:p>
            <a:r>
              <a:rPr lang="es-ES" sz="4000" b="1" dirty="0">
                <a:latin typeface="Times New Roman" panose="02020603050405020304" pitchFamily="18" charset="0"/>
                <a:cs typeface="Times New Roman" panose="02020603050405020304" pitchFamily="18" charset="0"/>
              </a:rPr>
              <a:t>3) Debemos animarlos a buscar una Red de Apoyo- </a:t>
            </a:r>
            <a:r>
              <a:rPr lang="es-ES" sz="4000" i="1" dirty="0">
                <a:latin typeface="Times New Roman" panose="02020603050405020304" pitchFamily="18" charset="0"/>
                <a:cs typeface="Times New Roman" panose="02020603050405020304" pitchFamily="18" charset="0"/>
              </a:rPr>
              <a:t>si tienen el pecado habitual de la pornografía, inclusive se pueden buscar grupos que ayuden con la adicción a la pornografía. </a:t>
            </a:r>
          </a:p>
          <a:p>
            <a:r>
              <a:rPr lang="es-ES" sz="4000" b="1" dirty="0">
                <a:latin typeface="Times New Roman" panose="02020603050405020304" pitchFamily="18" charset="0"/>
                <a:cs typeface="Times New Roman" panose="02020603050405020304" pitchFamily="18" charset="0"/>
              </a:rPr>
              <a:t>4) Manténgase informado como pastor en el tema de como ayudar a la gente que tienen problemas con la pornografía.</a:t>
            </a:r>
          </a:p>
          <a:p>
            <a:r>
              <a:rPr lang="es-ES" sz="4000" b="1" dirty="0">
                <a:latin typeface="Times New Roman" panose="02020603050405020304" pitchFamily="18" charset="0"/>
                <a:cs typeface="Times New Roman" panose="02020603050405020304" pitchFamily="18" charset="0"/>
              </a:rPr>
              <a:t>(Hay una pagina en el internet que puede ser muy útil para pastores en esta área: http://www.bethesdaworkshops.org)</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5011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8195</TotalTime>
  <Words>1505</Words>
  <Application>Microsoft Office PowerPoint</Application>
  <PresentationFormat>Widescreen</PresentationFormat>
  <Paragraphs>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Unidad 9: Proveyendo liderazgo en un área fragmentada (Presentación 25)</vt:lpstr>
      <vt:lpstr>Introducción</vt:lpstr>
      <vt:lpstr>La Historia de la Iglesia en cuanto al tema de la sexualidad</vt:lpstr>
      <vt:lpstr>¿Porque debemos hablar de la sexualidad?</vt:lpstr>
      <vt:lpstr>Mantenernos Preparados en el tema de la sexualidad</vt:lpstr>
      <vt:lpstr>Problema de la Pornografía</vt:lpstr>
      <vt:lpstr>Problemas con la Pornografía</vt:lpstr>
      <vt:lpstr>Problemas con la Pornografía</vt:lpstr>
      <vt:lpstr>Problemas con la Pornografía</vt:lpstr>
      <vt:lpstr>Homosexualidad</vt:lpstr>
      <vt:lpstr>Homosexualidad</vt:lpstr>
      <vt:lpstr>Masturbación </vt:lpstr>
      <vt:lpstr>Masturbación </vt:lpstr>
      <vt:lpstr>Nota Final: Haz el tema de la sexualidad atractivo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132</cp:revision>
  <dcterms:created xsi:type="dcterms:W3CDTF">2017-10-03T19:37:14Z</dcterms:created>
  <dcterms:modified xsi:type="dcterms:W3CDTF">2017-11-07T22:50:47Z</dcterms:modified>
</cp:coreProperties>
</file>