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7" r:id="rId4"/>
    <p:sldId id="267" r:id="rId5"/>
    <p:sldId id="269" r:id="rId6"/>
    <p:sldId id="270" r:id="rId7"/>
    <p:sldId id="271" r:id="rId8"/>
    <p:sldId id="268"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5" d="100"/>
          <a:sy n="85" d="100"/>
        </p:scale>
        <p:origin x="-193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BF2AA5-92CA-DA4E-BA40-DB41B76AED61}"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BF2AA5-92CA-DA4E-BA40-DB41B76AED61}" type="datetimeFigureOut">
              <a:rPr lang="en-US" smtClean="0"/>
              <a:t>7/8/19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BF2AA5-92CA-DA4E-BA40-DB41B76AED61}" type="datetimeFigureOut">
              <a:rPr lang="en-US" smtClean="0"/>
              <a:t>7/8/19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BF2AA5-92CA-DA4E-BA40-DB41B76AED61}" type="datetimeFigureOut">
              <a:rPr lang="en-US" smtClean="0"/>
              <a:t>7/8/19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F2AA5-92CA-DA4E-BA40-DB41B76AED61}" type="datetimeFigureOut">
              <a:rPr lang="en-US" smtClean="0"/>
              <a:t>7/8/19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7/8/19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7/8/19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F2AA5-92CA-DA4E-BA40-DB41B76AED61}" type="datetimeFigureOut">
              <a:rPr lang="en-US" smtClean="0"/>
              <a:t>7/8/19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5CD52-72AD-0C46-86A6-BF45B76A60FB}"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The power of coaching</a:t>
            </a:r>
            <a:endParaRPr lang="en-US" b="1" dirty="0"/>
          </a:p>
        </p:txBody>
      </p:sp>
      <p:sp>
        <p:nvSpPr>
          <p:cNvPr id="3" name="Subtitle 2"/>
          <p:cNvSpPr>
            <a:spLocks noGrp="1"/>
          </p:cNvSpPr>
          <p:nvPr>
            <p:ph type="subTitle" idx="1"/>
          </p:nvPr>
        </p:nvSpPr>
        <p:spPr/>
        <p:txBody>
          <a:bodyPr/>
          <a:lstStyle/>
          <a:p>
            <a:r>
              <a:rPr lang="en-US" dirty="0" smtClean="0"/>
              <a:t>Steve Elzinga</a:t>
            </a:r>
            <a:endParaRPr lang="en-US" dirty="0"/>
          </a:p>
        </p:txBody>
      </p:sp>
    </p:spTree>
    <p:extLst>
      <p:ext uri="{BB962C8B-B14F-4D97-AF65-F5344CB8AC3E}">
        <p14:creationId xmlns:p14="http://schemas.microsoft.com/office/powerpoint/2010/main" val="211480152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It develops leaders</a:t>
            </a:r>
            <a:endParaRPr lang="en-US" b="1" dirty="0"/>
          </a:p>
        </p:txBody>
      </p:sp>
      <p:sp>
        <p:nvSpPr>
          <p:cNvPr id="3" name="Content Placeholder 2"/>
          <p:cNvSpPr>
            <a:spLocks noGrp="1"/>
          </p:cNvSpPr>
          <p:nvPr>
            <p:ph idx="1"/>
          </p:nvPr>
        </p:nvSpPr>
        <p:spPr>
          <a:xfrm>
            <a:off x="750424" y="1600200"/>
            <a:ext cx="7936375" cy="4525963"/>
          </a:xfrm>
        </p:spPr>
        <p:txBody>
          <a:bodyPr>
            <a:normAutofit/>
          </a:bodyPr>
          <a:lstStyle/>
          <a:p>
            <a:pPr marL="0" indent="0">
              <a:buNone/>
            </a:pPr>
            <a:r>
              <a:rPr lang="en-US" i="1" dirty="0">
                <a:solidFill>
                  <a:srgbClr val="8EB4E3"/>
                </a:solidFill>
              </a:rPr>
              <a:t>Setting goals, taking action, </a:t>
            </a:r>
            <a:r>
              <a:rPr lang="en-US" i="1" dirty="0" smtClean="0">
                <a:solidFill>
                  <a:srgbClr val="8EB4E3"/>
                </a:solidFill>
              </a:rPr>
              <a:t>taking responsibility</a:t>
            </a:r>
            <a:r>
              <a:rPr lang="en-US" i="1" dirty="0">
                <a:solidFill>
                  <a:srgbClr val="8EB4E3"/>
                </a:solidFill>
              </a:rPr>
              <a:t>, making choices, problem solving – these are all important parts of being a leader. Because coaching exercises people’s abilities in theses areas, into naturally increases their ability and capacity as leaders.</a:t>
            </a:r>
          </a:p>
          <a:p>
            <a:pPr marL="0" indent="0">
              <a:buNone/>
            </a:pPr>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80154901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Motivation to change</a:t>
            </a:r>
            <a:endParaRPr lang="en-US" b="1" dirty="0"/>
          </a:p>
        </p:txBody>
      </p:sp>
      <p:sp>
        <p:nvSpPr>
          <p:cNvPr id="3" name="Content Placeholder 2"/>
          <p:cNvSpPr>
            <a:spLocks noGrp="1"/>
          </p:cNvSpPr>
          <p:nvPr>
            <p:ph idx="1"/>
          </p:nvPr>
        </p:nvSpPr>
        <p:spPr>
          <a:xfrm>
            <a:off x="851444" y="1313933"/>
            <a:ext cx="7835356" cy="5197335"/>
          </a:xfrm>
        </p:spPr>
        <p:txBody>
          <a:bodyPr>
            <a:normAutofit lnSpcReduction="10000"/>
          </a:bodyPr>
          <a:lstStyle/>
          <a:p>
            <a:pPr marL="0" indent="0">
              <a:buNone/>
            </a:pPr>
            <a:r>
              <a:rPr lang="en-US" i="1" dirty="0" smtClean="0">
                <a:solidFill>
                  <a:srgbClr val="8EB4E3"/>
                </a:solidFill>
              </a:rPr>
              <a:t>Motivation.  </a:t>
            </a:r>
            <a:r>
              <a:rPr lang="en-US" i="1" dirty="0">
                <a:solidFill>
                  <a:srgbClr val="8EB4E3"/>
                </a:solidFill>
              </a:rPr>
              <a:t>If someone else used power or position to get us to change, we’ll change- for as long as we are forced to do so. We Like grumble about what the bosses making us do, and then as soon as the pressure is off well revert back to the old way of running things. </a:t>
            </a:r>
          </a:p>
          <a:p>
            <a:pPr marL="0" indent="0">
              <a:buNone/>
            </a:pPr>
            <a:r>
              <a:rPr lang="en-US" i="1" dirty="0">
                <a:solidFill>
                  <a:srgbClr val="8EB4E3"/>
                </a:solidFill>
              </a:rPr>
              <a:t>On the other hand, if I am the one who identifies </a:t>
            </a:r>
            <a:r>
              <a:rPr lang="en-US" i="1" dirty="0" smtClean="0">
                <a:solidFill>
                  <a:srgbClr val="8EB4E3"/>
                </a:solidFill>
              </a:rPr>
              <a:t>what solves </a:t>
            </a:r>
            <a:r>
              <a:rPr lang="en-US" i="1" dirty="0">
                <a:solidFill>
                  <a:srgbClr val="8EB4E3"/>
                </a:solidFill>
              </a:rPr>
              <a:t>a problem, I have to believe in the solution I </a:t>
            </a:r>
            <a:r>
              <a:rPr lang="en-US" i="1" dirty="0" smtClean="0">
                <a:solidFill>
                  <a:srgbClr val="8EB4E3"/>
                </a:solidFill>
              </a:rPr>
              <a:t>come up </a:t>
            </a:r>
            <a:r>
              <a:rPr lang="en-US" i="1" dirty="0">
                <a:solidFill>
                  <a:srgbClr val="8EB4E3"/>
                </a:solidFill>
              </a:rPr>
              <a:t>with in order to act on it. I’m freely choosing it, so I really embrace </a:t>
            </a:r>
            <a:r>
              <a:rPr lang="en-US" i="1" dirty="0" smtClean="0">
                <a:solidFill>
                  <a:srgbClr val="8EB4E3"/>
                </a:solidFill>
              </a:rPr>
              <a:t>it.</a:t>
            </a:r>
            <a:endParaRPr lang="en-US" i="1" dirty="0">
              <a:solidFill>
                <a:srgbClr val="8EB4E3"/>
              </a:solidFill>
            </a:endParaRPr>
          </a:p>
          <a:p>
            <a:endParaRPr lang="en-US" dirty="0"/>
          </a:p>
        </p:txBody>
      </p:sp>
    </p:spTree>
    <p:extLst>
      <p:ext uri="{BB962C8B-B14F-4D97-AF65-F5344CB8AC3E}">
        <p14:creationId xmlns:p14="http://schemas.microsoft.com/office/powerpoint/2010/main" val="9401222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Actions often speak louder </a:t>
            </a:r>
            <a:br>
              <a:rPr lang="en-US" b="1" dirty="0" smtClean="0"/>
            </a:br>
            <a:r>
              <a:rPr lang="en-US" b="1" dirty="0" smtClean="0"/>
              <a:t>than words</a:t>
            </a:r>
            <a:endParaRPr lang="en-US" b="1" dirty="0"/>
          </a:p>
        </p:txBody>
      </p:sp>
      <p:sp>
        <p:nvSpPr>
          <p:cNvPr id="3" name="Content Placeholder 2"/>
          <p:cNvSpPr>
            <a:spLocks noGrp="1"/>
          </p:cNvSpPr>
          <p:nvPr>
            <p:ph idx="1"/>
          </p:nvPr>
        </p:nvSpPr>
        <p:spPr>
          <a:xfrm>
            <a:off x="880306" y="1544042"/>
            <a:ext cx="7806494" cy="4967226"/>
          </a:xfrm>
        </p:spPr>
        <p:txBody>
          <a:bodyPr>
            <a:normAutofit/>
          </a:bodyPr>
          <a:lstStyle/>
          <a:p>
            <a:r>
              <a:rPr lang="en-US" i="1" dirty="0" smtClean="0">
                <a:solidFill>
                  <a:srgbClr val="8EB4E3"/>
                </a:solidFill>
              </a:rPr>
              <a:t>Actions can shape attitudes</a:t>
            </a:r>
          </a:p>
          <a:p>
            <a:r>
              <a:rPr lang="en-US" i="1" dirty="0" smtClean="0">
                <a:solidFill>
                  <a:srgbClr val="8EB4E3"/>
                </a:solidFill>
              </a:rPr>
              <a:t>Actions often lead to more actions</a:t>
            </a:r>
          </a:p>
          <a:p>
            <a:r>
              <a:rPr lang="en-US" i="1" dirty="0" smtClean="0">
                <a:solidFill>
                  <a:srgbClr val="8EB4E3"/>
                </a:solidFill>
              </a:rPr>
              <a:t>Actions reveal truth</a:t>
            </a:r>
          </a:p>
          <a:p>
            <a:r>
              <a:rPr lang="en-US" i="1" dirty="0" smtClean="0">
                <a:solidFill>
                  <a:srgbClr val="8EB4E3"/>
                </a:solidFill>
              </a:rPr>
              <a:t>Actions can be measurable</a:t>
            </a:r>
          </a:p>
          <a:p>
            <a:r>
              <a:rPr lang="en-US" i="1" dirty="0" smtClean="0">
                <a:solidFill>
                  <a:srgbClr val="8EB4E3"/>
                </a:solidFill>
              </a:rPr>
              <a:t>Actions can be managed</a:t>
            </a:r>
          </a:p>
          <a:p>
            <a:r>
              <a:rPr lang="en-US" i="1" dirty="0" smtClean="0">
                <a:solidFill>
                  <a:srgbClr val="8EB4E3"/>
                </a:solidFill>
              </a:rPr>
              <a:t>Actions can be evaluated</a:t>
            </a:r>
          </a:p>
          <a:p>
            <a:endParaRPr lang="en-US" i="1"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10361946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Coach is a positive encourager</a:t>
            </a:r>
            <a:endParaRPr lang="en-US" b="1" dirty="0"/>
          </a:p>
        </p:txBody>
      </p:sp>
      <p:sp>
        <p:nvSpPr>
          <p:cNvPr id="3" name="Content Placeholder 2"/>
          <p:cNvSpPr>
            <a:spLocks noGrp="1"/>
          </p:cNvSpPr>
          <p:nvPr>
            <p:ph idx="1"/>
          </p:nvPr>
        </p:nvSpPr>
        <p:spPr>
          <a:xfrm>
            <a:off x="894736" y="1544042"/>
            <a:ext cx="7792063" cy="4967226"/>
          </a:xfrm>
        </p:spPr>
        <p:txBody>
          <a:bodyPr>
            <a:normAutofit/>
          </a:bodyPr>
          <a:lstStyle/>
          <a:p>
            <a:r>
              <a:rPr lang="en-US" i="1" dirty="0" smtClean="0">
                <a:solidFill>
                  <a:srgbClr val="8EB4E3"/>
                </a:solidFill>
              </a:rPr>
              <a:t>The coach believes the best about the client</a:t>
            </a:r>
          </a:p>
          <a:p>
            <a:r>
              <a:rPr lang="en-US" i="1" dirty="0" smtClean="0">
                <a:solidFill>
                  <a:srgbClr val="8EB4E3"/>
                </a:solidFill>
              </a:rPr>
              <a:t>The coach encourages the client</a:t>
            </a:r>
          </a:p>
          <a:p>
            <a:endParaRPr lang="en-US" i="1" dirty="0" smtClean="0">
              <a:solidFill>
                <a:srgbClr val="000000"/>
              </a:solidFill>
            </a:endParaRPr>
          </a:p>
          <a:p>
            <a:endParaRPr lang="en-US" i="1"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32322220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 client must take responsibility</a:t>
            </a:r>
            <a:endParaRPr lang="en-US" b="1" dirty="0"/>
          </a:p>
        </p:txBody>
      </p:sp>
      <p:sp>
        <p:nvSpPr>
          <p:cNvPr id="3" name="Content Placeholder 2"/>
          <p:cNvSpPr>
            <a:spLocks noGrp="1"/>
          </p:cNvSpPr>
          <p:nvPr>
            <p:ph idx="1"/>
          </p:nvPr>
        </p:nvSpPr>
        <p:spPr>
          <a:xfrm>
            <a:off x="865874" y="1544042"/>
            <a:ext cx="7820925" cy="4967226"/>
          </a:xfrm>
        </p:spPr>
        <p:txBody>
          <a:bodyPr>
            <a:normAutofit/>
          </a:bodyPr>
          <a:lstStyle/>
          <a:p>
            <a:r>
              <a:rPr lang="en-US" i="1" dirty="0" smtClean="0">
                <a:solidFill>
                  <a:srgbClr val="E6B9B8"/>
                </a:solidFill>
              </a:rPr>
              <a:t>For goals</a:t>
            </a:r>
          </a:p>
          <a:p>
            <a:r>
              <a:rPr lang="en-US" i="1" dirty="0" smtClean="0">
                <a:solidFill>
                  <a:srgbClr val="E6B9B8"/>
                </a:solidFill>
              </a:rPr>
              <a:t>For plans</a:t>
            </a:r>
          </a:p>
          <a:p>
            <a:r>
              <a:rPr lang="en-US" i="1" dirty="0" smtClean="0">
                <a:solidFill>
                  <a:srgbClr val="E6B9B8"/>
                </a:solidFill>
              </a:rPr>
              <a:t>For evaluation of progress</a:t>
            </a:r>
          </a:p>
          <a:p>
            <a:r>
              <a:rPr lang="en-US" i="1" dirty="0" smtClean="0">
                <a:solidFill>
                  <a:srgbClr val="E6B9B8"/>
                </a:solidFill>
              </a:rPr>
              <a:t>For the work</a:t>
            </a:r>
          </a:p>
          <a:p>
            <a:r>
              <a:rPr lang="en-US" i="1" dirty="0" smtClean="0">
                <a:solidFill>
                  <a:srgbClr val="E6B9B8"/>
                </a:solidFill>
              </a:rPr>
              <a:t>For the relationship</a:t>
            </a:r>
          </a:p>
          <a:p>
            <a:endParaRPr lang="en-US" i="1" dirty="0" smtClean="0">
              <a:solidFill>
                <a:srgbClr val="000000"/>
              </a:solidFill>
            </a:endParaRPr>
          </a:p>
          <a:p>
            <a:endParaRPr lang="en-US" i="1"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32582818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The coaching relationship </a:t>
            </a:r>
            <a:br>
              <a:rPr lang="en-US" b="1" dirty="0" smtClean="0"/>
            </a:br>
            <a:r>
              <a:rPr lang="en-US" b="1" dirty="0" smtClean="0"/>
              <a:t>empowers the client </a:t>
            </a:r>
            <a:endParaRPr lang="en-US" b="1" dirty="0"/>
          </a:p>
        </p:txBody>
      </p:sp>
      <p:sp>
        <p:nvSpPr>
          <p:cNvPr id="3" name="Content Placeholder 2"/>
          <p:cNvSpPr>
            <a:spLocks noGrp="1"/>
          </p:cNvSpPr>
          <p:nvPr>
            <p:ph idx="1"/>
          </p:nvPr>
        </p:nvSpPr>
        <p:spPr>
          <a:xfrm>
            <a:off x="865874" y="1544042"/>
            <a:ext cx="7820925" cy="4967226"/>
          </a:xfrm>
        </p:spPr>
        <p:txBody>
          <a:bodyPr>
            <a:normAutofit/>
          </a:bodyPr>
          <a:lstStyle/>
          <a:p>
            <a:r>
              <a:rPr lang="en-US" i="1" dirty="0" smtClean="0">
                <a:solidFill>
                  <a:srgbClr val="E6B9B8"/>
                </a:solidFill>
              </a:rPr>
              <a:t>The client learns to take ownership for his or her life</a:t>
            </a:r>
          </a:p>
          <a:p>
            <a:r>
              <a:rPr lang="en-US" i="1" dirty="0" smtClean="0">
                <a:solidFill>
                  <a:srgbClr val="E6B9B8"/>
                </a:solidFill>
              </a:rPr>
              <a:t>The client learns how to goal set, make plans, and manage the plans to completion</a:t>
            </a:r>
          </a:p>
          <a:p>
            <a:r>
              <a:rPr lang="en-US" i="1" dirty="0" smtClean="0">
                <a:solidFill>
                  <a:srgbClr val="E6B9B8"/>
                </a:solidFill>
              </a:rPr>
              <a:t>The client learns it through his or her own experience </a:t>
            </a:r>
            <a:r>
              <a:rPr lang="en-US" i="1" dirty="0" smtClean="0">
                <a:solidFill>
                  <a:srgbClr val="000000"/>
                </a:solidFill>
              </a:rPr>
              <a:t>to just because someone told them how to do something</a:t>
            </a:r>
          </a:p>
          <a:p>
            <a:endParaRPr lang="en-US" i="1" dirty="0" smtClean="0">
              <a:solidFill>
                <a:srgbClr val="000000"/>
              </a:solidFill>
            </a:endParaRPr>
          </a:p>
          <a:p>
            <a:endParaRPr lang="en-US" i="1"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27840639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smtClean="0">
                <a:solidFill>
                  <a:schemeClr val="tx1">
                    <a:lumMod val="95000"/>
                  </a:schemeClr>
                </a:solidFill>
              </a:rPr>
              <a:t>Empowering verses:</a:t>
            </a:r>
            <a:endParaRPr lang="en-US" b="1" dirty="0">
              <a:solidFill>
                <a:schemeClr val="tx1">
                  <a:lumMod val="95000"/>
                </a:schemeClr>
              </a:solidFill>
            </a:endParaRPr>
          </a:p>
        </p:txBody>
      </p:sp>
      <p:sp>
        <p:nvSpPr>
          <p:cNvPr id="3" name="Content Placeholder 2"/>
          <p:cNvSpPr>
            <a:spLocks noGrp="1"/>
          </p:cNvSpPr>
          <p:nvPr>
            <p:ph idx="1"/>
          </p:nvPr>
        </p:nvSpPr>
        <p:spPr>
          <a:xfrm>
            <a:off x="808150" y="1417638"/>
            <a:ext cx="7878650" cy="5191439"/>
          </a:xfrm>
        </p:spPr>
        <p:txBody>
          <a:bodyPr>
            <a:normAutofit fontScale="92500" lnSpcReduction="20000"/>
          </a:bodyPr>
          <a:lstStyle/>
          <a:p>
            <a:pPr marL="0" indent="0">
              <a:buNone/>
            </a:pPr>
            <a:r>
              <a:rPr lang="en-US" dirty="0">
                <a:solidFill>
                  <a:schemeClr val="bg2">
                    <a:lumMod val="40000"/>
                    <a:lumOff val="60000"/>
                  </a:schemeClr>
                </a:solidFill>
              </a:rPr>
              <a:t>Philippians 4:13 </a:t>
            </a:r>
            <a:r>
              <a:rPr lang="en-US" dirty="0" smtClean="0">
                <a:solidFill>
                  <a:schemeClr val="bg2">
                    <a:lumMod val="40000"/>
                    <a:lumOff val="60000"/>
                  </a:schemeClr>
                </a:solidFill>
              </a:rPr>
              <a:t>(</a:t>
            </a:r>
            <a:r>
              <a:rPr lang="en-US" dirty="0">
                <a:solidFill>
                  <a:schemeClr val="bg2">
                    <a:lumMod val="40000"/>
                    <a:lumOff val="60000"/>
                  </a:schemeClr>
                </a:solidFill>
              </a:rPr>
              <a:t>NIV</a:t>
            </a:r>
            <a:r>
              <a:rPr lang="en-US" dirty="0" smtClean="0">
                <a:solidFill>
                  <a:schemeClr val="bg2">
                    <a:lumMod val="40000"/>
                    <a:lumOff val="60000"/>
                  </a:schemeClr>
                </a:solidFill>
              </a:rPr>
              <a:t>) </a:t>
            </a:r>
            <a:r>
              <a:rPr lang="en-US" i="1" dirty="0" smtClean="0">
                <a:solidFill>
                  <a:schemeClr val="bg2">
                    <a:lumMod val="40000"/>
                    <a:lumOff val="60000"/>
                  </a:schemeClr>
                </a:solidFill>
              </a:rPr>
              <a:t>I </a:t>
            </a:r>
            <a:r>
              <a:rPr lang="en-US" i="1" dirty="0">
                <a:solidFill>
                  <a:schemeClr val="bg2">
                    <a:lumMod val="40000"/>
                    <a:lumOff val="60000"/>
                  </a:schemeClr>
                </a:solidFill>
              </a:rPr>
              <a:t>can do all this through him who gives me strength</a:t>
            </a:r>
            <a:r>
              <a:rPr lang="en-US" i="1" dirty="0" smtClean="0">
                <a:solidFill>
                  <a:schemeClr val="bg2">
                    <a:lumMod val="40000"/>
                    <a:lumOff val="60000"/>
                  </a:schemeClr>
                </a:solidFill>
              </a:rPr>
              <a:t>.</a:t>
            </a:r>
          </a:p>
          <a:p>
            <a:pPr marL="0" indent="0">
              <a:buNone/>
            </a:pPr>
            <a:r>
              <a:rPr lang="en-US" dirty="0">
                <a:solidFill>
                  <a:schemeClr val="bg2">
                    <a:lumMod val="40000"/>
                    <a:lumOff val="60000"/>
                  </a:schemeClr>
                </a:solidFill>
              </a:rPr>
              <a:t>Romans 15:18 (NIV</a:t>
            </a:r>
            <a:r>
              <a:rPr lang="en-US" i="1" dirty="0">
                <a:solidFill>
                  <a:schemeClr val="bg2">
                    <a:lumMod val="40000"/>
                    <a:lumOff val="60000"/>
                  </a:schemeClr>
                </a:solidFill>
              </a:rPr>
              <a:t>) I will not venture to speak of anything except what Christ has accomplished through </a:t>
            </a:r>
            <a:r>
              <a:rPr lang="en-US" i="1" dirty="0" smtClean="0">
                <a:solidFill>
                  <a:schemeClr val="bg2">
                    <a:lumMod val="40000"/>
                    <a:lumOff val="60000"/>
                  </a:schemeClr>
                </a:solidFill>
              </a:rPr>
              <a:t>me.</a:t>
            </a:r>
            <a:endParaRPr lang="en-US" dirty="0">
              <a:solidFill>
                <a:schemeClr val="bg2">
                  <a:lumMod val="40000"/>
                  <a:lumOff val="60000"/>
                </a:schemeClr>
              </a:solidFill>
            </a:endParaRPr>
          </a:p>
          <a:p>
            <a:pPr marL="0" indent="0">
              <a:buNone/>
            </a:pPr>
            <a:r>
              <a:rPr lang="en-US" dirty="0">
                <a:solidFill>
                  <a:schemeClr val="bg2">
                    <a:lumMod val="40000"/>
                    <a:lumOff val="60000"/>
                  </a:schemeClr>
                </a:solidFill>
              </a:rPr>
              <a:t>Galatians 2:20 (NIV) </a:t>
            </a:r>
            <a:r>
              <a:rPr lang="en-US" i="1" dirty="0">
                <a:solidFill>
                  <a:schemeClr val="bg2">
                    <a:lumMod val="40000"/>
                    <a:lumOff val="60000"/>
                  </a:schemeClr>
                </a:solidFill>
              </a:rPr>
              <a:t>I have been crucified with Christ and I no longer live, but Christ lives in me. The life I now live in the body, I live by faith in the Son of God, who loved me and gave himself for me</a:t>
            </a:r>
            <a:r>
              <a:rPr lang="en-US" i="1" dirty="0" smtClean="0">
                <a:solidFill>
                  <a:schemeClr val="bg2">
                    <a:lumMod val="40000"/>
                    <a:lumOff val="60000"/>
                  </a:schemeClr>
                </a:solidFill>
              </a:rPr>
              <a:t>.</a:t>
            </a:r>
            <a:endParaRPr lang="en-US" dirty="0">
              <a:solidFill>
                <a:schemeClr val="bg2">
                  <a:lumMod val="40000"/>
                  <a:lumOff val="60000"/>
                </a:schemeClr>
              </a:solidFill>
            </a:endParaRPr>
          </a:p>
          <a:p>
            <a:pPr marL="0" indent="0">
              <a:buNone/>
            </a:pPr>
            <a:r>
              <a:rPr lang="en-US" dirty="0">
                <a:solidFill>
                  <a:schemeClr val="bg2">
                    <a:lumMod val="40000"/>
                    <a:lumOff val="60000"/>
                  </a:schemeClr>
                </a:solidFill>
              </a:rPr>
              <a:t>Philippians 1:6 (NIV) </a:t>
            </a:r>
            <a:r>
              <a:rPr lang="en-US" i="1" dirty="0">
                <a:solidFill>
                  <a:schemeClr val="bg2">
                    <a:lumMod val="40000"/>
                    <a:lumOff val="60000"/>
                  </a:schemeClr>
                </a:solidFill>
              </a:rPr>
              <a:t>… he who began a good work in you will carry it on to completion until the day of Christ </a:t>
            </a:r>
            <a:r>
              <a:rPr lang="en-US" i="1" dirty="0">
                <a:solidFill>
                  <a:schemeClr val="accent2">
                    <a:lumMod val="40000"/>
                    <a:lumOff val="60000"/>
                  </a:schemeClr>
                </a:solidFill>
              </a:rPr>
              <a:t>Jesus</a:t>
            </a:r>
            <a:r>
              <a:rPr lang="en-US" i="1" dirty="0">
                <a:solidFill>
                  <a:schemeClr val="bg2">
                    <a:lumMod val="40000"/>
                    <a:lumOff val="60000"/>
                  </a:schemeClr>
                </a:solidFill>
              </a:rPr>
              <a:t>.</a:t>
            </a:r>
          </a:p>
          <a:p>
            <a:pPr marL="0" indent="0">
              <a:buNone/>
            </a:pPr>
            <a:endParaRPr lang="en-US" i="1" dirty="0" smtClean="0"/>
          </a:p>
          <a:p>
            <a:pPr marL="0" indent="0">
              <a:buNone/>
            </a:pPr>
            <a:endParaRPr lang="en-US" i="1" dirty="0"/>
          </a:p>
          <a:p>
            <a:pPr marL="514350" indent="-514350">
              <a:buFont typeface="+mj-lt"/>
              <a:buAutoNum type="arabicPeriod"/>
            </a:pPr>
            <a:endParaRPr lang="en-US" dirty="0"/>
          </a:p>
        </p:txBody>
      </p:sp>
    </p:spTree>
    <p:extLst>
      <p:ext uri="{BB962C8B-B14F-4D97-AF65-F5344CB8AC3E}">
        <p14:creationId xmlns:p14="http://schemas.microsoft.com/office/powerpoint/2010/main" val="7825167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8859</TotalTime>
  <Words>406</Words>
  <Application>Microsoft Macintosh PowerPoint</Application>
  <PresentationFormat>On-screen Show (4:3)</PresentationFormat>
  <Paragraphs>36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Black</vt:lpstr>
      <vt:lpstr>The power of coaching</vt:lpstr>
      <vt:lpstr>It develops leaders</vt:lpstr>
      <vt:lpstr>Motivation to change</vt:lpstr>
      <vt:lpstr>Actions often speak louder  than words</vt:lpstr>
      <vt:lpstr>Coach is a positive encourager</vt:lpstr>
      <vt:lpstr>The client must take responsibility</vt:lpstr>
      <vt:lpstr>The coaching relationship  empowers the client </vt:lpstr>
      <vt:lpstr>Empowering verses:</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changing coaching</dc:title>
  <dc:creator>Steve Elzinga</dc:creator>
  <cp:lastModifiedBy>Steve Elzinga</cp:lastModifiedBy>
  <cp:revision>22</cp:revision>
  <dcterms:created xsi:type="dcterms:W3CDTF">2019-03-01T19:59:18Z</dcterms:created>
  <dcterms:modified xsi:type="dcterms:W3CDTF">2019-07-08T18:12:22Z</dcterms:modified>
</cp:coreProperties>
</file>