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s/slide17.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slides/slide20.xml" ContentType="application/vnd.openxmlformats-officedocument.presentationml.slid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23"/>
  </p:handoutMasterIdLst>
  <p:sldIdLst>
    <p:sldId id="298" r:id="rId2"/>
    <p:sldId id="261" r:id="rId3"/>
    <p:sldId id="265" r:id="rId4"/>
    <p:sldId id="283" r:id="rId5"/>
    <p:sldId id="286" r:id="rId6"/>
    <p:sldId id="284" r:id="rId7"/>
    <p:sldId id="285" r:id="rId8"/>
    <p:sldId id="287" r:id="rId9"/>
    <p:sldId id="288" r:id="rId10"/>
    <p:sldId id="289" r:id="rId11"/>
    <p:sldId id="299" r:id="rId12"/>
    <p:sldId id="290" r:id="rId13"/>
    <p:sldId id="267" r:id="rId14"/>
    <p:sldId id="291" r:id="rId15"/>
    <p:sldId id="300" r:id="rId16"/>
    <p:sldId id="280" r:id="rId17"/>
    <p:sldId id="292" r:id="rId18"/>
    <p:sldId id="293" r:id="rId19"/>
    <p:sldId id="294" r:id="rId20"/>
    <p:sldId id="295" r:id="rId21"/>
    <p:sldId id="29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6" frameSlides="1"/>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59" autoAdjust="0"/>
    <p:restoredTop sz="94692" autoAdjust="0"/>
  </p:normalViewPr>
  <p:slideViewPr>
    <p:cSldViewPr snapToGrid="0" snapToObjects="1">
      <p:cViewPr>
        <p:scale>
          <a:sx n="110" d="100"/>
          <a:sy n="110" d="100"/>
        </p:scale>
        <p:origin x="-824" y="-3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C7D4F2-DBA4-6341-AF7F-B75D2852C395}" type="datetimeFigureOut">
              <a:rPr lang="en-US" smtClean="0"/>
              <a:pPr/>
              <a:t>9/18/15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70386D5-CD38-1042-9C80-917B5558969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Elements of worship (beyond music) </a:t>
            </a:r>
            <a:endParaRPr lang="en-US" dirty="0"/>
          </a:p>
        </p:txBody>
      </p:sp>
      <p:sp>
        <p:nvSpPr>
          <p:cNvPr id="3" name="Content Placeholder 2"/>
          <p:cNvSpPr>
            <a:spLocks noGrp="1"/>
          </p:cNvSpPr>
          <p:nvPr>
            <p:ph idx="1"/>
          </p:nvPr>
        </p:nvSpPr>
        <p:spPr>
          <a:xfrm>
            <a:off x="457200" y="2179119"/>
            <a:ext cx="8229600" cy="4525963"/>
          </a:xfrm>
        </p:spPr>
        <p:txBody>
          <a:bodyPr/>
          <a:lstStyle/>
          <a:p>
            <a:pPr algn="ctr">
              <a:buNone/>
            </a:pPr>
            <a:r>
              <a:rPr lang="en-US" i="1" dirty="0" smtClean="0">
                <a:solidFill>
                  <a:srgbClr val="7F7F7F"/>
                </a:solidFill>
              </a:rPr>
              <a:t>The place of Scripture in the</a:t>
            </a:r>
            <a:r>
              <a:rPr lang="en-US" i="1" dirty="0" smtClean="0">
                <a:solidFill>
                  <a:srgbClr val="7F7F7F"/>
                </a:solidFill>
              </a:rPr>
              <a:t> </a:t>
            </a:r>
            <a:r>
              <a:rPr lang="en-US" i="1" smtClean="0">
                <a:solidFill>
                  <a:srgbClr val="7F7F7F"/>
                </a:solidFill>
              </a:rPr>
              <a:t>Worship Service</a:t>
            </a:r>
            <a:endParaRPr lang="en-US" i="1" dirty="0" smtClean="0">
              <a:solidFill>
                <a:srgbClr val="7F7F7F"/>
              </a:solidFill>
            </a:endParaRPr>
          </a:p>
          <a:p>
            <a:pPr algn="ctr">
              <a:buNone/>
            </a:pPr>
            <a:r>
              <a:rPr lang="en-US" sz="2000" dirty="0" smtClean="0">
                <a:solidFill>
                  <a:schemeClr val="tx1">
                    <a:lumMod val="50000"/>
                    <a:lumOff val="50000"/>
                  </a:schemeClr>
                </a:solidFill>
              </a:rPr>
              <a:t>Steve </a:t>
            </a:r>
            <a:r>
              <a:rPr lang="en-US" sz="2000" dirty="0" err="1" smtClean="0">
                <a:solidFill>
                  <a:schemeClr val="tx1">
                    <a:lumMod val="50000"/>
                    <a:lumOff val="50000"/>
                  </a:schemeClr>
                </a:solidFill>
              </a:rPr>
              <a:t>Elzinga</a:t>
            </a:r>
            <a:endParaRPr lang="en-US" sz="2000" dirty="0" smtClean="0">
              <a:solidFill>
                <a:schemeClr val="tx1">
                  <a:lumMod val="50000"/>
                  <a:lumOff val="50000"/>
                </a:schemeClr>
              </a:solidFill>
            </a:endParaRPr>
          </a:p>
          <a:p>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191712389"/>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a:spLocks noGrp="1"/>
          </p:cNvSpPr>
          <p:nvPr>
            <p:ph type="title"/>
          </p:nvPr>
        </p:nvSpPr>
        <p:spPr>
          <a:xfrm>
            <a:off x="300182" y="290338"/>
            <a:ext cx="8306603" cy="829571"/>
          </a:xfrm>
        </p:spPr>
        <p:txBody>
          <a:bodyPr>
            <a:normAutofit/>
          </a:bodyPr>
          <a:lstStyle/>
          <a:p>
            <a:r>
              <a:rPr lang="en-US" sz="3400" b="1" dirty="0" smtClean="0"/>
              <a:t>Where in the</a:t>
            </a:r>
            <a:r>
              <a:rPr lang="en-US" sz="3400" b="1" dirty="0" smtClean="0"/>
              <a:t> Service </a:t>
            </a:r>
            <a:r>
              <a:rPr lang="en-US" sz="3400" b="1" dirty="0" smtClean="0"/>
              <a:t>does</a:t>
            </a:r>
            <a:r>
              <a:rPr lang="en-US" sz="3400" b="1" dirty="0" smtClean="0"/>
              <a:t> Scripture </a:t>
            </a:r>
            <a:r>
              <a:rPr lang="en-US" sz="3400" b="1" dirty="0" smtClean="0"/>
              <a:t>fit?</a:t>
            </a:r>
            <a:endParaRPr lang="en-US" sz="3400" b="1" dirty="0"/>
          </a:p>
        </p:txBody>
      </p:sp>
      <p:sp>
        <p:nvSpPr>
          <p:cNvPr id="3" name="Content Placeholder 2"/>
          <p:cNvSpPr>
            <a:spLocks noGrp="1"/>
          </p:cNvSpPr>
          <p:nvPr>
            <p:ph sz="half" idx="1"/>
          </p:nvPr>
        </p:nvSpPr>
        <p:spPr>
          <a:xfrm>
            <a:off x="738909" y="1119910"/>
            <a:ext cx="7867876" cy="5094532"/>
          </a:xfrm>
        </p:spPr>
        <p:txBody>
          <a:bodyPr>
            <a:normAutofit/>
          </a:bodyPr>
          <a:lstStyle/>
          <a:p>
            <a:pPr marL="457200" lvl="0" indent="-457200">
              <a:buClr>
                <a:srgbClr val="000000">
                  <a:lumMod val="75000"/>
                  <a:lumOff val="25000"/>
                </a:srgbClr>
              </a:buClr>
              <a:buNone/>
            </a:pPr>
            <a:r>
              <a:rPr lang="en-US" b="1" dirty="0" smtClean="0">
                <a:solidFill>
                  <a:srgbClr val="000000">
                    <a:lumMod val="75000"/>
                    <a:lumOff val="25000"/>
                  </a:srgbClr>
                </a:solidFill>
              </a:rPr>
              <a:t>7.	Assurance </a:t>
            </a:r>
            <a:r>
              <a:rPr lang="en-US" b="1" dirty="0" smtClean="0">
                <a:solidFill>
                  <a:srgbClr val="000000">
                    <a:lumMod val="75000"/>
                    <a:lumOff val="25000"/>
                  </a:srgbClr>
                </a:solidFill>
              </a:rPr>
              <a:t>of pardon</a:t>
            </a:r>
            <a:endParaRPr lang="en-US" b="1" dirty="0">
              <a:solidFill>
                <a:srgbClr val="000000">
                  <a:lumMod val="75000"/>
                  <a:lumOff val="25000"/>
                </a:srgbClr>
              </a:solidFill>
            </a:endParaRPr>
          </a:p>
          <a:p>
            <a:pPr marL="236538" lvl="1" indent="0">
              <a:buNone/>
            </a:pPr>
            <a:r>
              <a:rPr lang="en-US" sz="2400" b="1" dirty="0"/>
              <a:t>Romans 8:31-</a:t>
            </a:r>
            <a:r>
              <a:rPr lang="en-US" sz="2400" b="1" dirty="0" smtClean="0"/>
              <a:t>39</a:t>
            </a:r>
            <a:r>
              <a:rPr lang="en-US" sz="2400" b="1" dirty="0"/>
              <a:t> </a:t>
            </a:r>
            <a:r>
              <a:rPr lang="en-US" dirty="0" smtClean="0"/>
              <a:t>(</a:t>
            </a:r>
            <a:r>
              <a:rPr lang="en-US" dirty="0"/>
              <a:t>NIV</a:t>
            </a:r>
            <a:r>
              <a:rPr lang="en-US" dirty="0" smtClean="0"/>
              <a:t>) </a:t>
            </a:r>
            <a:r>
              <a:rPr lang="en-US" sz="1400" b="1" dirty="0"/>
              <a:t> </a:t>
            </a:r>
            <a:r>
              <a:rPr lang="en-US" dirty="0"/>
              <a:t>What, then, shall we say in response to these things? If God is for us, who can be against us? </a:t>
            </a:r>
            <a:r>
              <a:rPr lang="en-US" sz="1400" b="1" dirty="0"/>
              <a:t> </a:t>
            </a:r>
            <a:r>
              <a:rPr lang="en-US" dirty="0"/>
              <a:t>He who did not spare his own Son, but gave him up for us all—how will he not also, along with him, graciously give us all things?</a:t>
            </a:r>
            <a:r>
              <a:rPr lang="en-US" dirty="0" smtClean="0"/>
              <a:t> Who </a:t>
            </a:r>
            <a:r>
              <a:rPr lang="en-US" dirty="0"/>
              <a:t>will bring any charge against those whom God has chosen? It is God who justifies.</a:t>
            </a:r>
            <a:r>
              <a:rPr lang="en-US" dirty="0" smtClean="0"/>
              <a:t> Who </a:t>
            </a:r>
            <a:r>
              <a:rPr lang="en-US" dirty="0"/>
              <a:t>then is the one who condemns? No one. Christ Jesus who died—more than that, who was raised to life—is at the right hand of God and is also interceding for us</a:t>
            </a:r>
            <a:r>
              <a:rPr lang="en-US" dirty="0" smtClean="0"/>
              <a:t>.</a:t>
            </a:r>
            <a:r>
              <a:rPr lang="en-US" sz="1400" b="1" dirty="0" smtClean="0"/>
              <a:t> </a:t>
            </a:r>
            <a:r>
              <a:rPr lang="en-US" dirty="0" smtClean="0"/>
              <a:t>Who shall separate us from …</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781425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a:spLocks noGrp="1"/>
          </p:cNvSpPr>
          <p:nvPr>
            <p:ph type="title"/>
          </p:nvPr>
        </p:nvSpPr>
        <p:spPr>
          <a:xfrm>
            <a:off x="300182" y="290338"/>
            <a:ext cx="8306603" cy="829571"/>
          </a:xfrm>
        </p:spPr>
        <p:txBody>
          <a:bodyPr>
            <a:normAutofit/>
          </a:bodyPr>
          <a:lstStyle/>
          <a:p>
            <a:r>
              <a:rPr lang="en-US" sz="3400" b="1" dirty="0" smtClean="0"/>
              <a:t>Where in the</a:t>
            </a:r>
            <a:r>
              <a:rPr lang="en-US" sz="3400" b="1" dirty="0" smtClean="0"/>
              <a:t> Service </a:t>
            </a:r>
            <a:r>
              <a:rPr lang="en-US" sz="3400" b="1" dirty="0" smtClean="0"/>
              <a:t>does</a:t>
            </a:r>
            <a:r>
              <a:rPr lang="en-US" sz="3400" b="1" dirty="0" smtClean="0"/>
              <a:t> Scripture </a:t>
            </a:r>
            <a:r>
              <a:rPr lang="en-US" sz="3400" b="1" dirty="0" smtClean="0"/>
              <a:t>fit?</a:t>
            </a:r>
            <a:endParaRPr lang="en-US" sz="3400" b="1" dirty="0"/>
          </a:p>
        </p:txBody>
      </p:sp>
      <p:sp>
        <p:nvSpPr>
          <p:cNvPr id="3" name="Content Placeholder 2"/>
          <p:cNvSpPr>
            <a:spLocks noGrp="1"/>
          </p:cNvSpPr>
          <p:nvPr>
            <p:ph sz="half" idx="1"/>
          </p:nvPr>
        </p:nvSpPr>
        <p:spPr>
          <a:xfrm>
            <a:off x="738909" y="1119910"/>
            <a:ext cx="7867876" cy="5094532"/>
          </a:xfrm>
        </p:spPr>
        <p:txBody>
          <a:bodyPr>
            <a:normAutofit/>
          </a:bodyPr>
          <a:lstStyle/>
          <a:p>
            <a:pPr marL="457200" lvl="0" indent="-457200">
              <a:buClr>
                <a:srgbClr val="000000">
                  <a:lumMod val="75000"/>
                  <a:lumOff val="25000"/>
                </a:srgbClr>
              </a:buClr>
              <a:buNone/>
            </a:pPr>
            <a:r>
              <a:rPr lang="en-US" b="1" dirty="0" smtClean="0">
                <a:solidFill>
                  <a:srgbClr val="000000">
                    <a:lumMod val="75000"/>
                    <a:lumOff val="25000"/>
                  </a:srgbClr>
                </a:solidFill>
              </a:rPr>
              <a:t>7.	</a:t>
            </a:r>
            <a:r>
              <a:rPr lang="en-US" b="1" dirty="0" smtClean="0">
                <a:solidFill>
                  <a:srgbClr val="000000">
                    <a:lumMod val="75000"/>
                    <a:lumOff val="25000"/>
                  </a:srgbClr>
                </a:solidFill>
              </a:rPr>
              <a:t>Assurance </a:t>
            </a:r>
            <a:r>
              <a:rPr lang="en-US" b="1" dirty="0" smtClean="0">
                <a:solidFill>
                  <a:srgbClr val="000000">
                    <a:lumMod val="75000"/>
                    <a:lumOff val="25000"/>
                  </a:srgbClr>
                </a:solidFill>
              </a:rPr>
              <a:t>of pardon</a:t>
            </a:r>
          </a:p>
          <a:p>
            <a:pPr marL="236538" lvl="1" indent="0">
              <a:buNone/>
            </a:pPr>
            <a:r>
              <a:rPr lang="en-US" dirty="0" smtClean="0"/>
              <a:t>… the love of Christ? Shall trouble or hardship or persecution or famine or nakedness or danger or sword? … </a:t>
            </a:r>
            <a:r>
              <a:rPr lang="en-US" sz="800" dirty="0" smtClean="0"/>
              <a:t> </a:t>
            </a:r>
            <a:r>
              <a:rPr lang="en-US" dirty="0" smtClean="0"/>
              <a:t>No, in all these things we are more than conquerors through him who loved us. </a:t>
            </a:r>
            <a:r>
              <a:rPr lang="en-US" sz="1200" b="1" dirty="0" smtClean="0"/>
              <a:t> </a:t>
            </a:r>
            <a:r>
              <a:rPr lang="en-US" dirty="0" smtClean="0"/>
              <a:t>For I am convinced that neither death nor life, neither angels nor demons, neither the present nor the future, nor any powers,</a:t>
            </a:r>
            <a:r>
              <a:rPr lang="en-US" sz="1200" b="1" dirty="0" smtClean="0"/>
              <a:t> </a:t>
            </a:r>
            <a:r>
              <a:rPr lang="en-US" dirty="0" smtClean="0"/>
              <a:t>neither height nor depth, nor anything else in all creation, will be able to separate us from the love of God that is in Christ Jesus our Lord.</a:t>
            </a:r>
            <a:r>
              <a:rPr lang="en-US" sz="1400" b="1" dirty="0" smtClean="0"/>
              <a:t> </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781425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1"/>
          <p:cNvSpPr>
            <a:spLocks noGrp="1"/>
          </p:cNvSpPr>
          <p:nvPr>
            <p:ph type="title"/>
          </p:nvPr>
        </p:nvSpPr>
        <p:spPr>
          <a:xfrm>
            <a:off x="300182" y="531091"/>
            <a:ext cx="8306603" cy="829571"/>
          </a:xfrm>
        </p:spPr>
        <p:txBody>
          <a:bodyPr>
            <a:normAutofit/>
          </a:bodyPr>
          <a:lstStyle/>
          <a:p>
            <a:r>
              <a:rPr lang="en-US" sz="3400" b="1" dirty="0" smtClean="0"/>
              <a:t>Where in the</a:t>
            </a:r>
            <a:r>
              <a:rPr lang="en-US" sz="3400" b="1" dirty="0" smtClean="0"/>
              <a:t> Service </a:t>
            </a:r>
            <a:r>
              <a:rPr lang="en-US" sz="3400" b="1" dirty="0" smtClean="0"/>
              <a:t>does</a:t>
            </a:r>
            <a:r>
              <a:rPr lang="en-US" sz="3400" b="1" dirty="0" smtClean="0"/>
              <a:t> Scripture </a:t>
            </a:r>
            <a:r>
              <a:rPr lang="en-US" sz="3400" b="1" dirty="0" smtClean="0"/>
              <a:t>fit?</a:t>
            </a:r>
            <a:endParaRPr lang="en-US" sz="3400" b="1" dirty="0"/>
          </a:p>
        </p:txBody>
      </p:sp>
      <p:sp>
        <p:nvSpPr>
          <p:cNvPr id="3" name="Content Placeholder 2"/>
          <p:cNvSpPr>
            <a:spLocks noGrp="1"/>
          </p:cNvSpPr>
          <p:nvPr>
            <p:ph sz="half" idx="1"/>
          </p:nvPr>
        </p:nvSpPr>
        <p:spPr>
          <a:xfrm>
            <a:off x="900111" y="1930400"/>
            <a:ext cx="7706674" cy="4284041"/>
          </a:xfrm>
        </p:spPr>
        <p:txBody>
          <a:bodyPr>
            <a:normAutofit/>
          </a:bodyPr>
          <a:lstStyle/>
          <a:p>
            <a:pPr marL="457200" lvl="0" indent="-457200">
              <a:buClr>
                <a:srgbClr val="000000">
                  <a:lumMod val="75000"/>
                  <a:lumOff val="25000"/>
                </a:srgbClr>
              </a:buClr>
              <a:buNone/>
            </a:pPr>
            <a:r>
              <a:rPr lang="en-US" b="1" dirty="0" smtClean="0">
                <a:solidFill>
                  <a:srgbClr val="000000">
                    <a:lumMod val="75000"/>
                    <a:lumOff val="25000"/>
                  </a:srgbClr>
                </a:solidFill>
              </a:rPr>
              <a:t>8.	Old </a:t>
            </a:r>
            <a:r>
              <a:rPr lang="en-US" b="1" dirty="0" smtClean="0">
                <a:solidFill>
                  <a:srgbClr val="000000">
                    <a:lumMod val="75000"/>
                    <a:lumOff val="25000"/>
                  </a:srgbClr>
                </a:solidFill>
              </a:rPr>
              <a:t>Testament and New Testament</a:t>
            </a:r>
            <a:r>
              <a:rPr lang="en-US" b="1" dirty="0" smtClean="0">
                <a:solidFill>
                  <a:srgbClr val="000000">
                    <a:lumMod val="75000"/>
                    <a:lumOff val="25000"/>
                  </a:srgbClr>
                </a:solidFill>
              </a:rPr>
              <a:t> lesson</a:t>
            </a:r>
            <a:endParaRPr lang="en-US" b="1" dirty="0">
              <a:solidFill>
                <a:srgbClr val="000000">
                  <a:lumMod val="75000"/>
                  <a:lumOff val="25000"/>
                </a:srgbClr>
              </a:solidFill>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826361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28848" y="572835"/>
            <a:ext cx="8357313" cy="1440514"/>
          </a:xfrm>
        </p:spPr>
        <p:txBody>
          <a:bodyPr>
            <a:noAutofit/>
          </a:bodyPr>
          <a:lstStyle/>
          <a:p>
            <a:r>
              <a:rPr lang="en-US" sz="3600" b="1" dirty="0" smtClean="0"/>
              <a:t>The major problems with reading </a:t>
            </a:r>
            <a:r>
              <a:rPr lang="en-US" sz="3600" b="1" dirty="0"/>
              <a:t>the Bible in a Worship Service</a:t>
            </a:r>
          </a:p>
        </p:txBody>
      </p:sp>
      <p:sp>
        <p:nvSpPr>
          <p:cNvPr id="3" name="Content Placeholder 2"/>
          <p:cNvSpPr>
            <a:spLocks noGrp="1"/>
          </p:cNvSpPr>
          <p:nvPr>
            <p:ph sz="half" idx="1"/>
          </p:nvPr>
        </p:nvSpPr>
        <p:spPr>
          <a:xfrm>
            <a:off x="900111" y="2154642"/>
            <a:ext cx="6697446" cy="3920721"/>
          </a:xfrm>
        </p:spPr>
        <p:txBody>
          <a:bodyPr>
            <a:normAutofit/>
          </a:bodyPr>
          <a:lstStyle/>
          <a:p>
            <a:pPr marL="457200" indent="-457200">
              <a:buFont typeface="+mj-lt"/>
              <a:buAutoNum type="arabicPeriod"/>
            </a:pPr>
            <a:r>
              <a:rPr lang="en-US" dirty="0" smtClean="0"/>
              <a:t>Predictable patterns</a:t>
            </a:r>
          </a:p>
          <a:p>
            <a:pPr marL="457200" indent="-457200">
              <a:buFont typeface="+mj-lt"/>
              <a:buAutoNum type="arabicPeriod"/>
            </a:pPr>
            <a:r>
              <a:rPr lang="en-US" dirty="0" smtClean="0"/>
              <a:t>No emotion</a:t>
            </a:r>
          </a:p>
          <a:p>
            <a:pPr marL="457200" indent="-457200">
              <a:buFont typeface="+mj-lt"/>
              <a:buAutoNum type="arabicPeriod"/>
            </a:pPr>
            <a:r>
              <a:rPr lang="en-US" dirty="0" smtClean="0"/>
              <a:t>Too fast</a:t>
            </a:r>
          </a:p>
          <a:p>
            <a:pPr marL="457200" indent="-457200">
              <a:buFont typeface="+mj-lt"/>
              <a:buAutoNum type="arabicPeriod"/>
            </a:pPr>
            <a:r>
              <a:rPr lang="en-US" dirty="0" smtClean="0"/>
              <a:t>De</a:t>
            </a:r>
            <a:r>
              <a:rPr lang="en-US" dirty="0"/>
              <a:t>-edifying of </a:t>
            </a:r>
            <a:r>
              <a:rPr lang="en-US" dirty="0" smtClean="0"/>
              <a:t>scripture</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631977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28848" y="337486"/>
            <a:ext cx="8357313" cy="1417423"/>
          </a:xfrm>
        </p:spPr>
        <p:txBody>
          <a:bodyPr>
            <a:noAutofit/>
          </a:bodyPr>
          <a:lstStyle/>
          <a:p>
            <a:r>
              <a:rPr lang="en-US" sz="3600" b="1" dirty="0" smtClean="0"/>
              <a:t>How to read the Bible in a</a:t>
            </a:r>
            <a:r>
              <a:rPr lang="en-US" sz="3600" b="1" dirty="0" smtClean="0"/>
              <a:t> Worship Service</a:t>
            </a:r>
            <a:r>
              <a:rPr lang="en-US" sz="3600" b="1" dirty="0" smtClean="0"/>
              <a:t>?</a:t>
            </a:r>
            <a:endParaRPr lang="en-US" sz="3600" b="1" dirty="0"/>
          </a:p>
        </p:txBody>
      </p:sp>
      <p:sp>
        <p:nvSpPr>
          <p:cNvPr id="3" name="Content Placeholder 2"/>
          <p:cNvSpPr>
            <a:spLocks noGrp="1"/>
          </p:cNvSpPr>
          <p:nvPr>
            <p:ph sz="half" idx="1"/>
          </p:nvPr>
        </p:nvSpPr>
        <p:spPr>
          <a:xfrm>
            <a:off x="900111" y="2154642"/>
            <a:ext cx="6697446" cy="3920721"/>
          </a:xfrm>
        </p:spPr>
        <p:txBody>
          <a:bodyPr>
            <a:normAutofit/>
          </a:bodyPr>
          <a:lstStyle/>
          <a:p>
            <a:pPr marL="457200" indent="-457200">
              <a:buFont typeface="+mj-lt"/>
              <a:buAutoNum type="arabicPeriod"/>
            </a:pPr>
            <a:r>
              <a:rPr lang="en-US" dirty="0" smtClean="0"/>
              <a:t>Study the passage</a:t>
            </a:r>
          </a:p>
          <a:p>
            <a:pPr marL="457200" indent="-457200">
              <a:buFont typeface="+mj-lt"/>
              <a:buAutoNum type="arabicPeriod"/>
            </a:pPr>
            <a:r>
              <a:rPr lang="en-US" dirty="0" smtClean="0"/>
              <a:t>Visualize the passage</a:t>
            </a:r>
          </a:p>
          <a:p>
            <a:pPr marL="457200" indent="-457200">
              <a:buFont typeface="+mj-lt"/>
              <a:buAutoNum type="arabicPeriod"/>
            </a:pPr>
            <a:r>
              <a:rPr lang="en-US" dirty="0" smtClean="0"/>
              <a:t>Find the drama of the passage</a:t>
            </a:r>
          </a:p>
          <a:p>
            <a:pPr marL="457200" indent="-457200">
              <a:buFont typeface="+mj-lt"/>
              <a:buAutoNum type="arabicPeriod"/>
            </a:pPr>
            <a:r>
              <a:rPr lang="en-US" dirty="0" smtClean="0"/>
              <a:t>Communicate the emotion of the passage</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786785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199" y="196273"/>
            <a:ext cx="8686801" cy="5280891"/>
          </a:xfrm>
        </p:spPr>
        <p:txBody>
          <a:bodyPr/>
          <a:lstStyle/>
          <a:p>
            <a:pPr>
              <a:buNone/>
            </a:pPr>
            <a:r>
              <a:rPr lang="en-US" sz="2400" b="1" dirty="0"/>
              <a:t>The Lord is my shepherd, I lack nothing</a:t>
            </a:r>
            <a:r>
              <a:rPr lang="en-US" sz="2400" b="1" dirty="0" smtClean="0"/>
              <a:t>.  </a:t>
            </a:r>
            <a:r>
              <a:rPr lang="en-US" sz="2400" b="1" dirty="0"/>
              <a:t>  </a:t>
            </a:r>
            <a:r>
              <a:rPr lang="en-US" sz="2400" b="1" dirty="0" smtClean="0"/>
              <a:t> </a:t>
            </a:r>
          </a:p>
          <a:p>
            <a:pPr>
              <a:buNone/>
            </a:pPr>
            <a:r>
              <a:rPr lang="en-US" sz="2400" b="1" dirty="0" smtClean="0"/>
              <a:t>He </a:t>
            </a:r>
            <a:r>
              <a:rPr lang="en-US" sz="2400" b="1" dirty="0"/>
              <a:t>makes me lie down in green pastures</a:t>
            </a:r>
            <a:r>
              <a:rPr lang="en-US" sz="2400" b="1" dirty="0" smtClean="0"/>
              <a:t>,</a:t>
            </a:r>
          </a:p>
          <a:p>
            <a:pPr>
              <a:buNone/>
            </a:pPr>
            <a:r>
              <a:rPr lang="en-US" sz="2400" b="1" dirty="0" smtClean="0"/>
              <a:t>he </a:t>
            </a:r>
            <a:r>
              <a:rPr lang="en-US" sz="2400" b="1" dirty="0"/>
              <a:t>leads me beside quiet waters</a:t>
            </a:r>
            <a:r>
              <a:rPr lang="en-US" sz="2400" b="1" dirty="0" smtClean="0"/>
              <a:t>,  </a:t>
            </a:r>
            <a:r>
              <a:rPr lang="en-US" sz="2400" b="1" dirty="0"/>
              <a:t>   </a:t>
            </a:r>
            <a:r>
              <a:rPr lang="en-US" sz="2400" b="1" dirty="0" smtClean="0"/>
              <a:t> </a:t>
            </a:r>
          </a:p>
          <a:p>
            <a:pPr>
              <a:buNone/>
            </a:pPr>
            <a:r>
              <a:rPr lang="en-US" sz="2400" b="1" dirty="0" smtClean="0"/>
              <a:t>he </a:t>
            </a:r>
            <a:r>
              <a:rPr lang="en-US" sz="2400" b="1" dirty="0"/>
              <a:t>refreshes my soul</a:t>
            </a:r>
            <a:r>
              <a:rPr lang="en-US" sz="2400" b="1" dirty="0" smtClean="0"/>
              <a:t>.</a:t>
            </a:r>
          </a:p>
          <a:p>
            <a:pPr>
              <a:buNone/>
            </a:pPr>
            <a:r>
              <a:rPr lang="en-US" sz="2400" b="1" dirty="0" smtClean="0"/>
              <a:t>He </a:t>
            </a:r>
            <a:r>
              <a:rPr lang="en-US" sz="2400" b="1" dirty="0"/>
              <a:t>guides me along the right paths</a:t>
            </a:r>
            <a:r>
              <a:rPr lang="en-US" sz="2400" b="1" dirty="0" smtClean="0"/>
              <a:t> for </a:t>
            </a:r>
            <a:r>
              <a:rPr lang="en-US" sz="2400" b="1" dirty="0"/>
              <a:t>his name’s sake</a:t>
            </a:r>
            <a:r>
              <a:rPr lang="en-US" sz="2400" b="1" dirty="0" smtClean="0"/>
              <a:t>.  </a:t>
            </a:r>
          </a:p>
          <a:p>
            <a:pPr>
              <a:buNone/>
            </a:pPr>
            <a:r>
              <a:rPr lang="en-US" sz="2400" b="1" dirty="0" smtClean="0"/>
              <a:t>Even </a:t>
            </a:r>
            <a:r>
              <a:rPr lang="en-US" sz="2400" b="1" dirty="0"/>
              <a:t>though I </a:t>
            </a:r>
            <a:r>
              <a:rPr lang="en-US" sz="2400" b="1" dirty="0" smtClean="0"/>
              <a:t>walk</a:t>
            </a:r>
            <a:r>
              <a:rPr lang="en-US" sz="2400" b="1" dirty="0"/>
              <a:t> </a:t>
            </a:r>
            <a:r>
              <a:rPr lang="en-US" sz="2400" b="1" dirty="0" smtClean="0"/>
              <a:t>through </a:t>
            </a:r>
            <a:r>
              <a:rPr lang="en-US" sz="2400" b="1" dirty="0"/>
              <a:t>the darkest valley</a:t>
            </a:r>
            <a:r>
              <a:rPr lang="en-US" sz="2400" b="1" dirty="0" smtClean="0"/>
              <a:t>, </a:t>
            </a:r>
          </a:p>
          <a:p>
            <a:pPr>
              <a:buNone/>
            </a:pPr>
            <a:r>
              <a:rPr lang="en-US" sz="2400" b="1" dirty="0" smtClean="0"/>
              <a:t>I </a:t>
            </a:r>
            <a:r>
              <a:rPr lang="en-US" sz="2400" b="1" dirty="0"/>
              <a:t>will fear no evil,</a:t>
            </a:r>
            <a:r>
              <a:rPr lang="en-US" sz="2400" b="1" dirty="0" smtClean="0"/>
              <a:t> for </a:t>
            </a:r>
            <a:r>
              <a:rPr lang="en-US" sz="2400" b="1" dirty="0"/>
              <a:t>you are with me</a:t>
            </a:r>
            <a:r>
              <a:rPr lang="en-US" sz="2400" b="1" dirty="0" smtClean="0"/>
              <a:t>;</a:t>
            </a:r>
          </a:p>
          <a:p>
            <a:pPr>
              <a:buNone/>
            </a:pPr>
            <a:r>
              <a:rPr lang="en-US" sz="2400" b="1" dirty="0" smtClean="0"/>
              <a:t>your </a:t>
            </a:r>
            <a:r>
              <a:rPr lang="en-US" sz="2400" b="1" dirty="0"/>
              <a:t>rod and your staff</a:t>
            </a:r>
            <a:r>
              <a:rPr lang="en-US" sz="2400" b="1" dirty="0" smtClean="0"/>
              <a:t>,</a:t>
            </a:r>
            <a:r>
              <a:rPr lang="en-US" sz="2400" b="1" dirty="0"/>
              <a:t> </a:t>
            </a:r>
            <a:r>
              <a:rPr lang="en-US" sz="2400" b="1" dirty="0" smtClean="0"/>
              <a:t>they </a:t>
            </a:r>
            <a:r>
              <a:rPr lang="en-US" sz="2400" b="1" dirty="0"/>
              <a:t>comfort me</a:t>
            </a:r>
            <a:r>
              <a:rPr lang="en-US" sz="2400" b="1" dirty="0" smtClean="0"/>
              <a:t>.</a:t>
            </a:r>
          </a:p>
          <a:p>
            <a:pPr>
              <a:buNone/>
            </a:pPr>
            <a:r>
              <a:rPr lang="en-US" sz="2400" b="1" dirty="0" smtClean="0"/>
              <a:t>You </a:t>
            </a:r>
            <a:r>
              <a:rPr lang="en-US" sz="2400" b="1" dirty="0"/>
              <a:t>prepare a table before me</a:t>
            </a:r>
            <a:r>
              <a:rPr lang="en-US" sz="2400" b="1" dirty="0" smtClean="0"/>
              <a:t> in </a:t>
            </a:r>
            <a:r>
              <a:rPr lang="en-US" sz="2400" b="1" dirty="0"/>
              <a:t>the presence of my enemies</a:t>
            </a:r>
            <a:r>
              <a:rPr lang="en-US" sz="2400" b="1" dirty="0" smtClean="0"/>
              <a:t>.</a:t>
            </a:r>
          </a:p>
          <a:p>
            <a:pPr>
              <a:buNone/>
            </a:pPr>
            <a:r>
              <a:rPr lang="en-US" sz="2400" b="1" dirty="0" smtClean="0"/>
              <a:t>You </a:t>
            </a:r>
            <a:r>
              <a:rPr lang="en-US" sz="2400" b="1" dirty="0"/>
              <a:t>anoint my head with oil;  </a:t>
            </a:r>
            <a:r>
              <a:rPr lang="en-US" sz="2400" b="1" dirty="0" smtClean="0"/>
              <a:t> </a:t>
            </a:r>
          </a:p>
          <a:p>
            <a:pPr>
              <a:buNone/>
            </a:pPr>
            <a:r>
              <a:rPr lang="en-US" sz="2400" b="1" dirty="0" smtClean="0"/>
              <a:t> </a:t>
            </a:r>
            <a:r>
              <a:rPr lang="en-US" sz="2400" b="1" dirty="0"/>
              <a:t>my cup overflows</a:t>
            </a:r>
            <a:r>
              <a:rPr lang="en-US" sz="2400" b="1" dirty="0" smtClean="0"/>
              <a:t>.</a:t>
            </a:r>
          </a:p>
          <a:p>
            <a:pPr>
              <a:buNone/>
            </a:pPr>
            <a:r>
              <a:rPr lang="en-US" sz="2400" b="1" dirty="0" smtClean="0"/>
              <a:t>Surely </a:t>
            </a:r>
            <a:r>
              <a:rPr lang="en-US" sz="2400" b="1" dirty="0"/>
              <a:t>your goodness and love will follow </a:t>
            </a:r>
            <a:r>
              <a:rPr lang="en-US" sz="2400" b="1" dirty="0" smtClean="0"/>
              <a:t>me </a:t>
            </a:r>
            <a:r>
              <a:rPr lang="en-US" sz="2400" b="1" dirty="0"/>
              <a:t>all the days of my life</a:t>
            </a:r>
            <a:r>
              <a:rPr lang="en-US" sz="2400" b="1" dirty="0" smtClean="0"/>
              <a:t>, and </a:t>
            </a:r>
            <a:r>
              <a:rPr lang="en-US" sz="2400" b="1" dirty="0"/>
              <a:t>I will dwell in the house of the </a:t>
            </a:r>
            <a:r>
              <a:rPr lang="en-US" sz="2400" b="1" dirty="0" smtClean="0"/>
              <a:t>Lord</a:t>
            </a:r>
            <a:r>
              <a:rPr lang="en-US" sz="2400" b="1" dirty="0"/>
              <a:t> </a:t>
            </a:r>
            <a:r>
              <a:rPr lang="en-US" sz="2400" b="1" dirty="0" smtClean="0"/>
              <a:t>forever</a:t>
            </a:r>
            <a:r>
              <a:rPr lang="en-US" sz="2400" b="1" dirty="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28848" y="395372"/>
            <a:ext cx="8357313" cy="1509786"/>
          </a:xfrm>
        </p:spPr>
        <p:txBody>
          <a:bodyPr>
            <a:noAutofit/>
          </a:bodyPr>
          <a:lstStyle/>
          <a:p>
            <a:r>
              <a:rPr lang="en-US" sz="3600" b="1" dirty="0" smtClean="0"/>
              <a:t>The importance of</a:t>
            </a:r>
            <a:r>
              <a:rPr lang="en-US" sz="3600" b="1" dirty="0" smtClean="0"/>
              <a:t> Scripture </a:t>
            </a:r>
            <a:r>
              <a:rPr lang="en-US" sz="3600" b="1" dirty="0" smtClean="0"/>
              <a:t>memory in the Worship Service</a:t>
            </a:r>
            <a:endParaRPr lang="en-US" sz="3600" b="1" dirty="0"/>
          </a:p>
        </p:txBody>
      </p:sp>
      <p:sp>
        <p:nvSpPr>
          <p:cNvPr id="3" name="Content Placeholder 2"/>
          <p:cNvSpPr>
            <a:spLocks noGrp="1"/>
          </p:cNvSpPr>
          <p:nvPr>
            <p:ph sz="half" idx="1"/>
          </p:nvPr>
        </p:nvSpPr>
        <p:spPr>
          <a:xfrm>
            <a:off x="900110" y="2424544"/>
            <a:ext cx="7320253" cy="3417455"/>
          </a:xfrm>
        </p:spPr>
        <p:txBody>
          <a:bodyPr>
            <a:normAutofit fontScale="92500" lnSpcReduction="10000"/>
          </a:bodyPr>
          <a:lstStyle/>
          <a:p>
            <a:pPr marL="0" indent="0">
              <a:buNone/>
            </a:pPr>
            <a:r>
              <a:rPr lang="en-US" b="1" dirty="0" smtClean="0"/>
              <a:t>Romans 12:5 </a:t>
            </a:r>
          </a:p>
          <a:p>
            <a:pPr marL="0" indent="0">
              <a:buNone/>
            </a:pPr>
            <a:r>
              <a:rPr lang="en-US" b="1" dirty="0" smtClean="0"/>
              <a:t>James 1:2-4</a:t>
            </a:r>
          </a:p>
          <a:p>
            <a:pPr marL="0" indent="0">
              <a:buNone/>
            </a:pPr>
            <a:r>
              <a:rPr lang="en-US" b="1" dirty="0" smtClean="0"/>
              <a:t>Jude 1:24,25 </a:t>
            </a:r>
            <a:r>
              <a:rPr lang="en-US" dirty="0" smtClean="0"/>
              <a:t>(NIV) To </a:t>
            </a:r>
            <a:r>
              <a:rPr lang="en-US" dirty="0"/>
              <a:t>him who is able to keep you from stumbling and to present you before his glorious presence without fault and with great joy</a:t>
            </a:r>
            <a:r>
              <a:rPr lang="en-US" dirty="0" smtClean="0"/>
              <a:t>—</a:t>
            </a:r>
            <a:r>
              <a:rPr lang="en-US" b="1" dirty="0"/>
              <a:t> </a:t>
            </a:r>
            <a:r>
              <a:rPr lang="en-US" dirty="0"/>
              <a:t>to the only God our Savior be glory, majesty, power and authority, through Jesus Christ our Lord, before all ages, now and forevermore! Amen.</a:t>
            </a:r>
            <a:endParaRPr lang="en-US" dirty="0" smtClean="0"/>
          </a:p>
          <a:p>
            <a:pPr marL="0" indent="0">
              <a:buNone/>
            </a:pPr>
            <a:endParaRPr lang="en-US" dirty="0" smtClean="0"/>
          </a:p>
          <a:p>
            <a:pPr marL="0" indent="0">
              <a:buNone/>
            </a:pPr>
            <a:endParaRPr lang="en-US" dirty="0" smtClean="0"/>
          </a:p>
        </p:txBody>
      </p:sp>
      <p:sp>
        <p:nvSpPr>
          <p:cNvPr id="4" name="TextBox 3"/>
          <p:cNvSpPr txBox="1"/>
          <p:nvPr/>
        </p:nvSpPr>
        <p:spPr>
          <a:xfrm>
            <a:off x="635000" y="1905158"/>
            <a:ext cx="4017818" cy="523220"/>
          </a:xfrm>
          <a:prstGeom prst="rect">
            <a:avLst/>
          </a:prstGeom>
          <a:noFill/>
        </p:spPr>
        <p:txBody>
          <a:bodyPr wrap="square" rtlCol="0">
            <a:spAutoFit/>
          </a:bodyPr>
          <a:lstStyle/>
          <a:p>
            <a:r>
              <a:rPr lang="en-US" sz="2800" b="1" dirty="0" smtClean="0"/>
              <a:t>Some Key Verses:</a:t>
            </a:r>
            <a:endParaRPr lang="en-US" sz="2800" b="1"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854921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1"/>
          <p:cNvSpPr>
            <a:spLocks noGrp="1"/>
          </p:cNvSpPr>
          <p:nvPr>
            <p:ph type="title"/>
          </p:nvPr>
        </p:nvSpPr>
        <p:spPr>
          <a:xfrm>
            <a:off x="328848" y="395372"/>
            <a:ext cx="8357313" cy="1509786"/>
          </a:xfrm>
        </p:spPr>
        <p:txBody>
          <a:bodyPr>
            <a:noAutofit/>
          </a:bodyPr>
          <a:lstStyle/>
          <a:p>
            <a:r>
              <a:rPr lang="en-US" sz="3600" b="1" dirty="0" smtClean="0"/>
              <a:t>The importance of</a:t>
            </a:r>
            <a:r>
              <a:rPr lang="en-US" sz="3600" b="1" dirty="0" smtClean="0"/>
              <a:t> Scripture </a:t>
            </a:r>
            <a:r>
              <a:rPr lang="en-US" sz="3600" b="1" dirty="0" smtClean="0"/>
              <a:t>memory in the Worship Service</a:t>
            </a:r>
            <a:endParaRPr lang="en-US" sz="3600" b="1" dirty="0"/>
          </a:p>
        </p:txBody>
      </p:sp>
      <p:sp>
        <p:nvSpPr>
          <p:cNvPr id="3" name="Content Placeholder 2"/>
          <p:cNvSpPr>
            <a:spLocks noGrp="1"/>
          </p:cNvSpPr>
          <p:nvPr>
            <p:ph sz="half" idx="1"/>
          </p:nvPr>
        </p:nvSpPr>
        <p:spPr>
          <a:xfrm>
            <a:off x="946293" y="1766455"/>
            <a:ext cx="7123980" cy="4491024"/>
          </a:xfrm>
        </p:spPr>
        <p:txBody>
          <a:bodyPr>
            <a:normAutofit fontScale="85000" lnSpcReduction="10000"/>
          </a:bodyPr>
          <a:lstStyle/>
          <a:p>
            <a:pPr marL="0" indent="0">
              <a:spcAft>
                <a:spcPts val="600"/>
              </a:spcAft>
              <a:buNone/>
            </a:pPr>
            <a:r>
              <a:rPr lang="en-US" b="1" dirty="0"/>
              <a:t>Deuteronomy 31:</a:t>
            </a:r>
            <a:r>
              <a:rPr lang="en-US" b="1" dirty="0" smtClean="0"/>
              <a:t>8 </a:t>
            </a:r>
            <a:r>
              <a:rPr lang="en-US" dirty="0" smtClean="0"/>
              <a:t>(</a:t>
            </a:r>
            <a:r>
              <a:rPr lang="en-US" dirty="0"/>
              <a:t>NIV</a:t>
            </a:r>
            <a:r>
              <a:rPr lang="en-US" dirty="0" smtClean="0"/>
              <a:t>) The </a:t>
            </a:r>
            <a:r>
              <a:rPr lang="en-US" dirty="0"/>
              <a:t>Lord himself goes before you and will be with you; he will never leave you nor forsake you. Do not be afraid; do not be discouraged</a:t>
            </a:r>
            <a:r>
              <a:rPr lang="en-US" dirty="0" smtClean="0"/>
              <a:t>.</a:t>
            </a:r>
          </a:p>
          <a:p>
            <a:pPr marL="0" indent="0">
              <a:spcAft>
                <a:spcPts val="600"/>
              </a:spcAft>
              <a:buNone/>
            </a:pPr>
            <a:r>
              <a:rPr lang="en-US" b="1" dirty="0"/>
              <a:t>Deuteronomy 6:5-</a:t>
            </a:r>
            <a:r>
              <a:rPr lang="en-US" b="1" dirty="0" smtClean="0"/>
              <a:t>9 </a:t>
            </a:r>
            <a:r>
              <a:rPr lang="en-US" dirty="0" smtClean="0"/>
              <a:t>(</a:t>
            </a:r>
            <a:r>
              <a:rPr lang="en-US" dirty="0"/>
              <a:t>NIV</a:t>
            </a:r>
            <a:r>
              <a:rPr lang="en-US" dirty="0" smtClean="0"/>
              <a:t>) </a:t>
            </a:r>
            <a:r>
              <a:rPr lang="en-US" b="1" dirty="0"/>
              <a:t> </a:t>
            </a:r>
            <a:r>
              <a:rPr lang="en-US" dirty="0"/>
              <a:t>Love the Lord your God with all your heart and with all your soul and with all your </a:t>
            </a:r>
            <a:r>
              <a:rPr lang="en-US" dirty="0" smtClean="0"/>
              <a:t>strength. These </a:t>
            </a:r>
            <a:r>
              <a:rPr lang="en-US" dirty="0"/>
              <a:t>commandments that I give you today are to be on your hearts</a:t>
            </a:r>
            <a:r>
              <a:rPr lang="en-US" dirty="0" smtClean="0"/>
              <a:t>.</a:t>
            </a:r>
            <a:r>
              <a:rPr lang="en-US" b="1" dirty="0"/>
              <a:t> </a:t>
            </a:r>
            <a:r>
              <a:rPr lang="en-US" dirty="0"/>
              <a:t>Impress them on your children. Talk about them when you sit at home and when you walk along the road, when you lie down and when you get up</a:t>
            </a:r>
            <a:r>
              <a:rPr lang="en-US" dirty="0" smtClean="0"/>
              <a:t>.</a:t>
            </a:r>
            <a:r>
              <a:rPr lang="en-US" b="1" dirty="0"/>
              <a:t> </a:t>
            </a:r>
            <a:r>
              <a:rPr lang="en-US" dirty="0"/>
              <a:t>Tie them as symbols on your hands and bind them on your foreheads</a:t>
            </a:r>
            <a:r>
              <a:rPr lang="en-US" dirty="0" smtClean="0"/>
              <a:t>.</a:t>
            </a:r>
            <a:r>
              <a:rPr lang="en-US" b="1" dirty="0"/>
              <a:t> </a:t>
            </a:r>
            <a:r>
              <a:rPr lang="en-US" dirty="0"/>
              <a:t>Write them on the doorframes of your houses and on your gates.</a:t>
            </a:r>
            <a:endParaRPr lang="en-US" dirty="0" smtClean="0"/>
          </a:p>
          <a:p>
            <a:pPr marL="0" indent="0">
              <a:buNone/>
            </a:pPr>
            <a:endParaRPr lang="en-US"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76792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1"/>
          <p:cNvSpPr>
            <a:spLocks noGrp="1"/>
          </p:cNvSpPr>
          <p:nvPr>
            <p:ph type="title"/>
          </p:nvPr>
        </p:nvSpPr>
        <p:spPr>
          <a:xfrm>
            <a:off x="328848" y="395372"/>
            <a:ext cx="8357313" cy="1509786"/>
          </a:xfrm>
        </p:spPr>
        <p:txBody>
          <a:bodyPr>
            <a:noAutofit/>
          </a:bodyPr>
          <a:lstStyle/>
          <a:p>
            <a:r>
              <a:rPr lang="en-US" sz="3600" b="1" dirty="0" smtClean="0"/>
              <a:t>The importance of</a:t>
            </a:r>
            <a:r>
              <a:rPr lang="en-US" sz="3600" b="1" dirty="0" smtClean="0"/>
              <a:t> Scripture </a:t>
            </a:r>
            <a:r>
              <a:rPr lang="en-US" sz="3600" b="1" dirty="0" smtClean="0"/>
              <a:t>memory in the Worship Service</a:t>
            </a:r>
            <a:endParaRPr lang="en-US" sz="3600" b="1" dirty="0"/>
          </a:p>
        </p:txBody>
      </p:sp>
      <p:sp>
        <p:nvSpPr>
          <p:cNvPr id="3" name="Content Placeholder 2"/>
          <p:cNvSpPr>
            <a:spLocks noGrp="1"/>
          </p:cNvSpPr>
          <p:nvPr>
            <p:ph sz="half" idx="1"/>
          </p:nvPr>
        </p:nvSpPr>
        <p:spPr>
          <a:xfrm>
            <a:off x="750454" y="1905158"/>
            <a:ext cx="7550727" cy="4283206"/>
          </a:xfrm>
        </p:spPr>
        <p:txBody>
          <a:bodyPr>
            <a:normAutofit fontScale="92500" lnSpcReduction="20000"/>
          </a:bodyPr>
          <a:lstStyle/>
          <a:p>
            <a:pPr marL="0" indent="0">
              <a:spcAft>
                <a:spcPts val="600"/>
              </a:spcAft>
              <a:buNone/>
            </a:pPr>
            <a:r>
              <a:rPr lang="en-US" b="1" dirty="0"/>
              <a:t>Psalm 139:23-</a:t>
            </a:r>
            <a:r>
              <a:rPr lang="en-US" b="1" dirty="0" smtClean="0"/>
              <a:t>24 </a:t>
            </a:r>
            <a:r>
              <a:rPr lang="en-US" dirty="0"/>
              <a:t>(NIV</a:t>
            </a:r>
            <a:r>
              <a:rPr lang="en-US" dirty="0" smtClean="0"/>
              <a:t>) Search </a:t>
            </a:r>
            <a:r>
              <a:rPr lang="en-US" dirty="0"/>
              <a:t>me, God, and know my heart</a:t>
            </a:r>
            <a:r>
              <a:rPr lang="en-US" dirty="0" smtClean="0"/>
              <a:t>;</a:t>
            </a:r>
            <a:r>
              <a:rPr lang="en-US" dirty="0"/>
              <a:t> test me and know my anxious </a:t>
            </a:r>
            <a:r>
              <a:rPr lang="en-US" dirty="0" smtClean="0"/>
              <a:t>thoughts.</a:t>
            </a:r>
            <a:r>
              <a:rPr lang="en-US" b="1" dirty="0"/>
              <a:t> </a:t>
            </a:r>
            <a:r>
              <a:rPr lang="en-US" dirty="0" smtClean="0"/>
              <a:t>See </a:t>
            </a:r>
            <a:r>
              <a:rPr lang="en-US" dirty="0"/>
              <a:t>if there is any offensive way in me</a:t>
            </a:r>
            <a:r>
              <a:rPr lang="en-US" dirty="0" smtClean="0"/>
              <a:t>,</a:t>
            </a:r>
            <a:r>
              <a:rPr lang="en-US" dirty="0"/>
              <a:t> and lead me in the way everlasting</a:t>
            </a:r>
            <a:r>
              <a:rPr lang="en-US" dirty="0" smtClean="0"/>
              <a:t>.</a:t>
            </a:r>
          </a:p>
          <a:p>
            <a:pPr marL="0" indent="0">
              <a:spcAft>
                <a:spcPts val="600"/>
              </a:spcAft>
              <a:buNone/>
            </a:pPr>
            <a:r>
              <a:rPr lang="en-US" b="1" dirty="0"/>
              <a:t>Jeremiah 29:</a:t>
            </a:r>
            <a:r>
              <a:rPr lang="en-US" b="1" dirty="0" smtClean="0"/>
              <a:t>1 </a:t>
            </a:r>
            <a:r>
              <a:rPr lang="en-US" dirty="0" smtClean="0"/>
              <a:t>(</a:t>
            </a:r>
            <a:r>
              <a:rPr lang="en-US" dirty="0"/>
              <a:t>NIV</a:t>
            </a:r>
            <a:r>
              <a:rPr lang="en-US" dirty="0" smtClean="0"/>
              <a:t>)</a:t>
            </a:r>
            <a:r>
              <a:rPr lang="en-US" b="1" dirty="0"/>
              <a:t> </a:t>
            </a:r>
            <a:r>
              <a:rPr lang="en-US" b="1" dirty="0" smtClean="0"/>
              <a:t>”</a:t>
            </a:r>
            <a:r>
              <a:rPr lang="en-US" dirty="0" smtClean="0"/>
              <a:t>For </a:t>
            </a:r>
            <a:r>
              <a:rPr lang="en-US" dirty="0"/>
              <a:t>I know the plans I have for you,” declares the Lord, “plans to prosper you and not to harm you, plans to give you hope and a future</a:t>
            </a:r>
            <a:r>
              <a:rPr lang="en-US" dirty="0" smtClean="0"/>
              <a:t>.”</a:t>
            </a:r>
          </a:p>
          <a:p>
            <a:pPr marL="0" indent="0">
              <a:spcAft>
                <a:spcPts val="600"/>
              </a:spcAft>
              <a:buNone/>
            </a:pPr>
            <a:r>
              <a:rPr lang="en-US" b="1" dirty="0"/>
              <a:t>Acts 20:</a:t>
            </a:r>
            <a:r>
              <a:rPr lang="en-US" b="1" dirty="0" smtClean="0"/>
              <a:t>24 </a:t>
            </a:r>
            <a:r>
              <a:rPr lang="en-US" dirty="0" smtClean="0"/>
              <a:t>(</a:t>
            </a:r>
            <a:r>
              <a:rPr lang="en-US" dirty="0"/>
              <a:t>NIV</a:t>
            </a:r>
            <a:r>
              <a:rPr lang="en-US" dirty="0" smtClean="0"/>
              <a:t>) However</a:t>
            </a:r>
            <a:r>
              <a:rPr lang="en-US" dirty="0"/>
              <a:t>, I consider my life worth nothing to me; my only aim is to finish the race and complete the task the Lord Jesus has given me—the task of testifying to the good news of God’s grace.</a:t>
            </a:r>
            <a:endParaRPr lang="en-US" dirty="0" smtClean="0"/>
          </a:p>
          <a:p>
            <a:pPr marL="0" indent="0">
              <a:buNone/>
            </a:pPr>
            <a:endParaRPr lang="en-US"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62564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1"/>
          <p:cNvSpPr>
            <a:spLocks noGrp="1"/>
          </p:cNvSpPr>
          <p:nvPr>
            <p:ph type="title"/>
          </p:nvPr>
        </p:nvSpPr>
        <p:spPr>
          <a:xfrm>
            <a:off x="328848" y="395372"/>
            <a:ext cx="8357313" cy="1509786"/>
          </a:xfrm>
        </p:spPr>
        <p:txBody>
          <a:bodyPr>
            <a:noAutofit/>
          </a:bodyPr>
          <a:lstStyle/>
          <a:p>
            <a:r>
              <a:rPr lang="en-US" sz="3600" b="1" dirty="0" smtClean="0"/>
              <a:t>The importance of</a:t>
            </a:r>
            <a:r>
              <a:rPr lang="en-US" sz="3600" b="1" dirty="0" smtClean="0"/>
              <a:t> Scripture </a:t>
            </a:r>
            <a:r>
              <a:rPr lang="en-US" sz="3600" b="1" dirty="0" smtClean="0"/>
              <a:t>memory in the Worship Service</a:t>
            </a:r>
            <a:endParaRPr lang="en-US" sz="3600" b="1" dirty="0"/>
          </a:p>
        </p:txBody>
      </p:sp>
      <p:sp>
        <p:nvSpPr>
          <p:cNvPr id="3" name="Content Placeholder 2"/>
          <p:cNvSpPr>
            <a:spLocks noGrp="1"/>
          </p:cNvSpPr>
          <p:nvPr>
            <p:ph sz="half" idx="1"/>
          </p:nvPr>
        </p:nvSpPr>
        <p:spPr>
          <a:xfrm>
            <a:off x="900110" y="1905158"/>
            <a:ext cx="7786051" cy="4364023"/>
          </a:xfrm>
        </p:spPr>
        <p:txBody>
          <a:bodyPr>
            <a:normAutofit fontScale="85000" lnSpcReduction="20000"/>
          </a:bodyPr>
          <a:lstStyle/>
          <a:p>
            <a:pPr marL="0" indent="0">
              <a:spcAft>
                <a:spcPts val="600"/>
              </a:spcAft>
              <a:buNone/>
            </a:pPr>
            <a:r>
              <a:rPr lang="en-US" b="1" dirty="0"/>
              <a:t>Hebrews 10:24-</a:t>
            </a:r>
            <a:r>
              <a:rPr lang="en-US" b="1" dirty="0" smtClean="0"/>
              <a:t>25 </a:t>
            </a:r>
            <a:r>
              <a:rPr lang="en-US" dirty="0" smtClean="0"/>
              <a:t>(</a:t>
            </a:r>
            <a:r>
              <a:rPr lang="en-US" dirty="0"/>
              <a:t>NIV</a:t>
            </a:r>
            <a:r>
              <a:rPr lang="en-US" dirty="0" smtClean="0"/>
              <a:t>)</a:t>
            </a:r>
            <a:r>
              <a:rPr lang="en-US" b="1" dirty="0"/>
              <a:t> </a:t>
            </a:r>
            <a:r>
              <a:rPr lang="en-US" dirty="0"/>
              <a:t>And let us consider how we may spur one another on toward love and good deeds</a:t>
            </a:r>
            <a:r>
              <a:rPr lang="en-US" dirty="0" smtClean="0"/>
              <a:t>,</a:t>
            </a:r>
            <a:r>
              <a:rPr lang="en-US" b="1" dirty="0"/>
              <a:t> </a:t>
            </a:r>
            <a:r>
              <a:rPr lang="en-US" dirty="0"/>
              <a:t>not giving up meeting together, as some are in the habit of doing, but encouraging one another—and all the more as you see the Day approaching</a:t>
            </a:r>
            <a:r>
              <a:rPr lang="en-US" dirty="0" smtClean="0"/>
              <a:t>.</a:t>
            </a:r>
          </a:p>
          <a:p>
            <a:pPr marL="0" indent="0">
              <a:spcAft>
                <a:spcPts val="600"/>
              </a:spcAft>
              <a:buNone/>
            </a:pPr>
            <a:r>
              <a:rPr lang="en-US" b="1" dirty="0"/>
              <a:t>Hebrews 12:1-</a:t>
            </a:r>
            <a:r>
              <a:rPr lang="en-US" b="1" dirty="0" smtClean="0"/>
              <a:t>3 </a:t>
            </a:r>
            <a:r>
              <a:rPr lang="en-US" dirty="0" smtClean="0"/>
              <a:t>(</a:t>
            </a:r>
            <a:r>
              <a:rPr lang="en-US" dirty="0"/>
              <a:t>NIV</a:t>
            </a:r>
            <a:r>
              <a:rPr lang="en-US" dirty="0" smtClean="0"/>
              <a:t>) Therefore</a:t>
            </a:r>
            <a:r>
              <a:rPr lang="en-US" dirty="0"/>
              <a:t>, since we are surrounded by such a great cloud of witnesses, let us throw off everything that hinders and the sin that so easily entangles. And let us run with perseverance the race marked out for us</a:t>
            </a:r>
            <a:r>
              <a:rPr lang="en-US" dirty="0" smtClean="0"/>
              <a:t>,</a:t>
            </a:r>
            <a:r>
              <a:rPr lang="en-US" b="1" dirty="0"/>
              <a:t> </a:t>
            </a:r>
            <a:r>
              <a:rPr lang="en-US" dirty="0"/>
              <a:t>fixing our eyes on Jesus, the pioneer and </a:t>
            </a:r>
            <a:r>
              <a:rPr lang="en-US" dirty="0" err="1"/>
              <a:t>perfecter</a:t>
            </a:r>
            <a:r>
              <a:rPr lang="en-US" dirty="0"/>
              <a:t> of faith. For the joy set before him he endured the cross, scorning its shame, and sat down at the right hand of the throne of God. </a:t>
            </a:r>
            <a:r>
              <a:rPr lang="en-US" b="1" dirty="0"/>
              <a:t>3 </a:t>
            </a:r>
            <a:r>
              <a:rPr lang="en-US" dirty="0"/>
              <a:t>Consider him who endured such opposition from sinners, so that you will not grow weary and lose heart.</a:t>
            </a:r>
            <a:endParaRPr lang="en-US"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33887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b="1" dirty="0" smtClean="0"/>
              <a:t>Isaiah </a:t>
            </a:r>
            <a:r>
              <a:rPr lang="en-US" b="1" dirty="0"/>
              <a:t>55:10-</a:t>
            </a:r>
            <a:r>
              <a:rPr lang="en-US" b="1" dirty="0" smtClean="0"/>
              <a:t>11 </a:t>
            </a:r>
            <a:r>
              <a:rPr lang="en-US" dirty="0" smtClean="0"/>
              <a:t>(</a:t>
            </a:r>
            <a:r>
              <a:rPr lang="en-US" dirty="0"/>
              <a:t>NIV</a:t>
            </a:r>
            <a:r>
              <a:rPr lang="en-US" dirty="0" smtClean="0"/>
              <a:t>) As </a:t>
            </a:r>
            <a:r>
              <a:rPr lang="en-US" dirty="0"/>
              <a:t>the rain and the </a:t>
            </a:r>
            <a:r>
              <a:rPr lang="en-US" dirty="0" smtClean="0"/>
              <a:t>snow</a:t>
            </a:r>
            <a:r>
              <a:rPr lang="en-US" dirty="0"/>
              <a:t>  come down from heaven</a:t>
            </a:r>
            <a:r>
              <a:rPr lang="en-US" dirty="0" smtClean="0"/>
              <a:t>, and </a:t>
            </a:r>
            <a:r>
              <a:rPr lang="en-US" dirty="0"/>
              <a:t>do not return to </a:t>
            </a:r>
            <a:r>
              <a:rPr lang="en-US" dirty="0" smtClean="0"/>
              <a:t>it</a:t>
            </a:r>
            <a:r>
              <a:rPr lang="en-US" dirty="0"/>
              <a:t>  without watering the </a:t>
            </a:r>
            <a:r>
              <a:rPr lang="en-US" dirty="0" smtClean="0"/>
              <a:t>earth and </a:t>
            </a:r>
            <a:r>
              <a:rPr lang="en-US" dirty="0"/>
              <a:t>making it bud and flourish</a:t>
            </a:r>
            <a:r>
              <a:rPr lang="en-US" dirty="0" smtClean="0"/>
              <a:t>, so </a:t>
            </a:r>
            <a:r>
              <a:rPr lang="en-US" dirty="0"/>
              <a:t>that it yields seed for the sower and bread for the eater</a:t>
            </a:r>
            <a:r>
              <a:rPr lang="en-US" dirty="0" smtClean="0"/>
              <a:t>, so </a:t>
            </a:r>
            <a:r>
              <a:rPr lang="en-US" dirty="0"/>
              <a:t>is my word that goes out from my </a:t>
            </a:r>
            <a:r>
              <a:rPr lang="en-US" dirty="0" smtClean="0"/>
              <a:t>mouth: It </a:t>
            </a:r>
            <a:r>
              <a:rPr lang="en-US" dirty="0"/>
              <a:t>will not return to me empty</a:t>
            </a:r>
            <a:r>
              <a:rPr lang="en-US" dirty="0" smtClean="0"/>
              <a:t>, but </a:t>
            </a:r>
            <a:r>
              <a:rPr lang="en-US" dirty="0"/>
              <a:t>will accomplish what I </a:t>
            </a:r>
            <a:r>
              <a:rPr lang="en-US" dirty="0" smtClean="0"/>
              <a:t>desire and </a:t>
            </a:r>
            <a:r>
              <a:rPr lang="en-US" dirty="0"/>
              <a:t>achieve the purpose for which I sent it.</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1917123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1"/>
          <p:cNvSpPr>
            <a:spLocks noGrp="1"/>
          </p:cNvSpPr>
          <p:nvPr>
            <p:ph type="title"/>
          </p:nvPr>
        </p:nvSpPr>
        <p:spPr>
          <a:xfrm>
            <a:off x="328848" y="395372"/>
            <a:ext cx="8357313" cy="1509786"/>
          </a:xfrm>
        </p:spPr>
        <p:txBody>
          <a:bodyPr>
            <a:noAutofit/>
          </a:bodyPr>
          <a:lstStyle/>
          <a:p>
            <a:r>
              <a:rPr lang="en-US" sz="3600" b="1" dirty="0" smtClean="0"/>
              <a:t>The importance of</a:t>
            </a:r>
            <a:r>
              <a:rPr lang="en-US" sz="3600" b="1" dirty="0" smtClean="0"/>
              <a:t> Scripture </a:t>
            </a:r>
            <a:r>
              <a:rPr lang="en-US" sz="3600" b="1" dirty="0" smtClean="0"/>
              <a:t>memory in the Worship Service</a:t>
            </a:r>
            <a:endParaRPr lang="en-US" sz="3600" b="1" dirty="0"/>
          </a:p>
        </p:txBody>
      </p:sp>
      <p:sp>
        <p:nvSpPr>
          <p:cNvPr id="3" name="Content Placeholder 2"/>
          <p:cNvSpPr>
            <a:spLocks noGrp="1"/>
          </p:cNvSpPr>
          <p:nvPr>
            <p:ph sz="half" idx="1"/>
          </p:nvPr>
        </p:nvSpPr>
        <p:spPr>
          <a:xfrm>
            <a:off x="900110" y="1905158"/>
            <a:ext cx="7354889" cy="3844637"/>
          </a:xfrm>
        </p:spPr>
        <p:txBody>
          <a:bodyPr>
            <a:normAutofit fontScale="92500" lnSpcReduction="10000"/>
          </a:bodyPr>
          <a:lstStyle/>
          <a:p>
            <a:pPr marL="0" indent="0">
              <a:spcAft>
                <a:spcPts val="600"/>
              </a:spcAft>
              <a:buNone/>
            </a:pPr>
            <a:r>
              <a:rPr lang="en-US" b="1" dirty="0"/>
              <a:t>2 Thessalonians 2:16-</a:t>
            </a:r>
            <a:r>
              <a:rPr lang="en-US" b="1" dirty="0" smtClean="0"/>
              <a:t>17 </a:t>
            </a:r>
            <a:r>
              <a:rPr lang="en-US" dirty="0" smtClean="0"/>
              <a:t>(</a:t>
            </a:r>
            <a:r>
              <a:rPr lang="en-US" dirty="0"/>
              <a:t>NIV</a:t>
            </a:r>
            <a:r>
              <a:rPr lang="en-US" dirty="0" smtClean="0"/>
              <a:t>) May </a:t>
            </a:r>
            <a:r>
              <a:rPr lang="en-US" dirty="0"/>
              <a:t>our Lord Jesus Christ himself and God our Father, who loved us and by his grace gave us eternal encouragement and good hope</a:t>
            </a:r>
            <a:r>
              <a:rPr lang="en-US" dirty="0" smtClean="0"/>
              <a:t>,</a:t>
            </a:r>
            <a:r>
              <a:rPr lang="en-US" b="1" dirty="0"/>
              <a:t> </a:t>
            </a:r>
            <a:r>
              <a:rPr lang="en-US" dirty="0"/>
              <a:t>encourage your hearts and strengthen you in every good deed and word</a:t>
            </a:r>
            <a:r>
              <a:rPr lang="en-US" dirty="0" smtClean="0"/>
              <a:t>.</a:t>
            </a:r>
          </a:p>
          <a:p>
            <a:pPr marL="0" indent="0">
              <a:spcAft>
                <a:spcPts val="600"/>
              </a:spcAft>
              <a:buNone/>
            </a:pPr>
            <a:r>
              <a:rPr lang="en-US" b="1" dirty="0"/>
              <a:t>Colossians 3:23-</a:t>
            </a:r>
            <a:r>
              <a:rPr lang="en-US" b="1" dirty="0" smtClean="0"/>
              <a:t>24 </a:t>
            </a:r>
            <a:r>
              <a:rPr lang="en-US" dirty="0" smtClean="0"/>
              <a:t>(</a:t>
            </a:r>
            <a:r>
              <a:rPr lang="en-US" dirty="0"/>
              <a:t>NIV</a:t>
            </a:r>
            <a:r>
              <a:rPr lang="en-US" dirty="0" smtClean="0"/>
              <a:t>) Whatever </a:t>
            </a:r>
            <a:r>
              <a:rPr lang="en-US" dirty="0"/>
              <a:t>you do, work at it with all your heart, as working for the Lord, not for human masters, </a:t>
            </a:r>
            <a:r>
              <a:rPr lang="en-US" b="1" dirty="0"/>
              <a:t> </a:t>
            </a:r>
            <a:r>
              <a:rPr lang="en-US" dirty="0"/>
              <a:t>since you know that you will receive an inheritance from the Lord as a reward. It is the Lord Christ you are serving.</a:t>
            </a:r>
            <a:endParaRPr lang="en-US"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132509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1"/>
          <p:cNvSpPr>
            <a:spLocks noGrp="1"/>
          </p:cNvSpPr>
          <p:nvPr>
            <p:ph type="title"/>
          </p:nvPr>
        </p:nvSpPr>
        <p:spPr>
          <a:xfrm>
            <a:off x="328848" y="395372"/>
            <a:ext cx="8357313" cy="1509786"/>
          </a:xfrm>
        </p:spPr>
        <p:txBody>
          <a:bodyPr>
            <a:noAutofit/>
          </a:bodyPr>
          <a:lstStyle/>
          <a:p>
            <a:r>
              <a:rPr lang="en-US" sz="3600" b="1" dirty="0" smtClean="0"/>
              <a:t>The importance of</a:t>
            </a:r>
            <a:r>
              <a:rPr lang="en-US" sz="3600" b="1" dirty="0" smtClean="0"/>
              <a:t> Scripture </a:t>
            </a:r>
            <a:r>
              <a:rPr lang="en-US" sz="3600" b="1" dirty="0" smtClean="0"/>
              <a:t>memory in the Worship Service</a:t>
            </a:r>
            <a:endParaRPr lang="en-US" sz="3600" b="1" dirty="0"/>
          </a:p>
        </p:txBody>
      </p:sp>
      <p:sp>
        <p:nvSpPr>
          <p:cNvPr id="3" name="Content Placeholder 2"/>
          <p:cNvSpPr>
            <a:spLocks noGrp="1"/>
          </p:cNvSpPr>
          <p:nvPr>
            <p:ph sz="half" idx="1"/>
          </p:nvPr>
        </p:nvSpPr>
        <p:spPr>
          <a:xfrm>
            <a:off x="900110" y="2112818"/>
            <a:ext cx="7354889" cy="3844637"/>
          </a:xfrm>
        </p:spPr>
        <p:txBody>
          <a:bodyPr>
            <a:normAutofit fontScale="92500" lnSpcReduction="10000"/>
          </a:bodyPr>
          <a:lstStyle/>
          <a:p>
            <a:pPr marL="0" indent="0">
              <a:spcAft>
                <a:spcPts val="600"/>
              </a:spcAft>
              <a:buNone/>
            </a:pPr>
            <a:r>
              <a:rPr lang="en-US" b="1" dirty="0"/>
              <a:t>Philippians 4:</a:t>
            </a:r>
            <a:r>
              <a:rPr lang="en-US" b="1" dirty="0" smtClean="0"/>
              <a:t>8 </a:t>
            </a:r>
            <a:r>
              <a:rPr lang="en-US" dirty="0" smtClean="0"/>
              <a:t>(</a:t>
            </a:r>
            <a:r>
              <a:rPr lang="en-US" dirty="0"/>
              <a:t>NIV</a:t>
            </a:r>
            <a:r>
              <a:rPr lang="en-US" dirty="0" smtClean="0"/>
              <a:t>) Finally</a:t>
            </a:r>
            <a:r>
              <a:rPr lang="en-US" dirty="0"/>
              <a:t>, brothers and sisters, whatever is true, whatever is noble, whatever is right, whatever is pure, whatever is lovely, whatever is admirable—if anything is excellent or praiseworthy—think about such things</a:t>
            </a:r>
            <a:r>
              <a:rPr lang="en-US" dirty="0" smtClean="0"/>
              <a:t>.</a:t>
            </a:r>
          </a:p>
          <a:p>
            <a:pPr marL="0" indent="0">
              <a:spcAft>
                <a:spcPts val="600"/>
              </a:spcAft>
              <a:buNone/>
            </a:pPr>
            <a:r>
              <a:rPr lang="en-US" b="1" dirty="0"/>
              <a:t>1 Corinthians 15:</a:t>
            </a:r>
            <a:r>
              <a:rPr lang="en-US" b="1" dirty="0" smtClean="0"/>
              <a:t>58 </a:t>
            </a:r>
            <a:r>
              <a:rPr lang="en-US" dirty="0" smtClean="0"/>
              <a:t>(</a:t>
            </a:r>
            <a:r>
              <a:rPr lang="en-US" dirty="0"/>
              <a:t>NIV</a:t>
            </a:r>
            <a:r>
              <a:rPr lang="en-US" dirty="0" smtClean="0"/>
              <a:t>) Therefore</a:t>
            </a:r>
            <a:r>
              <a:rPr lang="en-US" dirty="0"/>
              <a:t>, my dear brothers and sisters, stand firm. Let nothing move you. Always give yourselves fully to the work of the Lord, because you know that your labor in the Lord is not in vain.</a:t>
            </a:r>
            <a:endParaRPr lang="en-US"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14503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76264" y="244158"/>
            <a:ext cx="8413735" cy="1339850"/>
          </a:xfrm>
        </p:spPr>
        <p:txBody>
          <a:bodyPr>
            <a:normAutofit/>
          </a:bodyPr>
          <a:lstStyle/>
          <a:p>
            <a:r>
              <a:rPr lang="en-US" sz="3400" b="1" dirty="0" smtClean="0"/>
              <a:t>Where in the</a:t>
            </a:r>
            <a:r>
              <a:rPr lang="en-US" sz="3400" b="1" dirty="0" smtClean="0"/>
              <a:t> Service </a:t>
            </a:r>
            <a:r>
              <a:rPr lang="en-US" sz="3400" b="1" dirty="0" smtClean="0"/>
              <a:t>does</a:t>
            </a:r>
            <a:r>
              <a:rPr lang="en-US" sz="3400" b="1" dirty="0" smtClean="0"/>
              <a:t> Scripture </a:t>
            </a:r>
            <a:r>
              <a:rPr lang="en-US" sz="3400" b="1" dirty="0" smtClean="0"/>
              <a:t>fit?</a:t>
            </a:r>
            <a:endParaRPr lang="en-US" sz="3400" b="1" dirty="0"/>
          </a:p>
        </p:txBody>
      </p:sp>
      <p:sp>
        <p:nvSpPr>
          <p:cNvPr id="3" name="Content Placeholder 2"/>
          <p:cNvSpPr>
            <a:spLocks noGrp="1"/>
          </p:cNvSpPr>
          <p:nvPr>
            <p:ph sz="half" idx="1"/>
          </p:nvPr>
        </p:nvSpPr>
        <p:spPr>
          <a:xfrm>
            <a:off x="900111" y="1362364"/>
            <a:ext cx="7345364" cy="4066553"/>
          </a:xfrm>
        </p:spPr>
        <p:txBody>
          <a:bodyPr>
            <a:normAutofit/>
          </a:bodyPr>
          <a:lstStyle/>
          <a:p>
            <a:pPr marL="457200" indent="-457200">
              <a:buFont typeface="+mj-lt"/>
              <a:buAutoNum type="arabicPeriod"/>
            </a:pPr>
            <a:r>
              <a:rPr lang="en-US" b="1" dirty="0" smtClean="0"/>
              <a:t>Call to worship</a:t>
            </a:r>
          </a:p>
          <a:p>
            <a:pPr marL="236538" lvl="1" indent="0">
              <a:buNone/>
            </a:pPr>
            <a:r>
              <a:rPr lang="en-US" b="1" dirty="0"/>
              <a:t>Psalm 118:</a:t>
            </a:r>
            <a:r>
              <a:rPr lang="en-US" b="1" dirty="0" smtClean="0"/>
              <a:t>24 </a:t>
            </a:r>
            <a:r>
              <a:rPr lang="en-US" dirty="0" smtClean="0"/>
              <a:t>(</a:t>
            </a:r>
            <a:r>
              <a:rPr lang="en-US" dirty="0"/>
              <a:t>KJV</a:t>
            </a:r>
            <a:r>
              <a:rPr lang="en-US" dirty="0" smtClean="0"/>
              <a:t>) This </a:t>
            </a:r>
            <a:r>
              <a:rPr lang="en-US" dirty="0"/>
              <a:t>is the day which the Lord hath made; we will rejoice and be glad in it</a:t>
            </a:r>
            <a:r>
              <a:rPr lang="en-US" dirty="0" smtClean="0"/>
              <a:t>.</a:t>
            </a:r>
          </a:p>
          <a:p>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9654581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0182" y="244158"/>
            <a:ext cx="8306603" cy="1339850"/>
          </a:xfrm>
        </p:spPr>
        <p:txBody>
          <a:bodyPr>
            <a:normAutofit/>
          </a:bodyPr>
          <a:lstStyle/>
          <a:p>
            <a:r>
              <a:rPr lang="en-US" sz="3400" b="1" dirty="0" smtClean="0"/>
              <a:t>Where in the</a:t>
            </a:r>
            <a:r>
              <a:rPr lang="en-US" sz="3400" b="1" dirty="0" smtClean="0"/>
              <a:t> Service </a:t>
            </a:r>
            <a:r>
              <a:rPr lang="en-US" sz="3400" b="1" dirty="0" smtClean="0"/>
              <a:t>does</a:t>
            </a:r>
            <a:r>
              <a:rPr lang="en-US" sz="3400" b="1" dirty="0" smtClean="0"/>
              <a:t> Scripture </a:t>
            </a:r>
            <a:r>
              <a:rPr lang="en-US" sz="3400" b="1" dirty="0" smtClean="0"/>
              <a:t>fit?</a:t>
            </a:r>
            <a:endParaRPr lang="en-US" sz="3400" b="1" dirty="0"/>
          </a:p>
        </p:txBody>
      </p:sp>
      <p:sp>
        <p:nvSpPr>
          <p:cNvPr id="3" name="Content Placeholder 2"/>
          <p:cNvSpPr>
            <a:spLocks noGrp="1"/>
          </p:cNvSpPr>
          <p:nvPr>
            <p:ph sz="half" idx="1"/>
          </p:nvPr>
        </p:nvSpPr>
        <p:spPr>
          <a:xfrm>
            <a:off x="900111" y="1154544"/>
            <a:ext cx="7706674" cy="4987637"/>
          </a:xfrm>
        </p:spPr>
        <p:txBody>
          <a:bodyPr>
            <a:normAutofit lnSpcReduction="10000"/>
          </a:bodyPr>
          <a:lstStyle/>
          <a:p>
            <a:pPr marL="457200" lvl="0" indent="-457200">
              <a:buClr>
                <a:srgbClr val="000000">
                  <a:lumMod val="75000"/>
                  <a:lumOff val="25000"/>
                </a:srgbClr>
              </a:buClr>
              <a:buFont typeface="+mj-lt"/>
              <a:buAutoNum type="arabicPeriod" startAt="2"/>
            </a:pPr>
            <a:r>
              <a:rPr lang="en-US" sz="3027" b="1" dirty="0" smtClean="0">
                <a:solidFill>
                  <a:srgbClr val="000000">
                    <a:lumMod val="75000"/>
                    <a:lumOff val="25000"/>
                  </a:srgbClr>
                </a:solidFill>
              </a:rPr>
              <a:t>Prayer</a:t>
            </a:r>
            <a:endParaRPr lang="en-US" sz="3027" b="1" dirty="0">
              <a:solidFill>
                <a:srgbClr val="000000">
                  <a:lumMod val="75000"/>
                  <a:lumOff val="25000"/>
                </a:srgbClr>
              </a:solidFill>
            </a:endParaRPr>
          </a:p>
          <a:p>
            <a:pPr marL="236538" lvl="1" indent="0">
              <a:buNone/>
            </a:pPr>
            <a:r>
              <a:rPr lang="en-US" b="1" dirty="0"/>
              <a:t>Ephesians 3:16-</a:t>
            </a:r>
            <a:r>
              <a:rPr lang="en-US" b="1" dirty="0" smtClean="0"/>
              <a:t>21 </a:t>
            </a:r>
            <a:r>
              <a:rPr lang="en-US" dirty="0" smtClean="0"/>
              <a:t>(</a:t>
            </a:r>
            <a:r>
              <a:rPr lang="en-US" dirty="0"/>
              <a:t>NIV</a:t>
            </a:r>
            <a:r>
              <a:rPr lang="en-US" dirty="0" smtClean="0"/>
              <a:t>) </a:t>
            </a:r>
            <a:r>
              <a:rPr lang="en-US" b="1" dirty="0"/>
              <a:t> </a:t>
            </a:r>
            <a:r>
              <a:rPr lang="en-US" dirty="0"/>
              <a:t>I pray that out of his glorious riches he may strengthen you with power through his Spirit in your inner being</a:t>
            </a:r>
            <a:r>
              <a:rPr lang="en-US" dirty="0" smtClean="0"/>
              <a:t>,</a:t>
            </a:r>
            <a:r>
              <a:rPr lang="en-US" b="1" dirty="0" smtClean="0"/>
              <a:t> </a:t>
            </a:r>
            <a:r>
              <a:rPr lang="en-US" dirty="0"/>
              <a:t>so that Christ may dwell in your hearts through faith. And I pray that you, being rooted and established in love</a:t>
            </a:r>
            <a:r>
              <a:rPr lang="en-US" dirty="0" smtClean="0"/>
              <a:t>,</a:t>
            </a:r>
            <a:r>
              <a:rPr lang="en-US" b="1" dirty="0"/>
              <a:t> </a:t>
            </a:r>
            <a:r>
              <a:rPr lang="en-US" dirty="0"/>
              <a:t>may have power, together with all the Lord’s holy people, to grasp how wide and long and high and deep is the love of Christ</a:t>
            </a:r>
            <a:r>
              <a:rPr lang="en-US" dirty="0" smtClean="0"/>
              <a:t>,</a:t>
            </a:r>
            <a:r>
              <a:rPr lang="en-US" b="1" dirty="0"/>
              <a:t> </a:t>
            </a:r>
            <a:r>
              <a:rPr lang="en-US" dirty="0"/>
              <a:t>and to know this love that surpasses knowledge—that you may be filled to the measure of all the fullness of God</a:t>
            </a:r>
            <a:r>
              <a:rPr lang="en-US" dirty="0" smtClean="0"/>
              <a:t>.</a:t>
            </a:r>
            <a:r>
              <a:rPr lang="en-US" b="1" dirty="0"/>
              <a:t> </a:t>
            </a:r>
            <a:r>
              <a:rPr lang="en-US" dirty="0"/>
              <a:t>Now to him who is able to do immeasurably more than all we ask or imagine, according to his power that is at work within us, </a:t>
            </a:r>
            <a:r>
              <a:rPr lang="en-US" dirty="0" smtClean="0"/>
              <a:t>to </a:t>
            </a:r>
            <a:r>
              <a:rPr lang="en-US" dirty="0"/>
              <a:t>him be glory in the church and in Christ Jesus throughout all generations, for ever and ever! Amen.</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2516682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111" y="1604818"/>
            <a:ext cx="7345364" cy="4066553"/>
          </a:xfrm>
        </p:spPr>
        <p:txBody>
          <a:bodyPr>
            <a:normAutofit/>
          </a:bodyPr>
          <a:lstStyle/>
          <a:p>
            <a:pPr marL="457200" lvl="0" indent="-457200">
              <a:buClr>
                <a:srgbClr val="000000">
                  <a:lumMod val="75000"/>
                  <a:lumOff val="25000"/>
                </a:srgbClr>
              </a:buClr>
              <a:buFont typeface="+mj-lt"/>
              <a:buAutoNum type="arabicPeriod" startAt="2"/>
            </a:pPr>
            <a:r>
              <a:rPr lang="en-US" b="1" dirty="0" smtClean="0">
                <a:solidFill>
                  <a:srgbClr val="000000">
                    <a:lumMod val="75000"/>
                    <a:lumOff val="25000"/>
                  </a:srgbClr>
                </a:solidFill>
              </a:rPr>
              <a:t>Prayer</a:t>
            </a:r>
            <a:endParaRPr lang="en-US" b="1" dirty="0">
              <a:solidFill>
                <a:srgbClr val="000000">
                  <a:lumMod val="75000"/>
                  <a:lumOff val="25000"/>
                </a:srgbClr>
              </a:solidFill>
            </a:endParaRPr>
          </a:p>
          <a:p>
            <a:pPr marL="236538" lvl="1" indent="0">
              <a:buNone/>
            </a:pPr>
            <a:r>
              <a:rPr lang="en-US" b="1" dirty="0"/>
              <a:t>Psalm </a:t>
            </a:r>
            <a:r>
              <a:rPr lang="en-US" b="1" dirty="0" smtClean="0"/>
              <a:t>102:1-2</a:t>
            </a:r>
            <a:r>
              <a:rPr lang="en-US" sz="1200" b="1" dirty="0" smtClean="0"/>
              <a:t> </a:t>
            </a:r>
            <a:r>
              <a:rPr lang="en-US" sz="1200" b="1" dirty="0"/>
              <a:t> </a:t>
            </a:r>
            <a:r>
              <a:rPr lang="en-US" dirty="0" smtClean="0"/>
              <a:t>(NIV) Hear </a:t>
            </a:r>
            <a:r>
              <a:rPr lang="en-US" dirty="0"/>
              <a:t>my prayer, Lord</a:t>
            </a:r>
            <a:r>
              <a:rPr lang="en-US" dirty="0" smtClean="0"/>
              <a:t>; </a:t>
            </a:r>
            <a:r>
              <a:rPr lang="en-US" sz="600" dirty="0"/>
              <a:t> </a:t>
            </a:r>
            <a:r>
              <a:rPr lang="en-US" dirty="0"/>
              <a:t>let my cry for help come to </a:t>
            </a:r>
            <a:r>
              <a:rPr lang="en-US" dirty="0" smtClean="0"/>
              <a:t>you. Do </a:t>
            </a:r>
            <a:r>
              <a:rPr lang="en-US" dirty="0"/>
              <a:t>not hide your face from </a:t>
            </a:r>
            <a:r>
              <a:rPr lang="en-US" dirty="0" smtClean="0"/>
              <a:t>me </a:t>
            </a:r>
            <a:r>
              <a:rPr lang="en-US" sz="600" dirty="0"/>
              <a:t> </a:t>
            </a:r>
            <a:r>
              <a:rPr lang="en-US" dirty="0"/>
              <a:t>when I am in </a:t>
            </a:r>
            <a:r>
              <a:rPr lang="en-US" dirty="0" smtClean="0"/>
              <a:t>distress. Turn </a:t>
            </a:r>
            <a:r>
              <a:rPr lang="en-US" dirty="0"/>
              <a:t>your ear to me</a:t>
            </a:r>
            <a:r>
              <a:rPr lang="en-US" dirty="0" smtClean="0"/>
              <a:t>; when </a:t>
            </a:r>
            <a:r>
              <a:rPr lang="en-US" dirty="0"/>
              <a:t>I call, answer me quickly.</a:t>
            </a:r>
          </a:p>
        </p:txBody>
      </p:sp>
      <p:sp>
        <p:nvSpPr>
          <p:cNvPr id="4" name="Title 1"/>
          <p:cNvSpPr txBox="1">
            <a:spLocks/>
          </p:cNvSpPr>
          <p:nvPr/>
        </p:nvSpPr>
        <p:spPr>
          <a:xfrm>
            <a:off x="300182" y="554182"/>
            <a:ext cx="8306603" cy="1339850"/>
          </a:xfrm>
          <a:prstGeom prst="rect">
            <a:avLst/>
          </a:prstGeom>
        </p:spPr>
        <p:txBody>
          <a:bodyPr vert="horz">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400" b="1" i="0" u="none" strike="noStrike" kern="1200" cap="none" spc="0" normalizeH="0" baseline="0" noProof="0" dirty="0" smtClean="0">
                <a:ln>
                  <a:noFill/>
                </a:ln>
                <a:solidFill>
                  <a:schemeClr val="tx1"/>
                </a:solidFill>
                <a:effectLst/>
                <a:uLnTx/>
                <a:uFillTx/>
                <a:latin typeface="+mj-lt"/>
                <a:ea typeface="+mj-ea"/>
                <a:cs typeface="+mj-cs"/>
              </a:rPr>
              <a:t>Where in the</a:t>
            </a:r>
            <a:r>
              <a:rPr kumimoji="0" lang="en-US" sz="3400" b="1" i="0" u="none" strike="noStrike" kern="1200" cap="none" spc="0" normalizeH="0" baseline="0" noProof="0" dirty="0" smtClean="0">
                <a:ln>
                  <a:noFill/>
                </a:ln>
                <a:solidFill>
                  <a:schemeClr val="tx1"/>
                </a:solidFill>
                <a:effectLst/>
                <a:uLnTx/>
                <a:uFillTx/>
                <a:latin typeface="+mj-lt"/>
                <a:ea typeface="+mj-ea"/>
                <a:cs typeface="+mj-cs"/>
              </a:rPr>
              <a:t> Service </a:t>
            </a:r>
            <a:r>
              <a:rPr kumimoji="0" lang="en-US" sz="3400" b="1" i="0" u="none" strike="noStrike" kern="1200" cap="none" spc="0" normalizeH="0" baseline="0" noProof="0" dirty="0" smtClean="0">
                <a:ln>
                  <a:noFill/>
                </a:ln>
                <a:solidFill>
                  <a:schemeClr val="tx1"/>
                </a:solidFill>
                <a:effectLst/>
                <a:uLnTx/>
                <a:uFillTx/>
                <a:latin typeface="+mj-lt"/>
                <a:ea typeface="+mj-ea"/>
                <a:cs typeface="+mj-cs"/>
              </a:rPr>
              <a:t>does</a:t>
            </a:r>
            <a:r>
              <a:rPr kumimoji="0" lang="en-US" sz="3400" b="1" i="0" u="none" strike="noStrike" kern="1200" cap="none" spc="0" normalizeH="0" baseline="0" noProof="0" dirty="0" smtClean="0">
                <a:ln>
                  <a:noFill/>
                </a:ln>
                <a:solidFill>
                  <a:schemeClr val="tx1"/>
                </a:solidFill>
                <a:effectLst/>
                <a:uLnTx/>
                <a:uFillTx/>
                <a:latin typeface="+mj-lt"/>
                <a:ea typeface="+mj-ea"/>
                <a:cs typeface="+mj-cs"/>
              </a:rPr>
              <a:t> Scripture </a:t>
            </a:r>
            <a:r>
              <a:rPr kumimoji="0" lang="en-US" sz="3400" b="1" i="0" u="none" strike="noStrike" kern="1200" cap="none" spc="0" normalizeH="0" baseline="0" noProof="0" dirty="0" smtClean="0">
                <a:ln>
                  <a:noFill/>
                </a:ln>
                <a:solidFill>
                  <a:schemeClr val="tx1"/>
                </a:solidFill>
                <a:effectLst/>
                <a:uLnTx/>
                <a:uFillTx/>
                <a:latin typeface="+mj-lt"/>
                <a:ea typeface="+mj-ea"/>
                <a:cs typeface="+mj-cs"/>
              </a:rPr>
              <a:t>fit?</a:t>
            </a:r>
            <a:endParaRPr kumimoji="0" lang="en-US" sz="34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6651431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a:spLocks noGrp="1"/>
          </p:cNvSpPr>
          <p:nvPr>
            <p:ph type="title"/>
          </p:nvPr>
        </p:nvSpPr>
        <p:spPr>
          <a:xfrm>
            <a:off x="300182" y="244158"/>
            <a:ext cx="8306603" cy="1339850"/>
          </a:xfrm>
        </p:spPr>
        <p:txBody>
          <a:bodyPr>
            <a:normAutofit/>
          </a:bodyPr>
          <a:lstStyle/>
          <a:p>
            <a:r>
              <a:rPr lang="en-US" sz="3400" b="1" dirty="0" smtClean="0"/>
              <a:t>Where in the</a:t>
            </a:r>
            <a:r>
              <a:rPr lang="en-US" sz="3400" b="1" dirty="0" smtClean="0"/>
              <a:t> Service </a:t>
            </a:r>
            <a:r>
              <a:rPr lang="en-US" sz="3400" b="1" dirty="0" smtClean="0"/>
              <a:t>does</a:t>
            </a:r>
            <a:r>
              <a:rPr lang="en-US" sz="3400" b="1" dirty="0" smtClean="0"/>
              <a:t> Scripture </a:t>
            </a:r>
            <a:r>
              <a:rPr lang="en-US" sz="3400" b="1" dirty="0" smtClean="0"/>
              <a:t>fit?</a:t>
            </a:r>
            <a:endParaRPr lang="en-US" sz="3400" b="1" dirty="0"/>
          </a:p>
        </p:txBody>
      </p:sp>
      <p:sp>
        <p:nvSpPr>
          <p:cNvPr id="3" name="Content Placeholder 2"/>
          <p:cNvSpPr>
            <a:spLocks noGrp="1"/>
          </p:cNvSpPr>
          <p:nvPr>
            <p:ph sz="half" idx="1"/>
          </p:nvPr>
        </p:nvSpPr>
        <p:spPr>
          <a:xfrm>
            <a:off x="715818" y="1327728"/>
            <a:ext cx="7529657" cy="4886714"/>
          </a:xfrm>
        </p:spPr>
        <p:txBody>
          <a:bodyPr>
            <a:normAutofit/>
          </a:bodyPr>
          <a:lstStyle/>
          <a:p>
            <a:pPr marL="457200" lvl="0" indent="-457200">
              <a:buClr>
                <a:srgbClr val="000000">
                  <a:lumMod val="75000"/>
                  <a:lumOff val="25000"/>
                </a:srgbClr>
              </a:buClr>
              <a:buFont typeface="+mj-lt"/>
              <a:buAutoNum type="arabicPeriod" startAt="3"/>
            </a:pPr>
            <a:r>
              <a:rPr lang="en-US" b="1" dirty="0" smtClean="0">
                <a:solidFill>
                  <a:srgbClr val="000000">
                    <a:lumMod val="75000"/>
                    <a:lumOff val="25000"/>
                  </a:srgbClr>
                </a:solidFill>
              </a:rPr>
              <a:t>Sermon</a:t>
            </a:r>
            <a:endParaRPr lang="en-US" b="1" dirty="0">
              <a:solidFill>
                <a:srgbClr val="000000">
                  <a:lumMod val="75000"/>
                  <a:lumOff val="25000"/>
                </a:srgbClr>
              </a:solidFill>
            </a:endParaRPr>
          </a:p>
          <a:p>
            <a:pPr marL="236538" lvl="1" indent="0">
              <a:buNone/>
            </a:pPr>
            <a:r>
              <a:rPr lang="en-US" b="1" dirty="0"/>
              <a:t>Luke 4:16-</a:t>
            </a:r>
            <a:r>
              <a:rPr lang="en-US" b="1" dirty="0" smtClean="0"/>
              <a:t>20</a:t>
            </a:r>
            <a:r>
              <a:rPr lang="en-US" b="1" dirty="0"/>
              <a:t> </a:t>
            </a:r>
            <a:r>
              <a:rPr lang="en-US" dirty="0" smtClean="0"/>
              <a:t>(</a:t>
            </a:r>
            <a:r>
              <a:rPr lang="en-US" dirty="0"/>
              <a:t>NIV</a:t>
            </a:r>
            <a:r>
              <a:rPr lang="en-US" dirty="0" smtClean="0"/>
              <a:t>)</a:t>
            </a:r>
            <a:r>
              <a:rPr lang="en-US" sz="1400" b="1" dirty="0"/>
              <a:t> </a:t>
            </a:r>
            <a:r>
              <a:rPr lang="en-US" dirty="0"/>
              <a:t>He went to Nazareth, where he had been brought up, and on the Sabbath day he went into the synagogue, as was his custom. He stood up to read</a:t>
            </a:r>
            <a:r>
              <a:rPr lang="en-US" dirty="0" smtClean="0"/>
              <a:t>,</a:t>
            </a:r>
            <a:r>
              <a:rPr lang="en-US" sz="1400" b="1" dirty="0"/>
              <a:t> </a:t>
            </a:r>
            <a:r>
              <a:rPr lang="en-US" dirty="0"/>
              <a:t>and the scroll of the prophet Isaiah was handed to him. Unrolling it, he found the place where it is written</a:t>
            </a:r>
            <a:r>
              <a:rPr lang="en-US" dirty="0" smtClean="0"/>
              <a:t>: “</a:t>
            </a:r>
            <a:r>
              <a:rPr lang="en-US" dirty="0"/>
              <a:t>The Spirit of the Lord is on me</a:t>
            </a:r>
            <a:r>
              <a:rPr lang="en-US" dirty="0" smtClean="0"/>
              <a:t>,</a:t>
            </a:r>
            <a:r>
              <a:rPr lang="en-US" sz="600" dirty="0"/>
              <a:t>    </a:t>
            </a:r>
            <a:r>
              <a:rPr lang="en-US" dirty="0"/>
              <a:t>because he has anointed </a:t>
            </a:r>
            <a:r>
              <a:rPr lang="en-US" dirty="0" smtClean="0"/>
              <a:t>me</a:t>
            </a:r>
            <a:r>
              <a:rPr lang="en-US" sz="600" dirty="0"/>
              <a:t>   </a:t>
            </a:r>
            <a:r>
              <a:rPr lang="en-US" dirty="0"/>
              <a:t>to proclaim good news to the </a:t>
            </a:r>
            <a:r>
              <a:rPr lang="en-US" dirty="0" smtClean="0"/>
              <a:t>poor. He </a:t>
            </a:r>
            <a:r>
              <a:rPr lang="en-US" dirty="0"/>
              <a:t>has sent me to proclaim freedom for the </a:t>
            </a:r>
            <a:r>
              <a:rPr lang="en-US" dirty="0" smtClean="0"/>
              <a:t>prisoners </a:t>
            </a:r>
            <a:r>
              <a:rPr lang="en-US" sz="600" dirty="0"/>
              <a:t>  </a:t>
            </a:r>
            <a:r>
              <a:rPr lang="en-US" dirty="0"/>
              <a:t>and recovery of sight for the blind</a:t>
            </a:r>
            <a:r>
              <a:rPr lang="en-US" dirty="0" smtClean="0"/>
              <a:t>, to </a:t>
            </a:r>
            <a:r>
              <a:rPr lang="en-US" dirty="0"/>
              <a:t>set the oppressed free</a:t>
            </a:r>
            <a:r>
              <a:rPr lang="en-US" dirty="0" smtClean="0"/>
              <a:t>, </a:t>
            </a:r>
            <a:r>
              <a:rPr lang="en-US" sz="600" dirty="0"/>
              <a:t> </a:t>
            </a:r>
            <a:r>
              <a:rPr lang="en-US" dirty="0"/>
              <a:t>to proclaim the year of the Lord’s favor.</a:t>
            </a:r>
            <a:r>
              <a:rPr lang="en-US" dirty="0" smtClean="0"/>
              <a:t>”</a:t>
            </a:r>
            <a:r>
              <a:rPr lang="en-US" sz="1400" b="1" dirty="0"/>
              <a:t> </a:t>
            </a:r>
            <a:r>
              <a:rPr lang="en-US" dirty="0"/>
              <a:t>Then he rolled up the scroll, gave it back to the attendant and sat down. </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59429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a:spLocks noGrp="1"/>
          </p:cNvSpPr>
          <p:nvPr>
            <p:ph type="title"/>
          </p:nvPr>
        </p:nvSpPr>
        <p:spPr>
          <a:xfrm>
            <a:off x="300182" y="415636"/>
            <a:ext cx="8306603" cy="1339850"/>
          </a:xfrm>
        </p:spPr>
        <p:txBody>
          <a:bodyPr>
            <a:normAutofit/>
          </a:bodyPr>
          <a:lstStyle/>
          <a:p>
            <a:r>
              <a:rPr lang="en-US" sz="3400" b="1" dirty="0" smtClean="0"/>
              <a:t>Where in the</a:t>
            </a:r>
            <a:r>
              <a:rPr lang="en-US" sz="3400" b="1" dirty="0" smtClean="0"/>
              <a:t> Service </a:t>
            </a:r>
            <a:r>
              <a:rPr lang="en-US" sz="3400" b="1" dirty="0" smtClean="0"/>
              <a:t>does</a:t>
            </a:r>
            <a:r>
              <a:rPr lang="en-US" sz="3400" b="1" dirty="0" smtClean="0"/>
              <a:t> Scripture </a:t>
            </a:r>
            <a:r>
              <a:rPr lang="en-US" sz="3400" b="1" dirty="0" smtClean="0"/>
              <a:t>fit?</a:t>
            </a:r>
            <a:endParaRPr lang="en-US" sz="3400" b="1" dirty="0"/>
          </a:p>
        </p:txBody>
      </p:sp>
      <p:sp>
        <p:nvSpPr>
          <p:cNvPr id="3" name="Content Placeholder 2"/>
          <p:cNvSpPr>
            <a:spLocks noGrp="1"/>
          </p:cNvSpPr>
          <p:nvPr>
            <p:ph sz="half" idx="1"/>
          </p:nvPr>
        </p:nvSpPr>
        <p:spPr>
          <a:xfrm>
            <a:off x="669636" y="1466274"/>
            <a:ext cx="7575839" cy="4748168"/>
          </a:xfrm>
        </p:spPr>
        <p:txBody>
          <a:bodyPr>
            <a:normAutofit/>
          </a:bodyPr>
          <a:lstStyle/>
          <a:p>
            <a:pPr marL="457200" lvl="0" indent="-457200">
              <a:buClr>
                <a:srgbClr val="000000">
                  <a:lumMod val="75000"/>
                  <a:lumOff val="25000"/>
                </a:srgbClr>
              </a:buClr>
              <a:buNone/>
            </a:pPr>
            <a:r>
              <a:rPr lang="en-US" b="1" dirty="0" smtClean="0">
                <a:solidFill>
                  <a:srgbClr val="000000">
                    <a:lumMod val="75000"/>
                    <a:lumOff val="25000"/>
                  </a:srgbClr>
                </a:solidFill>
              </a:rPr>
              <a:t>4.	Between </a:t>
            </a:r>
            <a:r>
              <a:rPr lang="en-US" b="1" dirty="0" smtClean="0">
                <a:solidFill>
                  <a:srgbClr val="000000">
                    <a:lumMod val="75000"/>
                    <a:lumOff val="25000"/>
                  </a:srgbClr>
                </a:solidFill>
              </a:rPr>
              <a:t>songs</a:t>
            </a:r>
            <a:endParaRPr lang="en-US" b="1" dirty="0">
              <a:solidFill>
                <a:srgbClr val="000000">
                  <a:lumMod val="75000"/>
                  <a:lumOff val="25000"/>
                </a:srgbClr>
              </a:solidFill>
            </a:endParaRPr>
          </a:p>
          <a:p>
            <a:pPr marL="236538" lvl="1" indent="0">
              <a:spcAft>
                <a:spcPts val="600"/>
              </a:spcAft>
              <a:buNone/>
            </a:pPr>
            <a:r>
              <a:rPr lang="en-US" sz="2400" b="1" dirty="0"/>
              <a:t>Psalm 100:1-</a:t>
            </a:r>
            <a:r>
              <a:rPr lang="en-US" sz="2400" b="1" dirty="0" smtClean="0"/>
              <a:t>2</a:t>
            </a:r>
            <a:r>
              <a:rPr lang="en-US" sz="2400" b="1" dirty="0"/>
              <a:t> </a:t>
            </a:r>
            <a:r>
              <a:rPr lang="en-US" sz="2400" b="1" dirty="0" smtClean="0"/>
              <a:t> </a:t>
            </a:r>
            <a:r>
              <a:rPr lang="en-US" dirty="0"/>
              <a:t>(NIV</a:t>
            </a:r>
            <a:r>
              <a:rPr lang="en-US" dirty="0" smtClean="0"/>
              <a:t>) Shout </a:t>
            </a:r>
            <a:r>
              <a:rPr lang="en-US" dirty="0"/>
              <a:t>for joy to the Lord, all the </a:t>
            </a:r>
            <a:r>
              <a:rPr lang="en-US" dirty="0" smtClean="0"/>
              <a:t>earth. Worship </a:t>
            </a:r>
            <a:r>
              <a:rPr lang="en-US" dirty="0"/>
              <a:t>the Lord with gladness</a:t>
            </a:r>
            <a:r>
              <a:rPr lang="en-US" dirty="0" smtClean="0"/>
              <a:t>; </a:t>
            </a:r>
            <a:r>
              <a:rPr lang="en-US" sz="600" dirty="0"/>
              <a:t> </a:t>
            </a:r>
            <a:r>
              <a:rPr lang="en-US" dirty="0"/>
              <a:t>come before him with joyful </a:t>
            </a:r>
            <a:r>
              <a:rPr lang="en-US" dirty="0" smtClean="0"/>
              <a:t>songs.</a:t>
            </a:r>
          </a:p>
          <a:p>
            <a:pPr marL="236538" lvl="1" indent="0">
              <a:spcAft>
                <a:spcPts val="600"/>
              </a:spcAft>
              <a:buNone/>
            </a:pPr>
            <a:r>
              <a:rPr lang="en-US" sz="2400" b="1" dirty="0" smtClean="0"/>
              <a:t>Psalm 105:1-3 </a:t>
            </a:r>
            <a:r>
              <a:rPr lang="en-US" sz="2400" dirty="0" smtClean="0"/>
              <a:t>(NIV) </a:t>
            </a:r>
            <a:r>
              <a:rPr lang="en-US" dirty="0" smtClean="0"/>
              <a:t>Give </a:t>
            </a:r>
            <a:r>
              <a:rPr lang="en-US" dirty="0"/>
              <a:t>praise to the Lord, proclaim his name</a:t>
            </a:r>
            <a:r>
              <a:rPr lang="en-US" dirty="0" smtClean="0"/>
              <a:t>; </a:t>
            </a:r>
            <a:r>
              <a:rPr lang="en-US" sz="600" dirty="0"/>
              <a:t> </a:t>
            </a:r>
            <a:r>
              <a:rPr lang="en-US" dirty="0"/>
              <a:t>make known among the nations what he has </a:t>
            </a:r>
            <a:r>
              <a:rPr lang="en-US" dirty="0" smtClean="0"/>
              <a:t>done. Sing </a:t>
            </a:r>
            <a:r>
              <a:rPr lang="en-US" dirty="0"/>
              <a:t>to him, sing praise to him</a:t>
            </a:r>
            <a:r>
              <a:rPr lang="en-US" dirty="0" smtClean="0"/>
              <a:t>;</a:t>
            </a:r>
            <a:r>
              <a:rPr lang="en-US" sz="600" dirty="0"/>
              <a:t>   </a:t>
            </a:r>
            <a:r>
              <a:rPr lang="en-US" dirty="0"/>
              <a:t>tell of all his wonderful </a:t>
            </a:r>
            <a:r>
              <a:rPr lang="en-US" dirty="0" smtClean="0"/>
              <a:t>acts. Glory </a:t>
            </a:r>
            <a:r>
              <a:rPr lang="en-US" dirty="0"/>
              <a:t>in his holy name</a:t>
            </a:r>
            <a:r>
              <a:rPr lang="en-US" dirty="0" smtClean="0"/>
              <a:t>; let </a:t>
            </a:r>
            <a:r>
              <a:rPr lang="en-US" dirty="0"/>
              <a:t>the hearts of those who seek the Lord rejoice.</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5110363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a:spLocks noGrp="1"/>
          </p:cNvSpPr>
          <p:nvPr>
            <p:ph type="title"/>
          </p:nvPr>
        </p:nvSpPr>
        <p:spPr>
          <a:xfrm>
            <a:off x="300182" y="244158"/>
            <a:ext cx="8306603" cy="1339850"/>
          </a:xfrm>
        </p:spPr>
        <p:txBody>
          <a:bodyPr>
            <a:normAutofit/>
          </a:bodyPr>
          <a:lstStyle/>
          <a:p>
            <a:r>
              <a:rPr lang="en-US" sz="3400" b="1" dirty="0" smtClean="0"/>
              <a:t>Where in the</a:t>
            </a:r>
            <a:r>
              <a:rPr lang="en-US" sz="3400" b="1" dirty="0" smtClean="0"/>
              <a:t> Service </a:t>
            </a:r>
            <a:r>
              <a:rPr lang="en-US" sz="3400" b="1" dirty="0" smtClean="0"/>
              <a:t>does</a:t>
            </a:r>
            <a:r>
              <a:rPr lang="en-US" sz="3400" b="1" dirty="0" smtClean="0"/>
              <a:t> Scripture </a:t>
            </a:r>
            <a:r>
              <a:rPr lang="en-US" sz="3400" b="1" dirty="0" smtClean="0"/>
              <a:t>fit?</a:t>
            </a:r>
            <a:endParaRPr lang="en-US" sz="3400" b="1" dirty="0"/>
          </a:p>
        </p:txBody>
      </p:sp>
      <p:sp>
        <p:nvSpPr>
          <p:cNvPr id="3" name="Content Placeholder 2"/>
          <p:cNvSpPr>
            <a:spLocks noGrp="1"/>
          </p:cNvSpPr>
          <p:nvPr>
            <p:ph sz="half" idx="1"/>
          </p:nvPr>
        </p:nvSpPr>
        <p:spPr>
          <a:xfrm>
            <a:off x="623455" y="1258456"/>
            <a:ext cx="7622020" cy="4955986"/>
          </a:xfrm>
        </p:spPr>
        <p:txBody>
          <a:bodyPr>
            <a:normAutofit/>
          </a:bodyPr>
          <a:lstStyle/>
          <a:p>
            <a:pPr marL="457200" lvl="0" indent="-457200">
              <a:buClr>
                <a:srgbClr val="000000">
                  <a:lumMod val="75000"/>
                  <a:lumOff val="25000"/>
                </a:srgbClr>
              </a:buClr>
              <a:buNone/>
            </a:pPr>
            <a:r>
              <a:rPr lang="en-US" b="1" dirty="0" smtClean="0">
                <a:solidFill>
                  <a:srgbClr val="000000">
                    <a:lumMod val="75000"/>
                    <a:lumOff val="25000"/>
                  </a:srgbClr>
                </a:solidFill>
              </a:rPr>
              <a:t>5.	Blessing</a:t>
            </a:r>
            <a:endParaRPr lang="en-US" b="1" dirty="0">
              <a:solidFill>
                <a:srgbClr val="000000">
                  <a:lumMod val="75000"/>
                  <a:lumOff val="25000"/>
                </a:srgbClr>
              </a:solidFill>
            </a:endParaRPr>
          </a:p>
          <a:p>
            <a:pPr marL="236538" lvl="1" indent="0">
              <a:spcAft>
                <a:spcPts val="600"/>
              </a:spcAft>
              <a:buNone/>
            </a:pPr>
            <a:r>
              <a:rPr lang="en-US" sz="2200" b="1" dirty="0"/>
              <a:t>Jude 24-</a:t>
            </a:r>
            <a:r>
              <a:rPr lang="en-US" sz="2200" b="1" dirty="0" smtClean="0"/>
              <a:t>25 </a:t>
            </a:r>
            <a:r>
              <a:rPr lang="en-US" dirty="0" smtClean="0"/>
              <a:t>(</a:t>
            </a:r>
            <a:r>
              <a:rPr lang="en-US" dirty="0"/>
              <a:t>NIV</a:t>
            </a:r>
            <a:r>
              <a:rPr lang="en-US" dirty="0" smtClean="0"/>
              <a:t>) </a:t>
            </a:r>
            <a:r>
              <a:rPr lang="en-US" sz="1400" b="1" dirty="0"/>
              <a:t> </a:t>
            </a:r>
            <a:r>
              <a:rPr lang="en-US" dirty="0"/>
              <a:t>To him who is able to keep you from stumbling and to present you before his glorious presence without fault and with great joy— </a:t>
            </a:r>
            <a:r>
              <a:rPr lang="en-US" sz="1400" b="1" dirty="0"/>
              <a:t>25 </a:t>
            </a:r>
            <a:r>
              <a:rPr lang="en-US" dirty="0"/>
              <a:t>to the only God our Savior be glory, majesty, power and authority, through Jesus Christ our Lord, before all ages, now and forevermore! Amen</a:t>
            </a:r>
            <a:r>
              <a:rPr lang="en-US" dirty="0" smtClean="0"/>
              <a:t>.</a:t>
            </a:r>
          </a:p>
          <a:p>
            <a:pPr marL="236538" lvl="1" indent="0">
              <a:spcAft>
                <a:spcPts val="600"/>
              </a:spcAft>
              <a:buNone/>
            </a:pPr>
            <a:r>
              <a:rPr lang="en-US" sz="2200" b="1" dirty="0"/>
              <a:t>2 Thessalonians 2:16-</a:t>
            </a:r>
            <a:r>
              <a:rPr lang="en-US" sz="2200" b="1" dirty="0" smtClean="0"/>
              <a:t>17</a:t>
            </a:r>
            <a:r>
              <a:rPr lang="en-US" sz="2200" b="1" dirty="0"/>
              <a:t> </a:t>
            </a:r>
            <a:r>
              <a:rPr lang="en-US" dirty="0" smtClean="0"/>
              <a:t>(</a:t>
            </a:r>
            <a:r>
              <a:rPr lang="en-US" dirty="0"/>
              <a:t>NIV</a:t>
            </a:r>
            <a:r>
              <a:rPr lang="en-US" dirty="0" smtClean="0"/>
              <a:t>)</a:t>
            </a:r>
            <a:r>
              <a:rPr lang="en-US" sz="1400" b="1" dirty="0"/>
              <a:t> </a:t>
            </a:r>
            <a:r>
              <a:rPr lang="en-US" dirty="0"/>
              <a:t>May our Lord Jesus Christ himself and God our Father, who loved us and by his grace gave us eternal encouragement and good hope</a:t>
            </a:r>
            <a:r>
              <a:rPr lang="en-US" dirty="0" smtClean="0"/>
              <a:t>,</a:t>
            </a:r>
            <a:r>
              <a:rPr lang="en-US" sz="1400" b="1" dirty="0"/>
              <a:t> </a:t>
            </a:r>
            <a:r>
              <a:rPr lang="en-US" dirty="0"/>
              <a:t>encourage your hearts and strengthen you in every good deed and word.</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651952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a:spLocks noGrp="1"/>
          </p:cNvSpPr>
          <p:nvPr>
            <p:ph type="title"/>
          </p:nvPr>
        </p:nvSpPr>
        <p:spPr>
          <a:xfrm>
            <a:off x="300182" y="278793"/>
            <a:ext cx="8306603" cy="933480"/>
          </a:xfrm>
        </p:spPr>
        <p:txBody>
          <a:bodyPr>
            <a:normAutofit/>
          </a:bodyPr>
          <a:lstStyle/>
          <a:p>
            <a:r>
              <a:rPr lang="en-US" sz="3400" b="1" dirty="0" smtClean="0"/>
              <a:t>Where in the</a:t>
            </a:r>
            <a:r>
              <a:rPr lang="en-US" sz="3400" b="1" dirty="0" smtClean="0"/>
              <a:t> Service </a:t>
            </a:r>
            <a:r>
              <a:rPr lang="en-US" sz="3400" b="1" dirty="0" smtClean="0"/>
              <a:t>does</a:t>
            </a:r>
            <a:r>
              <a:rPr lang="en-US" sz="3400" b="1" dirty="0" smtClean="0"/>
              <a:t> Scripture </a:t>
            </a:r>
            <a:r>
              <a:rPr lang="en-US" sz="3400" b="1" dirty="0" smtClean="0"/>
              <a:t>fit?</a:t>
            </a:r>
            <a:endParaRPr lang="en-US" sz="3400" b="1" dirty="0"/>
          </a:p>
        </p:txBody>
      </p:sp>
      <p:sp>
        <p:nvSpPr>
          <p:cNvPr id="3" name="Content Placeholder 2"/>
          <p:cNvSpPr>
            <a:spLocks noGrp="1"/>
          </p:cNvSpPr>
          <p:nvPr>
            <p:ph sz="half" idx="1"/>
          </p:nvPr>
        </p:nvSpPr>
        <p:spPr>
          <a:xfrm>
            <a:off x="704273" y="1212274"/>
            <a:ext cx="7541202" cy="5002168"/>
          </a:xfrm>
        </p:spPr>
        <p:txBody>
          <a:bodyPr>
            <a:normAutofit fontScale="92500"/>
          </a:bodyPr>
          <a:lstStyle/>
          <a:p>
            <a:pPr marL="457200" lvl="0" indent="-457200">
              <a:buClr>
                <a:srgbClr val="000000">
                  <a:lumMod val="75000"/>
                  <a:lumOff val="25000"/>
                </a:srgbClr>
              </a:buClr>
              <a:buNone/>
            </a:pPr>
            <a:r>
              <a:rPr lang="en-US" sz="3027" b="1" dirty="0" smtClean="0">
                <a:solidFill>
                  <a:srgbClr val="000000">
                    <a:lumMod val="75000"/>
                    <a:lumOff val="25000"/>
                  </a:srgbClr>
                </a:solidFill>
              </a:rPr>
              <a:t>6.	Confession</a:t>
            </a:r>
            <a:endParaRPr lang="en-US" sz="3027" b="1" dirty="0">
              <a:solidFill>
                <a:srgbClr val="000000">
                  <a:lumMod val="75000"/>
                  <a:lumOff val="25000"/>
                </a:srgbClr>
              </a:solidFill>
            </a:endParaRPr>
          </a:p>
          <a:p>
            <a:pPr marL="236538" lvl="1" indent="0">
              <a:buNone/>
            </a:pPr>
            <a:r>
              <a:rPr lang="en-US" sz="2400" b="1" dirty="0"/>
              <a:t>Nehemiah 1:4-</a:t>
            </a:r>
            <a:r>
              <a:rPr lang="en-US" sz="2400" b="1" dirty="0" smtClean="0"/>
              <a:t>7 </a:t>
            </a:r>
            <a:r>
              <a:rPr lang="en-US" dirty="0" smtClean="0"/>
              <a:t>(</a:t>
            </a:r>
            <a:r>
              <a:rPr lang="en-US" dirty="0"/>
              <a:t>NIV</a:t>
            </a:r>
            <a:r>
              <a:rPr lang="en-US" dirty="0" smtClean="0"/>
              <a:t>) When </a:t>
            </a:r>
            <a:r>
              <a:rPr lang="en-US" dirty="0"/>
              <a:t>I heard these things, I sat down and wept. For some days I mourned and fasted and prayed before the God of heaven.</a:t>
            </a:r>
            <a:r>
              <a:rPr lang="en-US" dirty="0" smtClean="0"/>
              <a:t> </a:t>
            </a:r>
            <a:r>
              <a:rPr lang="en-US" sz="1400" b="1" dirty="0" smtClean="0"/>
              <a:t> </a:t>
            </a:r>
            <a:r>
              <a:rPr lang="en-US" dirty="0"/>
              <a:t>Then I said:</a:t>
            </a:r>
          </a:p>
          <a:p>
            <a:pPr marL="236538" lvl="1" indent="0">
              <a:buNone/>
            </a:pPr>
            <a:r>
              <a:rPr lang="en-US" dirty="0"/>
              <a:t>“Lord, the God of heaven, the great and awesome God, who keeps his covenant of love with those who love him and keep his commandments</a:t>
            </a:r>
            <a:r>
              <a:rPr lang="en-US" dirty="0" smtClean="0"/>
              <a:t>,</a:t>
            </a:r>
            <a:r>
              <a:rPr lang="en-US" sz="1400" b="1" dirty="0"/>
              <a:t> </a:t>
            </a:r>
            <a:r>
              <a:rPr lang="en-US" dirty="0"/>
              <a:t>let your ear be attentive and your eyes open to hear the prayer your servant is praying before you day and night for your servants, the people of </a:t>
            </a:r>
            <a:r>
              <a:rPr lang="en-US" dirty="0" smtClean="0"/>
              <a:t>Israel (</a:t>
            </a:r>
            <a:r>
              <a:rPr lang="en-US" dirty="0"/>
              <a:t>our church) </a:t>
            </a:r>
            <a:r>
              <a:rPr lang="en-US" dirty="0" smtClean="0"/>
              <a:t> </a:t>
            </a:r>
            <a:r>
              <a:rPr lang="en-US" dirty="0"/>
              <a:t>I confess the sins we </a:t>
            </a:r>
            <a:r>
              <a:rPr lang="en-US" dirty="0" smtClean="0"/>
              <a:t>Israelites (our church members), </a:t>
            </a:r>
            <a:r>
              <a:rPr lang="en-US" dirty="0"/>
              <a:t>including myself and my father’s family, have committed against you</a:t>
            </a:r>
            <a:r>
              <a:rPr lang="en-US" dirty="0" smtClean="0"/>
              <a:t>.</a:t>
            </a:r>
            <a:r>
              <a:rPr lang="en-US" sz="1400" b="1" dirty="0"/>
              <a:t> </a:t>
            </a:r>
            <a:r>
              <a:rPr lang="en-US" dirty="0"/>
              <a:t>We have acted very wickedly toward you. We have not obeyed the commands, decrees and laws you gave your servant Moses</a:t>
            </a:r>
            <a:r>
              <a:rPr lang="en-US" dirty="0" smtClean="0"/>
              <a:t>.”</a:t>
            </a:r>
            <a:endParaRPr lang="en-US"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9909067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1133</TotalTime>
  <Words>2218</Words>
  <Application>Microsoft Macintosh PowerPoint</Application>
  <PresentationFormat>On-screen Show (4:3)</PresentationFormat>
  <Paragraphs>79</Paragraphs>
  <Slides>21</Slides>
  <Notes>0</Notes>
  <HiddenSlides>0</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Office Theme</vt:lpstr>
      <vt:lpstr>Elements of worship (beyond music) </vt:lpstr>
      <vt:lpstr>Slide 2</vt:lpstr>
      <vt:lpstr>Where in the Service does Scripture fit?</vt:lpstr>
      <vt:lpstr>Where in the Service does Scripture fit?</vt:lpstr>
      <vt:lpstr>Slide 5</vt:lpstr>
      <vt:lpstr>Where in the Service does Scripture fit?</vt:lpstr>
      <vt:lpstr>Where in the Service does Scripture fit?</vt:lpstr>
      <vt:lpstr>Where in the Service does Scripture fit?</vt:lpstr>
      <vt:lpstr>Where in the Service does Scripture fit?</vt:lpstr>
      <vt:lpstr>Where in the Service does Scripture fit?</vt:lpstr>
      <vt:lpstr>Where in the Service does Scripture fit?</vt:lpstr>
      <vt:lpstr>Where in the Service does Scripture fit?</vt:lpstr>
      <vt:lpstr>The major problems with reading the Bible in a Worship Service</vt:lpstr>
      <vt:lpstr>How to read the Bible in a Worship Service?</vt:lpstr>
      <vt:lpstr>Slide 15</vt:lpstr>
      <vt:lpstr>The importance of Scripture memory in the Worship Service</vt:lpstr>
      <vt:lpstr>The importance of Scripture memory in the Worship Service</vt:lpstr>
      <vt:lpstr>The importance of Scripture memory in the Worship Service</vt:lpstr>
      <vt:lpstr>The importance of Scripture memory in the Worship Service</vt:lpstr>
      <vt:lpstr>The importance of Scripture memory in the Worship Service</vt:lpstr>
      <vt:lpstr>The importance of Scripture memory in the Worship Service</vt:lpstr>
    </vt:vector>
  </TitlesOfParts>
  <Company>Pathway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Brianna Prince</cp:lastModifiedBy>
  <cp:revision>52</cp:revision>
  <cp:lastPrinted>2015-07-25T15:23:55Z</cp:lastPrinted>
  <dcterms:created xsi:type="dcterms:W3CDTF">2015-09-18T12:44:07Z</dcterms:created>
  <dcterms:modified xsi:type="dcterms:W3CDTF">2015-09-18T12:51:13Z</dcterms:modified>
</cp:coreProperties>
</file>