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wmf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56" r:id="rId6"/>
    <p:sldId id="285" r:id="rId7"/>
    <p:sldId id="257" r:id="rId8"/>
    <p:sldId id="258" r:id="rId9"/>
    <p:sldId id="264" r:id="rId10"/>
    <p:sldId id="259" r:id="rId11"/>
    <p:sldId id="265" r:id="rId12"/>
    <p:sldId id="266" r:id="rId13"/>
    <p:sldId id="269" r:id="rId14"/>
    <p:sldId id="261" r:id="rId15"/>
    <p:sldId id="268" r:id="rId16"/>
    <p:sldId id="267" r:id="rId17"/>
    <p:sldId id="270" r:id="rId18"/>
    <p:sldId id="275" r:id="rId19"/>
    <p:sldId id="260" r:id="rId20"/>
    <p:sldId id="273" r:id="rId21"/>
    <p:sldId id="288" r:id="rId22"/>
    <p:sldId id="262" r:id="rId23"/>
    <p:sldId id="276" r:id="rId24"/>
    <p:sldId id="284" r:id="rId25"/>
    <p:sldId id="277" r:id="rId26"/>
    <p:sldId id="287" r:id="rId27"/>
    <p:sldId id="286" r:id="rId28"/>
    <p:sldId id="278" r:id="rId29"/>
    <p:sldId id="263" r:id="rId30"/>
    <p:sldId id="279" r:id="rId31"/>
    <p:sldId id="271" r:id="rId32"/>
  </p:sldIdLst>
  <p:sldSz cx="9144000" cy="6858000" type="screen4x3"/>
  <p:notesSz cx="7102475" cy="93884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>
      <p:cViewPr varScale="1">
        <p:scale>
          <a:sx n="115" d="100"/>
          <a:sy n="115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8ECC-9E04-4FA9-8149-AAF5ABD459F1}" type="datetimeFigureOut">
              <a:rPr lang="ru-RU"/>
              <a:pPr>
                <a:defRPr/>
              </a:pPr>
              <a:t>05.12.16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4958D-0222-4E88-BCF8-1135E8D2C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2FC01-9E8A-4FA4-891C-FE01E8795013}" type="datetimeFigureOut">
              <a:rPr lang="ru-RU"/>
              <a:pPr>
                <a:defRPr/>
              </a:pPr>
              <a:t>05.12.16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890C-8F09-44BB-B154-D6B382B53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F4D6-774E-4A06-9867-5B21512B59CE}" type="datetimeFigureOut">
              <a:rPr lang="ru-RU"/>
              <a:pPr>
                <a:defRPr/>
              </a:pPr>
              <a:t>05.12.16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C6F91-4B58-4D6A-843A-4743CDDFC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7EAF-03F9-416F-B481-AD2B1AC7CB69}" type="datetimeFigureOut">
              <a:rPr lang="ru-RU"/>
              <a:pPr>
                <a:defRPr/>
              </a:pPr>
              <a:t>05.12.16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B8B8D-D532-429E-ACC0-D4938C665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60E65-8DED-4B6C-A550-B49E1C7E16DB}" type="datetimeFigureOut">
              <a:rPr lang="ru-RU"/>
              <a:pPr>
                <a:defRPr/>
              </a:pPr>
              <a:t>05.12.16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7B2F-001A-4250-BA7E-BEA04E093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81816-0497-4758-B745-1025100D9EB7}" type="datetimeFigureOut">
              <a:rPr lang="ru-RU"/>
              <a:pPr>
                <a:defRPr/>
              </a:pPr>
              <a:t>05.12.16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5F84-FA01-444C-9478-4F21B10AD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F1F2-F248-4514-9B4C-C68F35A96B4B}" type="datetimeFigureOut">
              <a:rPr lang="ru-RU"/>
              <a:pPr>
                <a:defRPr/>
              </a:pPr>
              <a:t>05.12.16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9233-1352-459B-B91B-48E196C14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BDD0-B2C1-418F-9F7B-27EED6DCDB9E}" type="datetimeFigureOut">
              <a:rPr lang="ru-RU"/>
              <a:pPr>
                <a:defRPr/>
              </a:pPr>
              <a:t>05.12.16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04E7-D350-40F5-A43D-53C4B9511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D1A5-CD55-4500-A303-D839F3EF73B2}" type="datetimeFigureOut">
              <a:rPr lang="ru-RU"/>
              <a:pPr>
                <a:defRPr/>
              </a:pPr>
              <a:t>05.12.16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E637-CF4D-45F8-942C-2B3E6BD8A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7E5D-C3E3-4587-A373-2712A2FD6CC9}" type="datetimeFigureOut">
              <a:rPr lang="ru-RU"/>
              <a:pPr>
                <a:defRPr/>
              </a:pPr>
              <a:t>05.12.16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ED7-C2CC-40F6-B862-20CD6C18E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032BA-98AA-4975-B326-9C44A7E255AD}" type="datetimeFigureOut">
              <a:rPr lang="ru-RU"/>
              <a:pPr>
                <a:defRPr/>
              </a:pPr>
              <a:t>05.12.16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7F79-0000-467F-8E4A-BF1A2368D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9A85E2-D4B6-45BB-8B37-3EC786E7FED5}" type="datetimeFigureOut">
              <a:rPr lang="ru-RU"/>
              <a:pPr>
                <a:defRPr/>
              </a:pPr>
              <a:t>05.12.16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CEA120-0748-4DB1-A5DA-5CA3EAA21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 rot="20281792">
            <a:off x="161925" y="2006600"/>
            <a:ext cx="8229600" cy="1143000"/>
          </a:xfrm>
        </p:spPr>
        <p:txBody>
          <a:bodyPr/>
          <a:lstStyle/>
          <a:p>
            <a:pPr algn="l"/>
            <a:r>
              <a:rPr lang="ru-RU" sz="5400" b="1" smtClean="0">
                <a:solidFill>
                  <a:schemeClr val="bg1"/>
                </a:solidFill>
              </a:rPr>
              <a:t>САМОДИСЦИПЛИНА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663700" y="4038600"/>
            <a:ext cx="4699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1</a:t>
            </a:r>
            <a:endParaRPr lang="ru-RU" sz="1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САМОДИСЦИПЛИНА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735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3600" smtClean="0">
                <a:solidFill>
                  <a:schemeClr val="bg1"/>
                </a:solidFill>
              </a:rPr>
              <a:t>Испытывайте самих себя, в вере ли вы; самих себя исследывайте. Или вы не знаете самих себя, что Иисус Христос в вас? Разве только вы не то, чем должны быть. </a:t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z="3600" smtClean="0">
                <a:solidFill>
                  <a:schemeClr val="bg1"/>
                </a:solidFill>
              </a:rPr>
              <a:t/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z="3600" i="1" smtClean="0">
                <a:solidFill>
                  <a:schemeClr val="bg1"/>
                </a:solidFill>
              </a:rPr>
              <a:t>2Кор.13:5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452688" y="6181725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1</a:t>
            </a:r>
            <a:endParaRPr lang="ru-RU" sz="9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САМОДИСЦИПЛИНА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3735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3600" smtClean="0">
                <a:solidFill>
                  <a:schemeClr val="bg1"/>
                </a:solidFill>
              </a:rPr>
              <a:t>Если исповедуем грехи наши, то Он, будучи верен и праведен, простит нам грехи наши и очистит нас от всякой неправды.</a:t>
            </a:r>
          </a:p>
          <a:p>
            <a:pPr marL="0" indent="0">
              <a:buFont typeface="Arial" charset="0"/>
              <a:buNone/>
            </a:pPr>
            <a:r>
              <a:rPr lang="ru-RU" sz="3600" i="1" smtClean="0">
                <a:solidFill>
                  <a:schemeClr val="bg1"/>
                </a:solidFill>
              </a:rPr>
              <a:t/>
            </a:r>
            <a:br>
              <a:rPr lang="ru-RU" sz="3600" i="1" smtClean="0">
                <a:solidFill>
                  <a:schemeClr val="bg1"/>
                </a:solidFill>
              </a:rPr>
            </a:br>
            <a:r>
              <a:rPr lang="ru-RU" sz="3600" i="1" smtClean="0">
                <a:solidFill>
                  <a:schemeClr val="bg1"/>
                </a:solidFill>
              </a:rPr>
              <a:t>1Иоан.1:9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452688" y="6181725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1</a:t>
            </a:r>
            <a:endParaRPr lang="ru-RU" sz="9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685800" y="1646238"/>
            <a:ext cx="8001000" cy="4297362"/>
          </a:xfrm>
        </p:spPr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Кто в ответе за мое духовное состояние?</a:t>
            </a:r>
            <a:br>
              <a:rPr lang="ru-RU" sz="3600" smtClean="0">
                <a:solidFill>
                  <a:schemeClr val="bg1"/>
                </a:solidFill>
              </a:rPr>
            </a:br>
            <a:endParaRPr lang="ru-RU" sz="2400" smtClean="0">
              <a:solidFill>
                <a:schemeClr val="bg1"/>
              </a:solidFill>
            </a:endParaRPr>
          </a:p>
          <a:p>
            <a:r>
              <a:rPr lang="ru-RU" sz="3600" smtClean="0">
                <a:solidFill>
                  <a:schemeClr val="bg1"/>
                </a:solidFill>
              </a:rPr>
              <a:t>Могу ли я расти духовно без общины?</a:t>
            </a:r>
          </a:p>
          <a:p>
            <a:endParaRPr lang="ru-RU" sz="2400" smtClean="0">
              <a:solidFill>
                <a:schemeClr val="bg1"/>
              </a:solidFill>
            </a:endParaRPr>
          </a:p>
          <a:p>
            <a:r>
              <a:rPr lang="ru-RU" sz="3600" smtClean="0">
                <a:solidFill>
                  <a:schemeClr val="bg1"/>
                </a:solidFill>
              </a:rPr>
              <a:t>Могу ли я расти без исповедания грехов?</a:t>
            </a:r>
          </a:p>
        </p:txBody>
      </p:sp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САМОДИСЦИПЛИНА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 rot="20292666">
            <a:off x="419100" y="1822450"/>
            <a:ext cx="8229600" cy="1143000"/>
          </a:xfrm>
        </p:spPr>
        <p:txBody>
          <a:bodyPr/>
          <a:lstStyle/>
          <a:p>
            <a:pPr algn="l"/>
            <a:r>
              <a:rPr lang="ru-RU" sz="6000" b="1" smtClean="0">
                <a:solidFill>
                  <a:schemeClr val="bg1"/>
                </a:solidFill>
              </a:rPr>
              <a:t>ОДИН НА ОДИН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2743200" y="4114800"/>
            <a:ext cx="4699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atin typeface="Calibri" pitchFamily="34" charset="0"/>
              </a:rPr>
              <a:t>2</a:t>
            </a:r>
            <a:endParaRPr lang="ru-RU" sz="1200" b="1">
              <a:latin typeface="Calibri" pitchFamily="34" charset="0"/>
            </a:endParaRPr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33400" y="5722938"/>
            <a:ext cx="419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пойди и обличи его между тобою и им одним…</a:t>
            </a:r>
            <a:endParaRPr lang="ru-RU" sz="2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ОДИН НА ОДИН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Будем внимательны друг ко другу, поощряя к любви и добрым делам. Не будем оставлять собрания своего, как есть у некоторых обычай; но будем увещевать друг друга, и тем более, чем более усматриваете приближение дня оного.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i="1" smtClean="0">
                <a:solidFill>
                  <a:schemeClr val="bg1"/>
                </a:solidFill>
              </a:rPr>
              <a:t>Евр.10:24,25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214688" y="609600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2</a:t>
            </a:r>
            <a:endParaRPr lang="ru-RU" sz="9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ОДИН НА ОДИН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3600" smtClean="0">
                <a:solidFill>
                  <a:schemeClr val="bg1"/>
                </a:solidFill>
              </a:rPr>
              <a:t>Умоляем также вас, братия, вразумляйте бесчинных, утешайте малодушных, поддерживайте слабых, будьте долготерпеливы ко всем.</a:t>
            </a:r>
          </a:p>
          <a:p>
            <a:pPr marL="0" indent="0">
              <a:buFont typeface="Arial" charset="0"/>
              <a:buNone/>
            </a:pPr>
            <a:r>
              <a:rPr lang="ru-RU" sz="3600" smtClean="0">
                <a:solidFill>
                  <a:schemeClr val="bg1"/>
                </a:solidFill>
              </a:rPr>
              <a:t/>
            </a:r>
            <a:br>
              <a:rPr lang="ru-RU" sz="3600" smtClean="0">
                <a:solidFill>
                  <a:schemeClr val="bg1"/>
                </a:solidFill>
              </a:rPr>
            </a:br>
            <a:r>
              <a:rPr lang="ru-RU" sz="3600" smtClean="0">
                <a:solidFill>
                  <a:schemeClr val="bg1"/>
                </a:solidFill>
              </a:rPr>
              <a:t>1Фесс.5:14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214688" y="609600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2</a:t>
            </a:r>
            <a:endParaRPr lang="ru-RU" sz="9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ОДИН НА ОДИН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762000" y="1493838"/>
            <a:ext cx="7848600" cy="4525962"/>
          </a:xfrm>
        </p:spPr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Если мой брат непослушен Христу - чье это дело помочь ему подняться?</a:t>
            </a:r>
            <a:br>
              <a:rPr lang="ru-RU" sz="3600" smtClean="0">
                <a:solidFill>
                  <a:schemeClr val="bg1"/>
                </a:solidFill>
              </a:rPr>
            </a:br>
            <a:endParaRPr lang="ru-RU" sz="3600" smtClean="0">
              <a:solidFill>
                <a:schemeClr val="bg1"/>
              </a:solidFill>
            </a:endParaRPr>
          </a:p>
          <a:p>
            <a:r>
              <a:rPr lang="ru-RU" sz="3600" smtClean="0">
                <a:solidFill>
                  <a:schemeClr val="bg1"/>
                </a:solidFill>
              </a:rPr>
              <a:t>Что делать, когда я заметил согрешающего брата?</a:t>
            </a:r>
            <a:br>
              <a:rPr lang="ru-RU" sz="3600" smtClean="0">
                <a:solidFill>
                  <a:schemeClr val="bg1"/>
                </a:solidFill>
              </a:rPr>
            </a:br>
            <a:endParaRPr lang="ru-RU" sz="3600" smtClean="0">
              <a:solidFill>
                <a:schemeClr val="bg1"/>
              </a:solidFill>
            </a:endParaRPr>
          </a:p>
          <a:p>
            <a:r>
              <a:rPr lang="ru-RU" sz="3600" smtClean="0">
                <a:solidFill>
                  <a:schemeClr val="bg1"/>
                </a:solidFill>
              </a:rPr>
              <a:t>Ко всем ли одинаковый подход?</a:t>
            </a:r>
          </a:p>
          <a:p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534400" cy="944562"/>
          </a:xfrm>
        </p:spPr>
        <p:txBody>
          <a:bodyPr/>
          <a:lstStyle/>
          <a:p>
            <a:r>
              <a:rPr lang="ru-RU" sz="4000" b="1" smtClean="0">
                <a:solidFill>
                  <a:schemeClr val="bg1"/>
                </a:solidFill>
              </a:rPr>
              <a:t>Когда заметил согрешающего брата:</a:t>
            </a:r>
            <a:endParaRPr lang="ru-RU" sz="4000" b="1" smtClean="0"/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1524000" y="5334000"/>
            <a:ext cx="7315200" cy="1143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В случае дальнейшего непослушания Слову - </a:t>
            </a:r>
            <a:r>
              <a:rPr lang="ru-RU" b="1" smtClean="0">
                <a:solidFill>
                  <a:schemeClr val="bg1"/>
                </a:solidFill>
              </a:rPr>
              <a:t>следующая стадия </a:t>
            </a:r>
            <a:r>
              <a:rPr lang="ru-RU" smtClean="0">
                <a:solidFill>
                  <a:schemeClr val="bg1"/>
                </a:solidFill>
              </a:rPr>
              <a:t>дисциплины</a:t>
            </a:r>
          </a:p>
        </p:txBody>
      </p:sp>
      <p:sp>
        <p:nvSpPr>
          <p:cNvPr id="30724" name="Объект 2"/>
          <p:cNvSpPr txBox="1">
            <a:spLocks/>
          </p:cNvSpPr>
          <p:nvPr/>
        </p:nvSpPr>
        <p:spPr bwMode="auto">
          <a:xfrm>
            <a:off x="1524000" y="12192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Выявить/подтвердить 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наличие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 греха на основании Библии</a:t>
            </a:r>
          </a:p>
        </p:txBody>
      </p:sp>
      <p:sp>
        <p:nvSpPr>
          <p:cNvPr id="30725" name="Объект 2"/>
          <p:cNvSpPr txBox="1">
            <a:spLocks/>
          </p:cNvSpPr>
          <p:nvPr/>
        </p:nvSpPr>
        <p:spPr bwMode="auto">
          <a:xfrm>
            <a:off x="1600200" y="25908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Сказать брату, 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что именно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 нужно сделать для исправления</a:t>
            </a:r>
          </a:p>
        </p:txBody>
      </p:sp>
      <p:sp>
        <p:nvSpPr>
          <p:cNvPr id="30726" name="Объект 2"/>
          <p:cNvSpPr txBox="1">
            <a:spLocks/>
          </p:cNvSpPr>
          <p:nvPr/>
        </p:nvSpPr>
        <p:spPr bwMode="auto">
          <a:xfrm>
            <a:off x="1600200" y="41148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оговорить 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время</a:t>
            </a:r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 для исправления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 rot="20250690">
            <a:off x="338138" y="1246188"/>
            <a:ext cx="6526212" cy="2063750"/>
          </a:xfrm>
        </p:spPr>
        <p:txBody>
          <a:bodyPr/>
          <a:lstStyle/>
          <a:p>
            <a:pPr algn="l"/>
            <a:r>
              <a:rPr lang="ru-RU" sz="6000" b="1" smtClean="0">
                <a:solidFill>
                  <a:schemeClr val="bg1"/>
                </a:solidFill>
              </a:rPr>
              <a:t>ЗАМЕЧАНИЕ</a:t>
            </a:r>
            <a:br>
              <a:rPr lang="ru-RU" sz="6000" b="1" smtClean="0">
                <a:solidFill>
                  <a:schemeClr val="bg1"/>
                </a:solidFill>
              </a:rPr>
            </a:br>
            <a:r>
              <a:rPr lang="ru-RU" sz="4800" b="1" smtClean="0">
                <a:solidFill>
                  <a:schemeClr val="bg1"/>
                </a:solidFill>
              </a:rPr>
              <a:t>ПРИ СВИДЕТЕЛЯХ </a:t>
            </a:r>
            <a:endParaRPr lang="ru-RU" sz="6000" smtClean="0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433888" y="594360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3</a:t>
            </a:r>
            <a:endParaRPr lang="ru-RU" sz="900" b="1">
              <a:latin typeface="Calibri" pitchFamily="34" charset="0"/>
            </a:endParaRP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4025900" y="3733800"/>
            <a:ext cx="393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Calibri" pitchFamily="34" charset="0"/>
              </a:rPr>
              <a:t>3</a:t>
            </a:r>
            <a:endParaRPr lang="ru-RU" sz="1000" b="1">
              <a:latin typeface="Calibri" pitchFamily="34" charset="0"/>
            </a:endParaRP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533400" y="50292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возьми с собою еще одного или двух…</a:t>
            </a:r>
            <a:endParaRPr lang="ru-RU" sz="2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52600" y="4572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9200" y="3810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66800" y="5334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ЗАМЕЧАНИЕ ПРИ СВИДЕТЕЛЯХ</a:t>
            </a:r>
            <a:endParaRPr lang="ru-RU" smtClean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Но когда я увидел, что они не прямо поступают по истине Евангельской, то сказал Петру при всех: если ты, будучи Иудеем, живешь по-язычески, а не по-иудейски, то для чего язычников принуждаешь жить по-иудейски?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i="1" smtClean="0">
                <a:solidFill>
                  <a:schemeClr val="bg1"/>
                </a:solidFill>
              </a:rPr>
              <a:t>Гал.2:14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4433888" y="594360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3</a:t>
            </a:r>
            <a:endParaRPr lang="ru-RU" sz="9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 rot="20250690">
            <a:off x="261938" y="1455738"/>
            <a:ext cx="5505450" cy="2065337"/>
          </a:xfrm>
        </p:spPr>
        <p:txBody>
          <a:bodyPr/>
          <a:lstStyle/>
          <a:p>
            <a:pPr algn="l"/>
            <a:r>
              <a:rPr lang="ru-RU" sz="6000" b="1" smtClean="0">
                <a:solidFill>
                  <a:schemeClr val="bg1"/>
                </a:solidFill>
              </a:rPr>
              <a:t>ЗАМЕЧАНИЕ</a:t>
            </a:r>
            <a:br>
              <a:rPr lang="ru-RU" sz="6000" b="1" smtClean="0">
                <a:solidFill>
                  <a:schemeClr val="bg1"/>
                </a:solidFill>
              </a:rPr>
            </a:br>
            <a:r>
              <a:rPr lang="ru-RU" sz="4800" b="1" smtClean="0">
                <a:solidFill>
                  <a:schemeClr val="bg1"/>
                </a:solidFill>
              </a:rPr>
              <a:t>В ЦЕРКВИ </a:t>
            </a:r>
            <a:endParaRPr lang="ru-RU" sz="6000" smtClean="0"/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433888" y="594360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Calibri" pitchFamily="34" charset="0"/>
              </a:rPr>
              <a:t>3</a:t>
            </a:r>
            <a:endParaRPr lang="ru-RU" sz="900" b="1">
              <a:latin typeface="Calibri" pitchFamily="34" charset="0"/>
            </a:endParaRP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4025900" y="3733800"/>
            <a:ext cx="393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Calibri" pitchFamily="34" charset="0"/>
              </a:rPr>
              <a:t>4</a:t>
            </a:r>
            <a:endParaRPr lang="ru-RU" sz="1000" b="1">
              <a:latin typeface="Calibri" pitchFamily="34" charset="0"/>
            </a:endParaRP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711200" y="5024438"/>
            <a:ext cx="662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если же не послушает их, скажи церкви…</a:t>
            </a:r>
            <a:endParaRPr lang="ru-RU" sz="2400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ЗАМЕЧАНИЕ В ЦЕРКВИ</a:t>
            </a:r>
            <a:endParaRPr lang="ru-RU" smtClean="0"/>
          </a:p>
        </p:txBody>
      </p:sp>
      <p:sp>
        <p:nvSpPr>
          <p:cNvPr id="34819" name="TextBox 3"/>
          <p:cNvSpPr txBox="1">
            <a:spLocks noChangeArrowheads="1"/>
          </p:cNvSpPr>
          <p:nvPr/>
        </p:nvSpPr>
        <p:spPr bwMode="auto">
          <a:xfrm>
            <a:off x="5791200" y="5876925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Calibri" pitchFamily="34" charset="0"/>
              </a:rPr>
              <a:t>4</a:t>
            </a:r>
            <a:endParaRPr lang="ru-RU" sz="900" b="1">
              <a:latin typeface="Calibri" pitchFamily="34" charset="0"/>
            </a:endParaRPr>
          </a:p>
        </p:txBody>
      </p:sp>
      <p:sp>
        <p:nvSpPr>
          <p:cNvPr id="3482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Если же кто не послушает слова нашего в сем послании, того имейте на </a:t>
            </a:r>
            <a:r>
              <a:rPr lang="ru-RU" u="sng" smtClean="0">
                <a:solidFill>
                  <a:schemeClr val="bg1"/>
                </a:solidFill>
              </a:rPr>
              <a:t>замечании</a:t>
            </a:r>
            <a:r>
              <a:rPr lang="ru-RU" smtClean="0">
                <a:solidFill>
                  <a:schemeClr val="bg1"/>
                </a:solidFill>
              </a:rPr>
              <a:t> и </a:t>
            </a:r>
          </a:p>
          <a:p>
            <a:pPr marL="0" indent="0">
              <a:buFont typeface="Arial" charset="0"/>
              <a:buNone/>
            </a:pPr>
            <a:r>
              <a:rPr lang="ru-RU" u="sng" smtClean="0">
                <a:solidFill>
                  <a:schemeClr val="bg1"/>
                </a:solidFill>
              </a:rPr>
              <a:t>не</a:t>
            </a:r>
            <a:r>
              <a:rPr lang="ru-RU" smtClean="0">
                <a:solidFill>
                  <a:schemeClr val="bg1"/>
                </a:solidFill>
              </a:rPr>
              <a:t> </a:t>
            </a:r>
            <a:r>
              <a:rPr lang="ru-RU" u="sng" smtClean="0">
                <a:solidFill>
                  <a:schemeClr val="bg1"/>
                </a:solidFill>
              </a:rPr>
              <a:t>сообщайтесь</a:t>
            </a:r>
            <a:r>
              <a:rPr lang="ru-RU" smtClean="0">
                <a:solidFill>
                  <a:schemeClr val="bg1"/>
                </a:solidFill>
              </a:rPr>
              <a:t> с ним, чтобы </a:t>
            </a:r>
            <a:r>
              <a:rPr lang="ru-RU" u="sng" smtClean="0">
                <a:solidFill>
                  <a:schemeClr val="bg1"/>
                </a:solidFill>
              </a:rPr>
              <a:t>устыдить</a:t>
            </a:r>
            <a:r>
              <a:rPr lang="ru-RU" smtClean="0">
                <a:solidFill>
                  <a:schemeClr val="bg1"/>
                </a:solidFill>
              </a:rPr>
              <a:t> его.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Но </a:t>
            </a:r>
            <a:r>
              <a:rPr lang="ru-RU" u="sng" smtClean="0">
                <a:solidFill>
                  <a:schemeClr val="bg1"/>
                </a:solidFill>
              </a:rPr>
              <a:t>не</a:t>
            </a:r>
            <a:r>
              <a:rPr lang="ru-RU" smtClean="0">
                <a:solidFill>
                  <a:schemeClr val="bg1"/>
                </a:solidFill>
              </a:rPr>
              <a:t> считайте его за врага, а </a:t>
            </a:r>
            <a:r>
              <a:rPr lang="ru-RU" u="sng" smtClean="0">
                <a:solidFill>
                  <a:schemeClr val="bg1"/>
                </a:solidFill>
              </a:rPr>
              <a:t>вразумляйте</a:t>
            </a:r>
            <a:r>
              <a:rPr lang="ru-RU" smtClean="0">
                <a:solidFill>
                  <a:schemeClr val="bg1"/>
                </a:solidFill>
              </a:rPr>
              <a:t>, как брата.</a:t>
            </a:r>
          </a:p>
          <a:p>
            <a:pPr marL="0" indent="0">
              <a:buFont typeface="Arial" charset="0"/>
              <a:buNone/>
            </a:pPr>
            <a:endParaRPr lang="ru-RU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i="1" smtClean="0">
                <a:solidFill>
                  <a:schemeClr val="bg1"/>
                </a:solidFill>
              </a:rPr>
              <a:t>2Фесс.3:14,15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9600" cy="868363"/>
          </a:xfrm>
        </p:spPr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</a:rPr>
              <a:t>ОТНОШЕНИЕ К ТОМУ КТО НА ЗАМЕЧАНИИ</a:t>
            </a:r>
            <a:endParaRPr lang="ru-RU" sz="3200" smtClean="0"/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5791200" y="5876925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Calibri" pitchFamily="34" charset="0"/>
              </a:rPr>
              <a:t>4</a:t>
            </a:r>
            <a:endParaRPr lang="ru-RU" sz="900" b="1">
              <a:latin typeface="Calibri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98450" y="914400"/>
            <a:ext cx="8769350" cy="47545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bg1"/>
                </a:solidFill>
              </a:rPr>
              <a:t>ЗАМЕЧАНИЕ:</a:t>
            </a:r>
            <a:r>
              <a:rPr lang="ru-RU" dirty="0">
                <a:solidFill>
                  <a:schemeClr val="bg1"/>
                </a:solidFill>
              </a:rPr>
              <a:t> сделать публичное </a:t>
            </a:r>
            <a:r>
              <a:rPr lang="ru-RU" dirty="0" smtClean="0">
                <a:solidFill>
                  <a:schemeClr val="bg1"/>
                </a:solidFill>
              </a:rPr>
              <a:t>объявление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НЕ </a:t>
            </a:r>
            <a:r>
              <a:rPr lang="ru-RU" b="1" dirty="0">
                <a:solidFill>
                  <a:schemeClr val="bg1"/>
                </a:solidFill>
              </a:rPr>
              <a:t>СООБЩАЙТЕСЬ: </a:t>
            </a:r>
            <a:r>
              <a:rPr lang="ru-RU" dirty="0">
                <a:solidFill>
                  <a:schemeClr val="bg1"/>
                </a:solidFill>
              </a:rPr>
              <a:t>избегать близких дружеских отношений; не быть союзником, </a:t>
            </a:r>
            <a:r>
              <a:rPr lang="ru-RU" dirty="0" smtClean="0">
                <a:solidFill>
                  <a:schemeClr val="bg1"/>
                </a:solidFill>
              </a:rPr>
              <a:t>соучастником и </a:t>
            </a:r>
            <a:r>
              <a:rPr lang="ru-RU" dirty="0">
                <a:solidFill>
                  <a:schemeClr val="bg1"/>
                </a:solidFill>
              </a:rPr>
              <a:t>не </a:t>
            </a:r>
            <a:r>
              <a:rPr lang="ru-RU" dirty="0" smtClean="0">
                <a:solidFill>
                  <a:schemeClr val="bg1"/>
                </a:solidFill>
              </a:rPr>
              <a:t>поддерживать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9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</a:rPr>
              <a:t>ЧТОБЫ УСТЫДИТЬ:</a:t>
            </a:r>
            <a:r>
              <a:rPr lang="ru-RU" dirty="0" smtClean="0">
                <a:solidFill>
                  <a:schemeClr val="bg1"/>
                </a:solidFill>
              </a:rPr>
              <a:t> чтобы ощутил, что противится Богу, поступает против Его Заповедей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НЕ СЧИТАЙТЕ ЗА ВРАГА: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недопустима неприязнь, злоба</a:t>
            </a:r>
            <a:r>
              <a:rPr lang="ru-RU" dirty="0" smtClean="0">
                <a:solidFill>
                  <a:schemeClr val="bg1"/>
                </a:solidFill>
              </a:rPr>
              <a:t>, избегание и игнорирование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ВРАЗУМЛЯЙТЕ КАК БРАТА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4419600" y="60198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Calibri" pitchFamily="34" charset="0"/>
              </a:rPr>
              <a:t>3</a:t>
            </a:r>
            <a:endParaRPr lang="ru-RU" sz="9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 rot="20711361">
            <a:off x="527050" y="1931988"/>
            <a:ext cx="8229600" cy="2065337"/>
          </a:xfrm>
        </p:spPr>
        <p:txBody>
          <a:bodyPr/>
          <a:lstStyle/>
          <a:p>
            <a:pPr algn="l"/>
            <a:r>
              <a:rPr lang="ru-RU" sz="6000" b="1" smtClean="0">
                <a:solidFill>
                  <a:schemeClr val="bg1"/>
                </a:solidFill>
              </a:rPr>
              <a:t>ОТЛУЧЕНИЕ </a:t>
            </a:r>
            <a:endParaRPr lang="ru-RU" sz="6000" smtClean="0"/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6705600" y="35814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Calibri" pitchFamily="34" charset="0"/>
              </a:rPr>
              <a:t>5</a:t>
            </a:r>
            <a:endParaRPr lang="ru-RU" sz="900" b="1">
              <a:latin typeface="Calibri" pitchFamily="34" charset="0"/>
            </a:endParaRP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685800" y="49530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latin typeface="Calibri" pitchFamily="34" charset="0"/>
              </a:rPr>
              <a:t>если и церкви не послушает, то да будет он тебе, как язычник и мытарь</a:t>
            </a:r>
            <a:endParaRPr lang="ru-RU" sz="2400" i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ПРИЧИНЫ ДЛЯ ОТЛУЧЕНИЯ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8768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УПОРСТВО</a:t>
            </a:r>
            <a:r>
              <a:rPr lang="ru-RU" smtClean="0">
                <a:solidFill>
                  <a:schemeClr val="bg1"/>
                </a:solidFill>
              </a:rPr>
              <a:t> в непослушании Божьему Слову</a:t>
            </a:r>
            <a:br>
              <a:rPr lang="ru-RU" smtClean="0">
                <a:solidFill>
                  <a:schemeClr val="bg1"/>
                </a:solidFill>
              </a:rPr>
            </a:br>
            <a:endParaRPr lang="ru-RU" sz="1800" smtClean="0">
              <a:solidFill>
                <a:schemeClr val="bg1"/>
              </a:solidFill>
            </a:endParaRPr>
          </a:p>
          <a:p>
            <a:r>
              <a:rPr lang="ru-RU" b="1" smtClean="0">
                <a:solidFill>
                  <a:schemeClr val="bg1"/>
                </a:solidFill>
              </a:rPr>
              <a:t>ЕРЕТИЧЕСКОЕ УЧЕНИЕ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z="2400" i="1" smtClean="0">
                <a:solidFill>
                  <a:schemeClr val="bg1"/>
                </a:solidFill>
              </a:rPr>
              <a:t>Еретика, после первого и второго вразумления, отвращайся (Тит.3:10)</a:t>
            </a:r>
            <a:br>
              <a:rPr lang="ru-RU" sz="2400" i="1" smtClean="0">
                <a:solidFill>
                  <a:schemeClr val="bg1"/>
                </a:solidFill>
              </a:rPr>
            </a:br>
            <a:endParaRPr lang="ru-RU" sz="1400" i="1" smtClean="0">
              <a:solidFill>
                <a:schemeClr val="bg1"/>
              </a:solidFill>
            </a:endParaRPr>
          </a:p>
          <a:p>
            <a:r>
              <a:rPr lang="ru-RU" b="1" smtClean="0">
                <a:solidFill>
                  <a:schemeClr val="bg1"/>
                </a:solidFill>
              </a:rPr>
              <a:t>УГРОЗА РАСКОЛА ЦЕРКВИ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>Умоляю вас, братия, остерегайтесь производящих разделения и соблазны, вопреки учению, которому вы научились, и уклоняйтесь от них </a:t>
            </a:r>
            <a:br>
              <a:rPr lang="ru-RU" sz="2400" smtClean="0">
                <a:solidFill>
                  <a:schemeClr val="bg1"/>
                </a:solidFill>
              </a:rPr>
            </a:br>
            <a:r>
              <a:rPr lang="ru-RU" sz="2400" smtClean="0">
                <a:solidFill>
                  <a:schemeClr val="bg1"/>
                </a:solidFill>
              </a:rPr>
              <a:t>(Рим.16:17)</a:t>
            </a:r>
            <a:endParaRPr lang="ru-RU" smtClean="0">
              <a:solidFill>
                <a:schemeClr val="bg1"/>
              </a:solidFill>
            </a:endParaRPr>
          </a:p>
          <a:p>
            <a:endParaRPr lang="ru-RU" i="1" smtClean="0">
              <a:solidFill>
                <a:schemeClr val="bg1"/>
              </a:solidFill>
            </a:endParaRP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7162800" y="57150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Calibri" pitchFamily="34" charset="0"/>
              </a:rPr>
              <a:t>5</a:t>
            </a:r>
            <a:endParaRPr lang="ru-RU" sz="9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868363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ОТЛУЧЕНИЕ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181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600" smtClean="0">
                <a:solidFill>
                  <a:schemeClr val="bg1"/>
                </a:solidFill>
              </a:rPr>
              <a:t>И вы возгордились, вместо того, чтобы лучше плакать, дабы изъят был из среды вас сделавший такое дело.</a:t>
            </a:r>
            <a:br>
              <a:rPr lang="ru-RU" sz="2600" smtClean="0">
                <a:solidFill>
                  <a:schemeClr val="bg1"/>
                </a:solidFill>
              </a:rPr>
            </a:br>
            <a:r>
              <a:rPr lang="ru-RU" sz="1400" smtClean="0">
                <a:solidFill>
                  <a:schemeClr val="bg1"/>
                </a:solidFill>
              </a:rPr>
              <a:t/>
            </a:r>
            <a:br>
              <a:rPr lang="ru-RU" sz="1400" smtClean="0">
                <a:solidFill>
                  <a:schemeClr val="bg1"/>
                </a:solidFill>
              </a:rPr>
            </a:br>
            <a:r>
              <a:rPr lang="ru-RU" sz="2600" smtClean="0">
                <a:solidFill>
                  <a:schemeClr val="bg1"/>
                </a:solidFill>
              </a:rPr>
              <a:t>А я, отсутствуя телом, но присутствуя у вас духом, уже решил, как бы находясь у вас: сделавшего такое дело, в собрании вашем </a:t>
            </a:r>
            <a:r>
              <a:rPr lang="ru-RU" sz="2600" u="sng" smtClean="0">
                <a:solidFill>
                  <a:schemeClr val="bg1"/>
                </a:solidFill>
              </a:rPr>
              <a:t>во имя Господа</a:t>
            </a:r>
            <a:r>
              <a:rPr lang="ru-RU" sz="2600" smtClean="0">
                <a:solidFill>
                  <a:schemeClr val="bg1"/>
                </a:solidFill>
              </a:rPr>
              <a:t> нашего Иисуса Христа, обще с моим духом, </a:t>
            </a:r>
            <a:r>
              <a:rPr lang="ru-RU" sz="2600" u="sng" smtClean="0">
                <a:solidFill>
                  <a:schemeClr val="bg1"/>
                </a:solidFill>
              </a:rPr>
              <a:t>силою Господа</a:t>
            </a:r>
            <a:r>
              <a:rPr lang="ru-RU" sz="2600" smtClean="0">
                <a:solidFill>
                  <a:schemeClr val="bg1"/>
                </a:solidFill>
              </a:rPr>
              <a:t> нашего Иисуса Христа,</a:t>
            </a:r>
            <a:br>
              <a:rPr lang="ru-RU" sz="2600" smtClean="0">
                <a:solidFill>
                  <a:schemeClr val="bg1"/>
                </a:solidFill>
              </a:rPr>
            </a:br>
            <a:r>
              <a:rPr lang="ru-RU" sz="1400" smtClean="0">
                <a:solidFill>
                  <a:schemeClr val="bg1"/>
                </a:solidFill>
              </a:rPr>
              <a:t/>
            </a:r>
            <a:br>
              <a:rPr lang="ru-RU" sz="1400" smtClean="0">
                <a:solidFill>
                  <a:schemeClr val="bg1"/>
                </a:solidFill>
              </a:rPr>
            </a:br>
            <a:r>
              <a:rPr lang="ru-RU" sz="2600" u="sng" smtClean="0">
                <a:solidFill>
                  <a:schemeClr val="bg1"/>
                </a:solidFill>
              </a:rPr>
              <a:t>предать сатане</a:t>
            </a:r>
            <a:r>
              <a:rPr lang="ru-RU" sz="2600" smtClean="0">
                <a:solidFill>
                  <a:schemeClr val="bg1"/>
                </a:solidFill>
              </a:rPr>
              <a:t> во измождение плоти, чтобы дух был спасен в день Господа нашего Иисуса Христа. </a:t>
            </a:r>
          </a:p>
          <a:p>
            <a:pPr marL="0" indent="0">
              <a:buFont typeface="Arial" charset="0"/>
              <a:buNone/>
            </a:pPr>
            <a:r>
              <a:rPr lang="ru-RU" sz="1100" i="1" smtClean="0">
                <a:solidFill>
                  <a:schemeClr val="bg1"/>
                </a:solidFill>
              </a:rPr>
              <a:t/>
            </a:r>
            <a:br>
              <a:rPr lang="ru-RU" sz="1100" i="1" smtClean="0">
                <a:solidFill>
                  <a:schemeClr val="bg1"/>
                </a:solidFill>
              </a:rPr>
            </a:br>
            <a:r>
              <a:rPr lang="ru-RU" sz="2600" i="1" smtClean="0">
                <a:solidFill>
                  <a:schemeClr val="bg1"/>
                </a:solidFill>
              </a:rPr>
              <a:t>1Кор.5:2-5</a:t>
            </a: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7162800" y="57150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Calibri" pitchFamily="34" charset="0"/>
              </a:rPr>
              <a:t>5</a:t>
            </a:r>
            <a:endParaRPr lang="ru-RU" sz="9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ОТЛУЧЕНИЕ</a:t>
            </a:r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181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600" smtClean="0">
                <a:solidFill>
                  <a:schemeClr val="bg1"/>
                </a:solidFill>
              </a:rPr>
              <a:t>11 Но я писал вам не сообщаться с тем, кто, </a:t>
            </a:r>
            <a:r>
              <a:rPr lang="ru-RU" sz="2600" u="sng" smtClean="0">
                <a:solidFill>
                  <a:schemeClr val="bg1"/>
                </a:solidFill>
              </a:rPr>
              <a:t>называясь братом, остается блудником</a:t>
            </a:r>
            <a:r>
              <a:rPr lang="ru-RU" sz="2600" smtClean="0">
                <a:solidFill>
                  <a:schemeClr val="bg1"/>
                </a:solidFill>
              </a:rPr>
              <a:t>, или лихоимцем, или идолослужителем, или злоречивым, или пьяницею, или хищником; с таким </a:t>
            </a:r>
            <a:r>
              <a:rPr lang="ru-RU" sz="2600" u="sng" smtClean="0">
                <a:solidFill>
                  <a:schemeClr val="bg1"/>
                </a:solidFill>
              </a:rPr>
              <a:t>даже и не есть вместе</a:t>
            </a:r>
            <a:r>
              <a:rPr lang="ru-RU" sz="260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Arial" charset="0"/>
              <a:buNone/>
            </a:pPr>
            <a:r>
              <a:rPr lang="ru-RU" sz="2600" smtClean="0">
                <a:solidFill>
                  <a:schemeClr val="bg1"/>
                </a:solidFill>
              </a:rPr>
              <a:t>12 Ибо что мне судить и внешних? Не внутренних ли вы судите? </a:t>
            </a:r>
          </a:p>
          <a:p>
            <a:pPr marL="0" indent="0">
              <a:buFont typeface="Arial" charset="0"/>
              <a:buNone/>
            </a:pPr>
            <a:r>
              <a:rPr lang="ru-RU" sz="2600" smtClean="0">
                <a:solidFill>
                  <a:schemeClr val="bg1"/>
                </a:solidFill>
              </a:rPr>
              <a:t>13 Внешних же судит Бог. Итак, </a:t>
            </a:r>
            <a:r>
              <a:rPr lang="ru-RU" sz="2600" u="sng" smtClean="0">
                <a:solidFill>
                  <a:schemeClr val="bg1"/>
                </a:solidFill>
              </a:rPr>
              <a:t>извергните</a:t>
            </a:r>
            <a:r>
              <a:rPr lang="ru-RU" sz="2600" smtClean="0">
                <a:solidFill>
                  <a:schemeClr val="bg1"/>
                </a:solidFill>
              </a:rPr>
              <a:t> развращенного из среды вас.</a:t>
            </a:r>
          </a:p>
          <a:p>
            <a:pPr marL="0" indent="0">
              <a:buFont typeface="Arial" charset="0"/>
              <a:buNone/>
            </a:pPr>
            <a:endParaRPr lang="ru-RU" sz="260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sz="2600" i="1" smtClean="0">
                <a:solidFill>
                  <a:schemeClr val="bg1"/>
                </a:solidFill>
              </a:rPr>
              <a:t>1Кор.5:9-13</a:t>
            </a:r>
            <a:r>
              <a:rPr lang="ru-RU" sz="1100" i="1" smtClean="0">
                <a:solidFill>
                  <a:schemeClr val="bg1"/>
                </a:solidFill>
              </a:rPr>
              <a:t/>
            </a:r>
            <a:br>
              <a:rPr lang="ru-RU" sz="1100" i="1" smtClean="0">
                <a:solidFill>
                  <a:schemeClr val="bg1"/>
                </a:solidFill>
              </a:rPr>
            </a:br>
            <a:endParaRPr lang="ru-RU" sz="2600" i="1" smtClean="0">
              <a:solidFill>
                <a:schemeClr val="bg1"/>
              </a:solidFill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162800" y="57150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Calibri" pitchFamily="34" charset="0"/>
              </a:rPr>
              <a:t>5</a:t>
            </a:r>
            <a:endParaRPr lang="ru-RU" sz="9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562600"/>
          </a:xfrm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</a:rPr>
              <a:t>НЕ СООБЩАЙТЕСЬ: </a:t>
            </a:r>
            <a:r>
              <a:rPr lang="ru-RU" sz="2400" smtClean="0">
                <a:solidFill>
                  <a:schemeClr val="bg1"/>
                </a:solidFill>
              </a:rPr>
              <a:t>избегать близких дружеских отношений; не быть союзником, соучастником и не поддерживать</a:t>
            </a:r>
            <a:br>
              <a:rPr lang="ru-RU" sz="2400" smtClean="0">
                <a:solidFill>
                  <a:schemeClr val="bg1"/>
                </a:solidFill>
              </a:rPr>
            </a:br>
            <a:endParaRPr lang="ru-RU" sz="1600" smtClean="0">
              <a:solidFill>
                <a:schemeClr val="bg1"/>
              </a:solidFill>
            </a:endParaRPr>
          </a:p>
          <a:p>
            <a:r>
              <a:rPr lang="uk-UA" sz="2400" b="1" smtClean="0">
                <a:solidFill>
                  <a:schemeClr val="bg1"/>
                </a:solidFill>
              </a:rPr>
              <a:t>ДАЖЕ НЕ ЕСТЬ:</a:t>
            </a:r>
            <a:r>
              <a:rPr lang="uk-UA" sz="2400" smtClean="0">
                <a:solidFill>
                  <a:schemeClr val="bg1"/>
                </a:solidFill>
              </a:rPr>
              <a:t> установить дистанцию, ничего общего, включая профессиональную деятельность</a:t>
            </a:r>
            <a:br>
              <a:rPr lang="uk-UA" sz="2400" smtClean="0">
                <a:solidFill>
                  <a:schemeClr val="bg1"/>
                </a:solidFill>
              </a:rPr>
            </a:br>
            <a:endParaRPr lang="ru-RU" sz="1600" smtClean="0">
              <a:solidFill>
                <a:schemeClr val="bg1"/>
              </a:solidFill>
            </a:endParaRPr>
          </a:p>
          <a:p>
            <a:r>
              <a:rPr lang="uk-UA" sz="2400" b="1" smtClean="0">
                <a:solidFill>
                  <a:schemeClr val="bg1"/>
                </a:solidFill>
              </a:rPr>
              <a:t>ИЗВЕРГНИТЕ:</a:t>
            </a:r>
            <a:r>
              <a:rPr lang="uk-UA" sz="2400" smtClean="0">
                <a:solidFill>
                  <a:schemeClr val="bg1"/>
                </a:solidFill>
              </a:rPr>
              <a:t> более не принадлежит общине, не разделяет вечерю и церковные общения</a:t>
            </a:r>
            <a:br>
              <a:rPr lang="uk-UA" sz="2400" smtClean="0">
                <a:solidFill>
                  <a:schemeClr val="bg1"/>
                </a:solidFill>
              </a:rPr>
            </a:br>
            <a:endParaRPr lang="ru-RU" sz="1800" smtClean="0">
              <a:solidFill>
                <a:schemeClr val="bg1"/>
              </a:solidFill>
            </a:endParaRPr>
          </a:p>
          <a:p>
            <a:r>
              <a:rPr lang="uk-UA" sz="2400" b="1" smtClean="0">
                <a:solidFill>
                  <a:schemeClr val="bg1"/>
                </a:solidFill>
              </a:rPr>
              <a:t>НЕ ПРОЯВЛЯТЬ ИНИЦИАТИВУ: </a:t>
            </a:r>
            <a:r>
              <a:rPr lang="uk-UA" sz="2400" smtClean="0">
                <a:solidFill>
                  <a:schemeClr val="bg1"/>
                </a:solidFill>
              </a:rPr>
              <a:t>а лучше вкладывать </a:t>
            </a:r>
            <a:br>
              <a:rPr lang="uk-UA" sz="2400" smtClean="0">
                <a:solidFill>
                  <a:schemeClr val="bg1"/>
                </a:solidFill>
              </a:rPr>
            </a:br>
            <a:r>
              <a:rPr lang="uk-UA" sz="2400" smtClean="0">
                <a:solidFill>
                  <a:schemeClr val="bg1"/>
                </a:solidFill>
              </a:rPr>
              <a:t>в </a:t>
            </a:r>
            <a:r>
              <a:rPr lang="ru-RU" sz="2400" smtClean="0">
                <a:solidFill>
                  <a:schemeClr val="bg1"/>
                </a:solidFill>
              </a:rPr>
              <a:t>тех, у кого</a:t>
            </a:r>
            <a:r>
              <a:rPr lang="uk-UA" sz="2400" smtClean="0">
                <a:solidFill>
                  <a:schemeClr val="bg1"/>
                </a:solidFill>
              </a:rPr>
              <a:t> в сердце </a:t>
            </a:r>
            <a:br>
              <a:rPr lang="uk-UA" sz="2400" smtClean="0">
                <a:solidFill>
                  <a:schemeClr val="bg1"/>
                </a:solidFill>
              </a:rPr>
            </a:br>
            <a:r>
              <a:rPr lang="uk-UA" sz="2400" smtClean="0">
                <a:solidFill>
                  <a:schemeClr val="bg1"/>
                </a:solidFill>
              </a:rPr>
              <a:t>добрая почва</a:t>
            </a:r>
            <a:endParaRPr lang="ru-RU" sz="2400" smtClean="0">
              <a:solidFill>
                <a:schemeClr val="bg1"/>
              </a:solidFill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7162800" y="57150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Calibri" pitchFamily="34" charset="0"/>
              </a:rPr>
              <a:t>5</a:t>
            </a:r>
            <a:endParaRPr lang="ru-RU" sz="900" b="1">
              <a:latin typeface="Calibri" pitchFamily="34" charset="0"/>
            </a:endParaRPr>
          </a:p>
        </p:txBody>
      </p:sp>
      <p:sp>
        <p:nvSpPr>
          <p:cNvPr id="40964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</a:rPr>
              <a:t>ОТНОШЕНИЕ К ОТЛУЧЕННОМУ</a:t>
            </a:r>
            <a:endParaRPr lang="ru-RU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ВОССТАНОВЛЕНИЕ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609600" y="141763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Для такого довольно сего наказания от многих, так что вам лучше уже </a:t>
            </a:r>
            <a:r>
              <a:rPr lang="ru-RU" u="sng" smtClean="0">
                <a:solidFill>
                  <a:schemeClr val="bg1"/>
                </a:solidFill>
              </a:rPr>
              <a:t>простить</a:t>
            </a:r>
            <a:r>
              <a:rPr lang="ru-RU" smtClean="0">
                <a:solidFill>
                  <a:schemeClr val="bg1"/>
                </a:solidFill>
              </a:rPr>
              <a:t> его и </a:t>
            </a:r>
            <a:r>
              <a:rPr lang="ru-RU" u="sng" smtClean="0">
                <a:solidFill>
                  <a:schemeClr val="bg1"/>
                </a:solidFill>
              </a:rPr>
              <a:t>утешить</a:t>
            </a:r>
            <a:r>
              <a:rPr lang="ru-RU" smtClean="0">
                <a:solidFill>
                  <a:schemeClr val="bg1"/>
                </a:solidFill>
              </a:rPr>
              <a:t>, дабы он не был поглощен чрезмерною печалью.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И потому прошу вас </a:t>
            </a:r>
            <a:r>
              <a:rPr lang="ru-RU" u="sng" smtClean="0">
                <a:solidFill>
                  <a:schemeClr val="bg1"/>
                </a:solidFill>
              </a:rPr>
              <a:t>оказать ему любовь</a:t>
            </a:r>
            <a:r>
              <a:rPr lang="ru-RU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Arial" charset="0"/>
              <a:buNone/>
            </a:pPr>
            <a:endParaRPr lang="ru-RU" sz="1800" smtClean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i="1" smtClean="0">
                <a:solidFill>
                  <a:schemeClr val="bg1"/>
                </a:solidFill>
              </a:rPr>
              <a:t>2Кор.2:6-8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7162800" y="57150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Calibri" pitchFamily="34" charset="0"/>
              </a:rPr>
              <a:t>5</a:t>
            </a:r>
            <a:endParaRPr lang="ru-RU" sz="900" b="1">
              <a:latin typeface="Calibri" pitchFamily="34" charset="0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8382000" y="5616575"/>
            <a:ext cx="3667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ru-RU" sz="9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52600" y="4572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9200" y="3810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66800" y="5334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ВОССТАНОВЛЕНИЕ</a:t>
            </a:r>
          </a:p>
        </p:txBody>
      </p:sp>
      <p:sp>
        <p:nvSpPr>
          <p:cNvPr id="43011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uk-UA" smtClean="0">
                <a:solidFill>
                  <a:schemeClr val="bg1"/>
                </a:solidFill>
              </a:rPr>
              <a:t>ПРОСТИТЬ: восстановить общение</a:t>
            </a:r>
            <a:br>
              <a:rPr lang="uk-UA" smtClean="0">
                <a:solidFill>
                  <a:schemeClr val="bg1"/>
                </a:solidFill>
              </a:rPr>
            </a:br>
            <a:endParaRPr lang="ru-RU" sz="2000" smtClean="0">
              <a:solidFill>
                <a:schemeClr val="bg1"/>
              </a:solidFill>
            </a:endParaRPr>
          </a:p>
          <a:p>
            <a:r>
              <a:rPr lang="uk-UA" smtClean="0">
                <a:solidFill>
                  <a:schemeClr val="bg1"/>
                </a:solidFill>
              </a:rPr>
              <a:t>УТЕШИТЬ: ободрить, помочь в духовном восстановлении</a:t>
            </a:r>
            <a:br>
              <a:rPr lang="uk-UA" smtClean="0">
                <a:solidFill>
                  <a:schemeClr val="bg1"/>
                </a:solidFill>
              </a:rPr>
            </a:br>
            <a:endParaRPr lang="ru-RU" sz="2000" smtClean="0">
              <a:solidFill>
                <a:schemeClr val="bg1"/>
              </a:solidFill>
            </a:endParaRPr>
          </a:p>
          <a:p>
            <a:r>
              <a:rPr lang="uk-UA" smtClean="0">
                <a:solidFill>
                  <a:schemeClr val="bg1"/>
                </a:solidFill>
              </a:rPr>
              <a:t>ОКАЗАТЬ ЛЮБОВЬ: принять в семью</a:t>
            </a:r>
            <a:endParaRPr lang="ru-RU" smtClean="0">
              <a:solidFill>
                <a:schemeClr val="bg1"/>
              </a:solidFill>
            </a:endParaRPr>
          </a:p>
          <a:p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162800" y="571500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Calibri" pitchFamily="34" charset="0"/>
              </a:rPr>
              <a:t>5</a:t>
            </a:r>
            <a:endParaRPr lang="ru-RU" sz="900" b="1">
              <a:latin typeface="Calibri" pitchFamily="34" charset="0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8382000" y="5616575"/>
            <a:ext cx="3667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ru-RU" sz="9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 rot="20322998">
            <a:off x="252413" y="4360863"/>
            <a:ext cx="8229600" cy="838200"/>
          </a:xfrm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УПОРСТВО В НЕПОСЛУШАНИИ СЛОВУ</a:t>
            </a:r>
            <a:endParaRPr lang="ru-RU" sz="2800" b="1" smtClean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5800" y="808038"/>
            <a:ext cx="7696200" cy="23923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1. Следить за собой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2. Предупредить наедине (по Слову)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3. При двух или трех свидетелях</a:t>
            </a:r>
          </a:p>
          <a:p>
            <a:pPr marL="0" indent="0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4. Объявить о грехе в общине</a:t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5. Изоляция от общения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152400"/>
            <a:ext cx="25146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РЕЗЮМЕ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52600" y="4572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9200" y="3810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66800" y="533400"/>
            <a:ext cx="76200" cy="76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5943600" cy="1470025"/>
          </a:xfrm>
        </p:spPr>
        <p:txBody>
          <a:bodyPr/>
          <a:lstStyle/>
          <a:p>
            <a:pPr algn="l"/>
            <a:r>
              <a:rPr lang="ru-RU" sz="6600" b="1" smtClean="0">
                <a:solidFill>
                  <a:schemeClr val="bg1"/>
                </a:solidFill>
              </a:rPr>
              <a:t>ЦЕРКОВНАЯ </a:t>
            </a:r>
            <a:br>
              <a:rPr lang="ru-RU" sz="6600" b="1" smtClean="0">
                <a:solidFill>
                  <a:schemeClr val="bg1"/>
                </a:solidFill>
              </a:rPr>
            </a:br>
            <a:r>
              <a:rPr lang="ru-RU" sz="6600" b="1" smtClean="0">
                <a:solidFill>
                  <a:schemeClr val="bg1"/>
                </a:solidFill>
              </a:rPr>
              <a:t>ДИСЦИПЛИНА</a:t>
            </a:r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375025"/>
            <a:ext cx="4953000" cy="762000"/>
          </a:xfrm>
        </p:spPr>
        <p:txBody>
          <a:bodyPr/>
          <a:lstStyle/>
          <a:p>
            <a:pPr algn="l"/>
            <a:r>
              <a:rPr lang="ru-RU" sz="4000" i="1" smtClean="0">
                <a:solidFill>
                  <a:schemeClr val="bg1"/>
                </a:solidFill>
              </a:rPr>
              <a:t>радость понимания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000" b="1" smtClean="0">
                <a:solidFill>
                  <a:schemeClr val="bg1"/>
                </a:solidFill>
              </a:rPr>
              <a:t>ДИСЦИПЛИНА – Божьи повелени</a:t>
            </a:r>
            <a:r>
              <a:rPr lang="uk-UA" sz="4000" b="1" smtClean="0">
                <a:solidFill>
                  <a:schemeClr val="bg1"/>
                </a:solidFill>
              </a:rPr>
              <a:t>я</a:t>
            </a:r>
            <a:r>
              <a:rPr lang="ru-RU" sz="4000" b="1" smtClean="0">
                <a:solidFill>
                  <a:schemeClr val="bg1"/>
                </a:solidFill>
              </a:rPr>
              <a:t> для </a:t>
            </a:r>
            <a:r>
              <a:rPr lang="ru-RU" sz="4000" b="1" u="sng" smtClean="0">
                <a:solidFill>
                  <a:schemeClr val="bg1"/>
                </a:solidFill>
              </a:rPr>
              <a:t>поддержания порядка</a:t>
            </a:r>
            <a:r>
              <a:rPr lang="ru-RU" sz="4000" b="1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Font typeface="Arial" charset="0"/>
              <a:buNone/>
            </a:pPr>
            <a:r>
              <a:rPr lang="ru-RU" sz="4000" b="1" smtClean="0">
                <a:solidFill>
                  <a:schemeClr val="bg1"/>
                </a:solidFill>
              </a:rPr>
              <a:t>в церкви и благоприятных </a:t>
            </a:r>
            <a:br>
              <a:rPr lang="ru-RU" sz="4000" b="1" smtClean="0">
                <a:solidFill>
                  <a:schemeClr val="bg1"/>
                </a:solidFill>
              </a:rPr>
            </a:br>
            <a:r>
              <a:rPr lang="ru-RU" sz="4000" b="1" u="sng" smtClean="0">
                <a:solidFill>
                  <a:schemeClr val="bg1"/>
                </a:solidFill>
              </a:rPr>
              <a:t>условий роста</a:t>
            </a:r>
            <a:r>
              <a:rPr lang="ru-RU" sz="4000" b="1" smtClean="0">
                <a:solidFill>
                  <a:schemeClr val="bg1"/>
                </a:solidFill>
              </a:rPr>
              <a:t> всех верующих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92163"/>
          </a:xfrm>
        </p:spPr>
        <p:txBody>
          <a:bodyPr/>
          <a:lstStyle/>
          <a:p>
            <a:pPr algn="l"/>
            <a:r>
              <a:rPr lang="ru-RU" sz="2800" b="1" smtClean="0">
                <a:solidFill>
                  <a:schemeClr val="bg1"/>
                </a:solidFill>
              </a:rPr>
              <a:t>Матфея 18:15-17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15 Если же согрешит против тебя брат твой, пойди и обличи его между тобою и им одним; если послушает тебя, то приобрел ты брата твоего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16 если же не послушает, возьми с собою еще одного или двух, дабы устами двух или трех свидетелей подтвердилось всякое слово;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17 если же не послушает их, скажи церкви; а если и церкви не послушает, то да будет он тебе, как язычник и мытарь.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38200"/>
          </a:xfrm>
        </p:spPr>
        <p:txBody>
          <a:bodyPr/>
          <a:lstStyle/>
          <a:p>
            <a:r>
              <a:rPr lang="ru-RU" sz="4000" b="1" smtClean="0">
                <a:solidFill>
                  <a:schemeClr val="bg1"/>
                </a:solidFill>
              </a:rPr>
              <a:t>Учение Нового Завета о дисциплине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2743200"/>
            <a:ext cx="762000" cy="3200400"/>
          </a:xfrm>
        </p:spPr>
        <p:txBody>
          <a:bodyPr vert="vert270"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ru-RU" dirty="0" smtClean="0">
                <a:solidFill>
                  <a:schemeClr val="bg1"/>
                </a:solidFill>
              </a:rPr>
              <a:t>амодисциплина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19400" y="2133600"/>
            <a:ext cx="762000" cy="3200400"/>
          </a:xfrm>
          <a:prstGeom prst="rect">
            <a:avLst/>
          </a:prstGeom>
        </p:spPr>
        <p:txBody>
          <a:bodyPr vert="vert27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один на один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114800" y="1600200"/>
            <a:ext cx="762000" cy="3200400"/>
          </a:xfrm>
          <a:prstGeom prst="rect">
            <a:avLst/>
          </a:prstGeom>
        </p:spPr>
        <p:txBody>
          <a:bodyPr vert="vert27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ри свидетелях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86400" y="1295400"/>
            <a:ext cx="762000" cy="2819400"/>
          </a:xfrm>
          <a:prstGeom prst="rect">
            <a:avLst/>
          </a:prstGeom>
        </p:spPr>
        <p:txBody>
          <a:bodyPr vert="vert27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церковь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934200" y="1066800"/>
            <a:ext cx="762000" cy="2362200"/>
          </a:xfrm>
          <a:prstGeom prst="rect">
            <a:avLst/>
          </a:prstGeom>
        </p:spPr>
        <p:txBody>
          <a:bodyPr vert="vert27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мир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819400" y="3657600"/>
            <a:ext cx="5334000" cy="2133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8388350" y="4959350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</a:rPr>
              <a:t>6</a:t>
            </a:r>
            <a:endParaRPr lang="ru-RU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ru-RU" sz="4800" b="1" smtClean="0">
                <a:solidFill>
                  <a:schemeClr val="bg1"/>
                </a:solidFill>
              </a:rPr>
              <a:t>По какой причине следует </a:t>
            </a:r>
            <a:r>
              <a:rPr lang="ru-RU" sz="4000" b="1" smtClean="0">
                <a:solidFill>
                  <a:schemeClr val="bg1"/>
                </a:solidFill>
              </a:rPr>
              <a:t/>
            </a:r>
            <a:br>
              <a:rPr lang="ru-RU" sz="4000" b="1" smtClean="0">
                <a:solidFill>
                  <a:schemeClr val="bg1"/>
                </a:solidFill>
              </a:rPr>
            </a:br>
            <a:r>
              <a:rPr lang="ru-RU" sz="4000" b="1" smtClean="0">
                <a:solidFill>
                  <a:schemeClr val="bg1"/>
                </a:solidFill>
              </a:rPr>
              <a:t>переходить от стадии к стадии?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60450" y="2236788"/>
            <a:ext cx="5791200" cy="23923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i="1" smtClean="0">
                <a:solidFill>
                  <a:schemeClr val="bg1"/>
                </a:solidFill>
              </a:rPr>
              <a:t>…если же не послушает</a:t>
            </a:r>
            <a:br>
              <a:rPr lang="ru-RU" i="1" smtClean="0">
                <a:solidFill>
                  <a:schemeClr val="bg1"/>
                </a:solidFill>
              </a:rPr>
            </a:br>
            <a:r>
              <a:rPr lang="ru-RU" i="1" smtClean="0">
                <a:solidFill>
                  <a:schemeClr val="bg1"/>
                </a:solidFill>
              </a:rPr>
              <a:t>…если же не послушает их</a:t>
            </a:r>
            <a:br>
              <a:rPr lang="ru-RU" i="1" smtClean="0">
                <a:solidFill>
                  <a:schemeClr val="bg1"/>
                </a:solidFill>
              </a:rPr>
            </a:br>
            <a:r>
              <a:rPr lang="ru-RU" i="1" smtClean="0">
                <a:solidFill>
                  <a:schemeClr val="bg1"/>
                </a:solidFill>
              </a:rPr>
              <a:t>…а если и церкви не послушает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752600" y="5105400"/>
            <a:ext cx="1600200" cy="381000"/>
          </a:xfrm>
          <a:prstGeom prst="rightArrow">
            <a:avLst>
              <a:gd name="adj1" fmla="val 50000"/>
              <a:gd name="adj2" fmla="val 1004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1066800" y="4648200"/>
            <a:ext cx="99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solidFill>
                  <a:schemeClr val="bg1"/>
                </a:solidFill>
                <a:latin typeface="Calibri" pitchFamily="34" charset="0"/>
              </a:rPr>
              <a:t>?</a:t>
            </a: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302</TotalTime>
  <Words>698</Words>
  <Application>Microsoft Macintosh PowerPoint</Application>
  <PresentationFormat>On-screen Show (4:3)</PresentationFormat>
  <Paragraphs>127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ЦЕРКОВНАЯ  ДИСЦИПЛИНА</vt:lpstr>
      <vt:lpstr>PowerPoint Presentation</vt:lpstr>
      <vt:lpstr>Матфея 18:15-17</vt:lpstr>
      <vt:lpstr>Учение Нового Завета о дисциплине</vt:lpstr>
      <vt:lpstr>По какой причине следует  переходить от стадии к стадии?</vt:lpstr>
      <vt:lpstr>САМОДИСЦИПЛИНА</vt:lpstr>
      <vt:lpstr>САМОДИСЦИПЛИНА</vt:lpstr>
      <vt:lpstr>САМОДИСЦИПЛИНА</vt:lpstr>
      <vt:lpstr>САМОДИСЦИПЛИНА</vt:lpstr>
      <vt:lpstr>ОДИН НА ОДИН</vt:lpstr>
      <vt:lpstr>ОДИН НА ОДИН</vt:lpstr>
      <vt:lpstr>ОДИН НА ОДИН</vt:lpstr>
      <vt:lpstr>ОДИН НА ОДИН</vt:lpstr>
      <vt:lpstr>Когда заметил согрешающего брата:</vt:lpstr>
      <vt:lpstr>ЗАМЕЧАНИЕ ПРИ СВИДЕТЕЛЯХ </vt:lpstr>
      <vt:lpstr>ЗАМЕЧАНИЕ ПРИ СВИДЕТЕЛЯХ</vt:lpstr>
      <vt:lpstr>ЗАМЕЧАНИЕ В ЦЕРКВИ </vt:lpstr>
      <vt:lpstr>ЗАМЕЧАНИЕ В ЦЕРКВИ</vt:lpstr>
      <vt:lpstr>ОТНОШЕНИЕ К ТОМУ КТО НА ЗАМЕЧАНИИ</vt:lpstr>
      <vt:lpstr>ОТЛУЧЕНИЕ </vt:lpstr>
      <vt:lpstr>ПРИЧИНЫ ДЛЯ ОТЛУЧЕНИЯ</vt:lpstr>
      <vt:lpstr>ОТЛУЧЕНИЕ</vt:lpstr>
      <vt:lpstr>ОТЛУЧЕНИЕ</vt:lpstr>
      <vt:lpstr>ОТНОШЕНИЕ К ОТЛУЧЕННОМУ</vt:lpstr>
      <vt:lpstr>ВОССТАНОВЛЕНИЕ</vt:lpstr>
      <vt:lpstr>ВОССТАНОВЛЕНИЕ</vt:lpstr>
      <vt:lpstr>УПОРСТВО В НЕПОСЛУШАНИИ СЛОВУ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Церковная дисциплина</dc:title>
  <dc:creator>bogoiskatel</dc:creator>
  <cp:lastModifiedBy>sergey perevyshko</cp:lastModifiedBy>
  <cp:revision>36</cp:revision>
  <cp:lastPrinted>2013-11-03T14:12:32Z</cp:lastPrinted>
  <dcterms:created xsi:type="dcterms:W3CDTF">2013-11-02T19:55:44Z</dcterms:created>
  <dcterms:modified xsi:type="dcterms:W3CDTF">2016-12-05T08:51:49Z</dcterms:modified>
</cp:coreProperties>
</file>