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6" r:id="rId1"/>
  </p:sldMasterIdLst>
  <p:notesMasterIdLst>
    <p:notesMasterId r:id="rId11"/>
  </p:notesMasterIdLst>
  <p:handoutMasterIdLst>
    <p:handoutMasterId r:id="rId12"/>
  </p:handoutMasterIdLst>
  <p:sldIdLst>
    <p:sldId id="268" r:id="rId2"/>
    <p:sldId id="545" r:id="rId3"/>
    <p:sldId id="640" r:id="rId4"/>
    <p:sldId id="435" r:id="rId5"/>
    <p:sldId id="468" r:id="rId6"/>
    <p:sldId id="627" r:id="rId7"/>
    <p:sldId id="626" r:id="rId8"/>
    <p:sldId id="628" r:id="rId9"/>
    <p:sldId id="625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55" autoAdjust="0"/>
    <p:restoredTop sz="94660"/>
  </p:normalViewPr>
  <p:slideViewPr>
    <p:cSldViewPr snapToGrid="0">
      <p:cViewPr varScale="1">
        <p:scale>
          <a:sx n="43" d="100"/>
          <a:sy n="43" d="100"/>
        </p:scale>
        <p:origin x="42" y="480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 showGuides="1">
      <p:cViewPr varScale="1">
        <p:scale>
          <a:sx n="79" d="100"/>
          <a:sy n="79" d="100"/>
        </p:scale>
        <p:origin x="852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FE60FF6-4F02-41AF-9D79-9820270FCBD6}" type="datetimeFigureOut">
              <a:rPr lang="en-US" smtClean="0"/>
              <a:t>5/7/2018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157CFDA-6ECB-4984-BC1D-18C52F42457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552582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3609C5-75BB-4414-9338-7A1C0CAD17B5}" type="datetimeFigureOut">
              <a:rPr lang="en-US" smtClean="0"/>
              <a:t>5/7/2018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97BF0A6-9DE7-4D4F-86C7-D6F614E2948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95909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7BF0A6-9DE7-4D4F-86C7-D6F614E29483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18181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0" y="0"/>
            <a:ext cx="12188952" cy="6858000"/>
          </a:xfrm>
          <a:prstGeom prst="rect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2">
                  <a:lumMod val="40000"/>
                  <a:lumOff val="60000"/>
                </a:schemeClr>
              </a:gs>
              <a:gs pos="100000">
                <a:schemeClr val="bg2">
                  <a:lumMod val="20000"/>
                  <a:lumOff val="80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6012180" y="359898"/>
            <a:ext cx="577342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/>
              <a:t>Click to edit Master title style</a:t>
            </a:r>
            <a:endParaRPr kumimoji="0" lang="en-US" dirty="0"/>
          </a:p>
        </p:txBody>
      </p:sp>
      <p:pic>
        <p:nvPicPr>
          <p:cNvPr id="2" name="Picture 1" descr="Close up of a light bulb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096"/>
            <a:ext cx="5864352" cy="6851904"/>
          </a:xfrm>
          <a:prstGeom prst="rect">
            <a:avLst/>
          </a:prstGeom>
        </p:spPr>
      </p:pic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6012180" y="1850064"/>
            <a:ext cx="577342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03E7ED-526C-43D7-BA41-7DEE51FD568E}" type="datetime1">
              <a:rPr lang="en-US" smtClean="0"/>
              <a:t>5/7/2018</a:t>
            </a:fld>
            <a:endParaRPr lang="en-US" dirty="0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2914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BF403F-04F5-4D09-800D-7870715B9ED9}" type="datetime1">
              <a:rPr lang="en-US" smtClean="0"/>
              <a:t>5/7/2018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84749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44000" y="274640"/>
            <a:ext cx="24384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24000" y="274641"/>
            <a:ext cx="7416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7687C-0397-4298-B160-26D34EC67BB0}" type="datetime1">
              <a:rPr lang="en-US" smtClean="0"/>
              <a:t>5/7/2018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94047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965177-F084-49E7-ADEE-00812B3D582B}" type="datetime1">
              <a:rPr lang="en-US" smtClean="0"/>
              <a:t>5/7/2018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81114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 userDrawn="1"/>
        </p:nvSpPr>
        <p:spPr>
          <a:xfrm>
            <a:off x="1422400" y="-54"/>
            <a:ext cx="10765453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05940" y="2600325"/>
            <a:ext cx="10166316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pic>
        <p:nvPicPr>
          <p:cNvPr id="14" name="Picture 13" descr="Close up of light filament of a half bulb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445079" cy="6858000"/>
          </a:xfrm>
          <a:prstGeom prst="rect">
            <a:avLst/>
          </a:prstGeom>
        </p:spPr>
      </p:pic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05940" y="1066800"/>
            <a:ext cx="10166316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/>
              <a:t>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7C39ED-27B9-4997-BF90-3A238D0607E9}" type="datetime1">
              <a:rPr lang="en-US" smtClean="0"/>
              <a:t>5/7/2018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57036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14144" y="274320"/>
            <a:ext cx="9997440" cy="11430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14144" y="1524000"/>
            <a:ext cx="48768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034784" y="1524000"/>
            <a:ext cx="48768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C4FCC-F745-44A0-B2E4-C91714F31EB6}" type="datetime1">
              <a:rPr lang="en-US" smtClean="0"/>
              <a:t>5/7/2018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31673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5160336"/>
            <a:ext cx="109728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328278"/>
            <a:ext cx="536448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609600" y="969336"/>
            <a:ext cx="536448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/>
              <a:t>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6217920" y="328278"/>
            <a:ext cx="536448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969336"/>
            <a:ext cx="536448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/>
              <a:t>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9D0EA4-DCC4-4D4C-953F-F31E92EE505C}" type="datetime1">
              <a:rPr lang="en-US" smtClean="0"/>
              <a:t>5/7/2018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85086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14144" y="274320"/>
            <a:ext cx="9997440" cy="1143000"/>
          </a:xfrm>
        </p:spPr>
        <p:txBody>
          <a:bodyPr anchor="ctr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542F08-6BA5-45A1-80AB-C11AC921B6C6}" type="datetime1">
              <a:rPr lang="en-US" smtClean="0"/>
              <a:t>5/7/2018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2596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D82A9-7CD7-4D15-868B-D8AF30864858}" type="datetime1">
              <a:rPr lang="en-US" smtClean="0"/>
              <a:t>5/7/2018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53441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16778"/>
            <a:ext cx="108712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609600" y="2133601"/>
            <a:ext cx="108712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/>
              <a:t>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406964"/>
            <a:ext cx="108712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6BC6A-4AB7-47F1-904A-90BC8DD816B4}" type="datetime1">
              <a:rPr lang="en-US" smtClean="0"/>
              <a:t>5/7/2018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32370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49195" y="1066800"/>
            <a:ext cx="36576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8" name="Rectangle 7"/>
          <p:cNvSpPr/>
          <p:nvPr/>
        </p:nvSpPr>
        <p:spPr>
          <a:xfrm>
            <a:off x="1016000" y="1066800"/>
            <a:ext cx="6096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/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 descr="An empty placeholder to add an image. Click on the placeholder and select the image that you wish to add"/>
          <p:cNvSpPr>
            <a:spLocks noGrp="1"/>
          </p:cNvSpPr>
          <p:nvPr>
            <p:ph type="pic" idx="1"/>
          </p:nvPr>
        </p:nvSpPr>
        <p:spPr>
          <a:xfrm>
            <a:off x="1117600" y="1143004"/>
            <a:ext cx="58928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marL="0" indent="0" algn="l" eaLnBrk="1" latinLnBrk="0" hangingPunct="1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528967" y="954341"/>
            <a:ext cx="9144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6671556" y="936786"/>
            <a:ext cx="865632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7600" y="4800600"/>
            <a:ext cx="58928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80BC9A-EBF0-4E12-A1D3-DD221366B0A1}" type="datetime1">
              <a:rPr lang="en-US" smtClean="0"/>
              <a:t>5/7/2018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92250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ltGray">
      <p:bgPr>
        <a:solidFill>
          <a:schemeClr val="bg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 descr="Close up of a light bulb"/>
          <p:cNvGrpSpPr/>
          <p:nvPr userDrawn="1"/>
        </p:nvGrpSpPr>
        <p:grpSpPr>
          <a:xfrm>
            <a:off x="0" y="0"/>
            <a:ext cx="12188952" cy="6858000"/>
            <a:chOff x="0" y="0"/>
            <a:chExt cx="12188952" cy="6858000"/>
          </a:xfrm>
        </p:grpSpPr>
        <p:sp>
          <p:nvSpPr>
            <p:cNvPr id="2" name="Rectangle 1"/>
            <p:cNvSpPr/>
            <p:nvPr userDrawn="1"/>
          </p:nvSpPr>
          <p:spPr>
            <a:xfrm>
              <a:off x="0" y="0"/>
              <a:ext cx="12188952" cy="6858000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>
              <a:noFill/>
            </a:ln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3" name="Picture 2"/>
            <p:cNvPicPr>
              <a:picLocks noChangeAspect="1"/>
            </p:cNvPicPr>
            <p:nvPr userDrawn="1"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1445079" cy="6858000"/>
            </a:xfrm>
            <a:prstGeom prst="rect">
              <a:avLst/>
            </a:prstGeom>
          </p:spPr>
        </p:pic>
      </p:grp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914144" y="274638"/>
            <a:ext cx="999744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r>
              <a:rPr kumimoji="0" lang="en-US"/>
              <a:t>Click to edit Master title style</a:t>
            </a:r>
            <a:endParaRPr kumimoji="0"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914144" y="1447800"/>
            <a:ext cx="9997440" cy="48006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/>
              <a:t>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  <a:endParaRPr kumimoji="0" lang="en-US" dirty="0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4775200" y="6305550"/>
            <a:ext cx="28448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tx1"/>
                </a:solidFill>
              </a:defRPr>
            </a:lvl1pPr>
            <a:extLst/>
          </a:lstStyle>
          <a:p>
            <a:fld id="{7157590A-740B-4548-A79B-F8E5167210D0}" type="datetime1">
              <a:rPr lang="en-US" smtClean="0"/>
              <a:t>5/7/2018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7620000" y="6305550"/>
            <a:ext cx="38608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tx1"/>
                </a:solidFill>
                <a:effectLst/>
              </a:defRPr>
            </a:lvl1pPr>
            <a:extLst/>
          </a:lstStyle>
          <a:p>
            <a:r>
              <a:rPr lang="en-US" dirty="0"/>
              <a:t>Add a footer</a:t>
            </a:r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11484864" y="6305550"/>
            <a:ext cx="6096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  <a:effectLst/>
              </a:defRPr>
            </a:lvl1pPr>
            <a:extLst/>
          </a:lstStyle>
          <a:p>
            <a:fld id="{401CF334-2D5C-4859-84A6-CA7E6E43FAE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47984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ftr="0" dt="0"/>
  <p:txStyles>
    <p:titleStyle>
      <a:lvl1pPr algn="l" rtl="0" eaLnBrk="1" latinLnBrk="0" hangingPunct="1">
        <a:spcBef>
          <a:spcPct val="0"/>
        </a:spcBef>
        <a:buNone/>
        <a:defRPr kumimoji="0" sz="4300" b="0" kern="1200">
          <a:solidFill>
            <a:schemeClr val="accent1"/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Middle and High School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z="3200" dirty="0" err="1"/>
              <a:t>Powerpoint</a:t>
            </a:r>
            <a:endParaRPr lang="en-US" sz="32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7329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B8C700-D101-46AC-8CCF-13A4E20329D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012180" y="359898"/>
            <a:ext cx="5773420" cy="4657872"/>
          </a:xfrm>
        </p:spPr>
        <p:txBody>
          <a:bodyPr>
            <a:normAutofit/>
          </a:bodyPr>
          <a:lstStyle/>
          <a:p>
            <a:r>
              <a:rPr lang="en-US" sz="20000" dirty="0"/>
              <a:t>36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3840B05-232E-4186-8648-AC3C1EE78D4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012180" y="6629400"/>
            <a:ext cx="5773420" cy="91440"/>
          </a:xfrm>
        </p:spPr>
        <p:txBody>
          <a:bodyPr>
            <a:normAutofit fontScale="25000" lnSpcReduction="20000"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32574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A1546A-1669-4560-BE54-41920404708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012180" y="359898"/>
            <a:ext cx="5773420" cy="3423432"/>
          </a:xfrm>
        </p:spPr>
        <p:txBody>
          <a:bodyPr/>
          <a:lstStyle/>
          <a:p>
            <a:r>
              <a:rPr lang="en-US" dirty="0"/>
              <a:t>Inferencing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3CF6491-23A9-4BE9-9598-8E9821F02C0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012180" y="6686550"/>
            <a:ext cx="5773420" cy="45719"/>
          </a:xfrm>
        </p:spPr>
        <p:txBody>
          <a:bodyPr>
            <a:normAutofit fontScale="25000" lnSpcReduction="20000"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36340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226119-22E4-4EB1-8464-65C52E7D16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Reading Strategies and  Text Structures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47ED43-BDB7-4024-A9AC-EB046815CC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u="sng" dirty="0"/>
              <a:t>Inferencing</a:t>
            </a:r>
            <a:r>
              <a:rPr lang="en-US" dirty="0"/>
              <a:t>- While your reading, think about what you know to make a guess about what you don’t  know.</a:t>
            </a:r>
          </a:p>
          <a:p>
            <a:endParaRPr lang="en-US" dirty="0"/>
          </a:p>
          <a:p>
            <a:r>
              <a:rPr lang="en-US" dirty="0"/>
              <a:t>You make inferences using clues in the text along with their own experiences to help them figure out what is not said.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37056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34A9DE-5022-4EC8-8E05-1BF873D160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Inferring Lesson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A7EE97-2CCB-4C9C-A03D-9370AF4F98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When looking for inferencing answers you must look for clues.  It is like the Context clues, you also look for clues.</a:t>
            </a:r>
          </a:p>
          <a:p>
            <a:endParaRPr lang="en-US" dirty="0"/>
          </a:p>
          <a:p>
            <a:r>
              <a:rPr lang="en-US" dirty="0"/>
              <a:t>The process we follow for Inferencing is to look at your knowledge that you have obtained by experience.  </a:t>
            </a:r>
          </a:p>
          <a:p>
            <a:r>
              <a:rPr lang="en-US" dirty="0"/>
              <a:t>We look at what we already know</a:t>
            </a:r>
          </a:p>
          <a:p>
            <a:r>
              <a:rPr lang="en-US" dirty="0"/>
              <a:t>Your read between the lines</a:t>
            </a:r>
          </a:p>
          <a:p>
            <a:r>
              <a:rPr lang="en-US" dirty="0"/>
              <a:t>Look at the facts and conclusions</a:t>
            </a:r>
          </a:p>
        </p:txBody>
      </p:sp>
    </p:spTree>
    <p:extLst>
      <p:ext uri="{BB962C8B-B14F-4D97-AF65-F5344CB8AC3E}">
        <p14:creationId xmlns:p14="http://schemas.microsoft.com/office/powerpoint/2010/main" val="10056011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BF0249-4BAF-48AF-95AE-DFF775AD8F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Inferring Lesson- Practice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B9BC98-6B5B-4289-A802-EDC0F3AF661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My Dad and Mom told me to push the cart as they kept on placing bags and boxes into the cart.  The cart got heavier to push.</a:t>
            </a:r>
          </a:p>
          <a:p>
            <a:endParaRPr lang="en-US" dirty="0"/>
          </a:p>
          <a:p>
            <a:r>
              <a:rPr lang="en-US" dirty="0"/>
              <a:t>Inference:  Where am I?______________________</a:t>
            </a:r>
          </a:p>
          <a:p>
            <a:endParaRPr lang="en-US" dirty="0"/>
          </a:p>
          <a:p>
            <a:r>
              <a:rPr lang="en-US" dirty="0"/>
              <a:t>Clues: _______________________________________</a:t>
            </a:r>
          </a:p>
        </p:txBody>
      </p:sp>
    </p:spTree>
    <p:extLst>
      <p:ext uri="{BB962C8B-B14F-4D97-AF65-F5344CB8AC3E}">
        <p14:creationId xmlns:p14="http://schemas.microsoft.com/office/powerpoint/2010/main" val="19096211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7D778C-75CA-4CF4-855E-47224F0DB0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Inferring Lesson-Practice 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58986B-5435-4701-A540-92B6698964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 saw the dark sky filled with stars and the large glowing moon.  I laid down on my sleeping bag and heard the noises coming from the woods.</a:t>
            </a:r>
          </a:p>
          <a:p>
            <a:endParaRPr lang="en-US" dirty="0"/>
          </a:p>
          <a:p>
            <a:r>
              <a:rPr lang="en-US" dirty="0"/>
              <a:t>Inference:  What am I doing?_________________</a:t>
            </a:r>
          </a:p>
          <a:p>
            <a:endParaRPr lang="en-US" dirty="0"/>
          </a:p>
          <a:p>
            <a:r>
              <a:rPr lang="en-US" dirty="0"/>
              <a:t>Clues:_______________________________________</a:t>
            </a:r>
          </a:p>
        </p:txBody>
      </p:sp>
    </p:spTree>
    <p:extLst>
      <p:ext uri="{BB962C8B-B14F-4D97-AF65-F5344CB8AC3E}">
        <p14:creationId xmlns:p14="http://schemas.microsoft.com/office/powerpoint/2010/main" val="24223217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340619-DE70-41A0-90B4-4850448F86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Inferring Lesson- Practice 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52CA99-61DB-49AB-BF92-DAA4E2A2C9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As I went in, the suds fell on the window, and the water sprayed all around me.  Then their was a huge gust of air.</a:t>
            </a:r>
          </a:p>
          <a:p>
            <a:endParaRPr lang="en-US" dirty="0"/>
          </a:p>
          <a:p>
            <a:r>
              <a:rPr lang="en-US" dirty="0"/>
              <a:t> Inference:  Where am I?___________________</a:t>
            </a:r>
          </a:p>
          <a:p>
            <a:endParaRPr lang="en-US" dirty="0"/>
          </a:p>
          <a:p>
            <a:r>
              <a:rPr lang="en-US" dirty="0"/>
              <a:t>Clues:  ____________________________________</a:t>
            </a:r>
          </a:p>
        </p:txBody>
      </p:sp>
    </p:spTree>
    <p:extLst>
      <p:ext uri="{BB962C8B-B14F-4D97-AF65-F5344CB8AC3E}">
        <p14:creationId xmlns:p14="http://schemas.microsoft.com/office/powerpoint/2010/main" val="34742249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BFAB37-CB7F-4D54-8CC0-85EAE6A761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Inferring Lesson- Practice 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BE2618-7D33-4832-A9EC-7985156BB47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1.  As I walked into this place, I could smell the aroma of sweet perfume.  Many of the colors I saw were beautiful.  The vase I chose was gold with a blue ribbon. </a:t>
            </a:r>
          </a:p>
          <a:p>
            <a:endParaRPr lang="en-US" dirty="0"/>
          </a:p>
          <a:p>
            <a:r>
              <a:rPr lang="en-US" dirty="0"/>
              <a:t>Inference:  Where am I?_______________________</a:t>
            </a:r>
          </a:p>
          <a:p>
            <a:endParaRPr lang="en-US" dirty="0"/>
          </a:p>
          <a:p>
            <a:r>
              <a:rPr lang="en-US" dirty="0"/>
              <a:t>Clues:________________________________________</a:t>
            </a:r>
          </a:p>
        </p:txBody>
      </p:sp>
    </p:spTree>
    <p:extLst>
      <p:ext uri="{BB962C8B-B14F-4D97-AF65-F5344CB8AC3E}">
        <p14:creationId xmlns:p14="http://schemas.microsoft.com/office/powerpoint/2010/main" val="32163591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dea design template">
  <a:themeElements>
    <a:clrScheme name="Red">
      <a:dk1>
        <a:sysClr val="windowText" lastClr="000000"/>
      </a:dk1>
      <a:lt1>
        <a:sysClr val="window" lastClr="FFFFFF"/>
      </a:lt1>
      <a:dk2>
        <a:srgbClr val="323232"/>
      </a:dk2>
      <a:lt2>
        <a:srgbClr val="E5C243"/>
      </a:lt2>
      <a:accent1>
        <a:srgbClr val="A5300F"/>
      </a:accent1>
      <a:accent2>
        <a:srgbClr val="D55816"/>
      </a:accent2>
      <a:accent3>
        <a:srgbClr val="E19825"/>
      </a:accent3>
      <a:accent4>
        <a:srgbClr val="B19C7D"/>
      </a:accent4>
      <a:accent5>
        <a:srgbClr val="7F5F52"/>
      </a:accent5>
      <a:accent6>
        <a:srgbClr val="B27D49"/>
      </a:accent6>
      <a:hlink>
        <a:srgbClr val="6B9F25"/>
      </a:hlink>
      <a:folHlink>
        <a:srgbClr val="B26B02"/>
      </a:folHlink>
    </a:clrScheme>
    <a:fontScheme name="Century Gothic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>
    <a:spDef>
      <a:spPr/>
      <a:bodyPr rtlCol="0" anchor="ctr"/>
      <a:lstStyle>
        <a:defPPr algn="ctr">
          <a:defRPr dirty="0"/>
        </a:defPPr>
      </a:lstStyle>
      <a:style>
        <a:lnRef idx="1">
          <a:schemeClr val="accent2"/>
        </a:lnRef>
        <a:fillRef idx="3">
          <a:schemeClr val="accent2"/>
        </a:fillRef>
        <a:effectRef idx="2">
          <a:schemeClr val="accent2"/>
        </a:effectRef>
        <a:fontRef idx="minor">
          <a:schemeClr val="lt1"/>
        </a:fontRef>
      </a:style>
    </a:spDef>
    <a:lnDef>
      <a:spPr/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  <a:ln>
          <a:solidFill>
            <a:schemeClr val="bg2"/>
          </a:solidFill>
        </a:ln>
      </a:spPr>
      <a:bodyPr wrap="square" rtlCol="0" anchor="ctr" anchorCtr="1">
        <a:spAutoFit/>
      </a:bodyPr>
      <a:lstStyle>
        <a:defPPr>
          <a:defRPr dirty="0"/>
        </a:defPPr>
      </a:lstStyle>
    </a:txDef>
  </a:objectDefaults>
  <a:extraClrSchemeLst/>
  <a:extLst>
    <a:ext uri="{05A4C25C-085E-4340-85A3-A5531E510DB2}">
      <thm15:themeFamily xmlns:thm15="http://schemas.microsoft.com/office/thememl/2012/main" name="Idea design slides.potx" id="{DF01E6A4-6AA1-422C-B26D-6A4BADE1B013}" vid="{6A88D988-B038-48EA-B513-AE1D8F325C3E}"/>
    </a:ext>
  </a:extLst>
</a:theme>
</file>

<file path=ppt/theme/theme2.xml><?xml version="1.0" encoding="utf-8"?>
<a:theme xmlns:a="http://schemas.openxmlformats.org/drawingml/2006/main" name="Office Theme">
  <a:themeElements>
    <a:clrScheme name="Red">
      <a:dk1>
        <a:sysClr val="windowText" lastClr="000000"/>
      </a:dk1>
      <a:lt1>
        <a:sysClr val="window" lastClr="FFFFFF"/>
      </a:lt1>
      <a:dk2>
        <a:srgbClr val="323232"/>
      </a:dk2>
      <a:lt2>
        <a:srgbClr val="E5C243"/>
      </a:lt2>
      <a:accent1>
        <a:srgbClr val="A5300F"/>
      </a:accent1>
      <a:accent2>
        <a:srgbClr val="D55816"/>
      </a:accent2>
      <a:accent3>
        <a:srgbClr val="E19825"/>
      </a:accent3>
      <a:accent4>
        <a:srgbClr val="B19C7D"/>
      </a:accent4>
      <a:accent5>
        <a:srgbClr val="7F5F52"/>
      </a:accent5>
      <a:accent6>
        <a:srgbClr val="B27D49"/>
      </a:accent6>
      <a:hlink>
        <a:srgbClr val="6B9F25"/>
      </a:hlink>
      <a:folHlink>
        <a:srgbClr val="B26B02"/>
      </a:folHlink>
    </a:clrScheme>
    <a:fontScheme name="Century Gothic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Red">
      <a:dk1>
        <a:sysClr val="windowText" lastClr="000000"/>
      </a:dk1>
      <a:lt1>
        <a:sysClr val="window" lastClr="FFFFFF"/>
      </a:lt1>
      <a:dk2>
        <a:srgbClr val="323232"/>
      </a:dk2>
      <a:lt2>
        <a:srgbClr val="E5C243"/>
      </a:lt2>
      <a:accent1>
        <a:srgbClr val="A5300F"/>
      </a:accent1>
      <a:accent2>
        <a:srgbClr val="D55816"/>
      </a:accent2>
      <a:accent3>
        <a:srgbClr val="E19825"/>
      </a:accent3>
      <a:accent4>
        <a:srgbClr val="B19C7D"/>
      </a:accent4>
      <a:accent5>
        <a:srgbClr val="7F5F52"/>
      </a:accent5>
      <a:accent6>
        <a:srgbClr val="B27D49"/>
      </a:accent6>
      <a:hlink>
        <a:srgbClr val="6B9F25"/>
      </a:hlink>
      <a:folHlink>
        <a:srgbClr val="B26B02"/>
      </a:folHlink>
    </a:clrScheme>
    <a:fontScheme name="Century Gothic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Idea design slides(2)</Template>
  <TotalTime>7</TotalTime>
  <Words>295</Words>
  <Application>Microsoft Office PowerPoint</Application>
  <PresentationFormat>Widescreen</PresentationFormat>
  <Paragraphs>40</Paragraphs>
  <Slides>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Century Gothic</vt:lpstr>
      <vt:lpstr>Verdana</vt:lpstr>
      <vt:lpstr>Wingdings 2</vt:lpstr>
      <vt:lpstr>Idea design template</vt:lpstr>
      <vt:lpstr>Middle and High School</vt:lpstr>
      <vt:lpstr>36</vt:lpstr>
      <vt:lpstr>Inferencing</vt:lpstr>
      <vt:lpstr>Reading Strategies and  Text Structures</vt:lpstr>
      <vt:lpstr>Inferring Lesson</vt:lpstr>
      <vt:lpstr>Inferring Lesson- Practice </vt:lpstr>
      <vt:lpstr>Inferring Lesson-Practice 1</vt:lpstr>
      <vt:lpstr>Inferring Lesson- Practice 2</vt:lpstr>
      <vt:lpstr>Inferring Lesson- Practice 3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 Layout</dc:title>
  <dc:creator>Susan De La Fuente</dc:creator>
  <cp:lastModifiedBy>Susan De La Fuente</cp:lastModifiedBy>
  <cp:revision>2</cp:revision>
  <dcterms:created xsi:type="dcterms:W3CDTF">2018-05-07T14:22:17Z</dcterms:created>
  <dcterms:modified xsi:type="dcterms:W3CDTF">2018-05-07T21:44:02Z</dcterms:modified>
</cp:coreProperties>
</file>