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67" r:id="rId2"/>
    <p:sldId id="268" r:id="rId3"/>
    <p:sldId id="281" r:id="rId4"/>
    <p:sldId id="256" r:id="rId5"/>
    <p:sldId id="257" r:id="rId6"/>
    <p:sldId id="258" r:id="rId7"/>
    <p:sldId id="260" r:id="rId8"/>
    <p:sldId id="259" r:id="rId9"/>
    <p:sldId id="262" r:id="rId10"/>
    <p:sldId id="263" r:id="rId11"/>
    <p:sldId id="264" r:id="rId12"/>
    <p:sldId id="269" r:id="rId13"/>
    <p:sldId id="277" r:id="rId14"/>
    <p:sldId id="276" r:id="rId15"/>
    <p:sldId id="275" r:id="rId16"/>
    <p:sldId id="274" r:id="rId17"/>
    <p:sldId id="273" r:id="rId18"/>
    <p:sldId id="280" r:id="rId19"/>
    <p:sldId id="279" r:id="rId20"/>
    <p:sldId id="278" r:id="rId21"/>
  </p:sldIdLst>
  <p:sldSz cx="9144000" cy="6858000" type="screen4x3"/>
  <p:notesSz cx="6858000" cy="9144000"/>
  <p:defaultTextStyle>
    <a:defPPr>
      <a:defRPr lang="u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1362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FFF7D4-2E83-4C58-A472-155EC6B0AC01}" type="datetimeFigureOut">
              <a:rPr lang="ru-RU" smtClean="0"/>
              <a:t>08.12.2022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"/>
              <a:t>Зразок тексту</a:t>
            </a:r>
          </a:p>
          <a:p>
            <a:pPr lvl="1"/>
            <a:r>
              <a:rPr lang="uk"/>
              <a:t>Другий рівень</a:t>
            </a:r>
          </a:p>
          <a:p>
            <a:pPr lvl="2"/>
            <a:r>
              <a:rPr lang="uk"/>
              <a:t>Третій рівень</a:t>
            </a:r>
          </a:p>
          <a:p>
            <a:pPr lvl="3"/>
            <a:r>
              <a:rPr lang="uk"/>
              <a:t>Четвертий рівень</a:t>
            </a:r>
          </a:p>
          <a:p>
            <a:pPr lvl="4"/>
            <a:r>
              <a:rPr lang="uk"/>
              <a:t>П'ятий рівень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1D81EA-144D-4604-BEC4-EBBEE6FDE5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5130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1D81EA-144D-4604-BEC4-EBBEE6FDE58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93899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1D81EA-144D-4604-BEC4-EBBEE6FDE58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9545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1D81EA-144D-4604-BEC4-EBBEE6FDE580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7550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1D81EA-144D-4604-BEC4-EBBEE6FDE580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3036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1D81EA-144D-4604-BEC4-EBBEE6FDE580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9048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1D81EA-144D-4604-BEC4-EBBEE6FDE580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93899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1D81EA-144D-4604-BEC4-EBBEE6FDE580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69160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1D81EA-144D-4604-BEC4-EBBEE6FDE580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40313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1D81EA-144D-4604-BEC4-EBBEE6FDE580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40727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2442-F436-4D7F-B9E7-CFDEDDAE0AA5}" type="datetimeFigureOut">
              <a:rPr lang="ru-RU" smtClean="0"/>
              <a:t>08.12.2022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F7F81-5627-4414-A7F7-FF9445ED84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2907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2442-F436-4D7F-B9E7-CFDEDDAE0AA5}" type="datetimeFigureOut">
              <a:rPr lang="ru-RU" smtClean="0"/>
              <a:t>08.12.2022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F7F81-5627-4414-A7F7-FF9445ED84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0799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2442-F436-4D7F-B9E7-CFDEDDAE0AA5}" type="datetimeFigureOut">
              <a:rPr lang="ru-RU" smtClean="0"/>
              <a:t>08.12.2022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F7F81-5627-4414-A7F7-FF9445ED84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1054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2442-F436-4D7F-B9E7-CFDEDDAE0AA5}" type="datetimeFigureOut">
              <a:rPr lang="ru-RU" smtClean="0"/>
              <a:t>08.12.2022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F7F81-5627-4414-A7F7-FF9445ED84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5790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2442-F436-4D7F-B9E7-CFDEDDAE0AA5}" type="datetimeFigureOut">
              <a:rPr lang="ru-RU" smtClean="0"/>
              <a:t>08.12.2022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F7F81-5627-4414-A7F7-FF9445ED84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7066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2442-F436-4D7F-B9E7-CFDEDDAE0AA5}" type="datetimeFigureOut">
              <a:rPr lang="ru-RU" smtClean="0"/>
              <a:t>08.12.2022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F7F81-5627-4414-A7F7-FF9445ED84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4602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2442-F436-4D7F-B9E7-CFDEDDAE0AA5}" type="datetimeFigureOut">
              <a:rPr lang="ru-RU" smtClean="0"/>
              <a:t>08.12.2022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F7F81-5627-4414-A7F7-FF9445ED84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5112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2442-F436-4D7F-B9E7-CFDEDDAE0AA5}" type="datetimeFigureOut">
              <a:rPr lang="ru-RU" smtClean="0"/>
              <a:t>08.12.2022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F7F81-5627-4414-A7F7-FF9445ED84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59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2442-F436-4D7F-B9E7-CFDEDDAE0AA5}" type="datetimeFigureOut">
              <a:rPr lang="ru-RU" smtClean="0"/>
              <a:t>08.12.2022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F7F81-5627-4414-A7F7-FF9445ED84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7125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2442-F436-4D7F-B9E7-CFDEDDAE0AA5}" type="datetimeFigureOut">
              <a:rPr lang="ru-RU" smtClean="0"/>
              <a:t>08.12.2022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F7F81-5627-4414-A7F7-FF9445ED84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6948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2442-F436-4D7F-B9E7-CFDEDDAE0AA5}" type="datetimeFigureOut">
              <a:rPr lang="ru-RU" smtClean="0"/>
              <a:t>08.12.2022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F7F81-5627-4414-A7F7-FF9445ED84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9263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"/>
              <a:t>Зразок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"/>
              <a:t>Зразок тексту</a:t>
            </a:r>
          </a:p>
          <a:p>
            <a:pPr lvl="1"/>
            <a:r>
              <a:rPr lang="uk"/>
              <a:t>Другий рівень</a:t>
            </a:r>
          </a:p>
          <a:p>
            <a:pPr lvl="2"/>
            <a:r>
              <a:rPr lang="uk"/>
              <a:t>Третій рівень</a:t>
            </a:r>
          </a:p>
          <a:p>
            <a:pPr lvl="3"/>
            <a:r>
              <a:rPr lang="uk"/>
              <a:t>Четвертий рівень</a:t>
            </a:r>
          </a:p>
          <a:p>
            <a:pPr lvl="4"/>
            <a:r>
              <a:rPr lang="uk"/>
              <a:t>П'ятий рівень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CB2442-F436-4D7F-B9E7-CFDEDDAE0AA5}" type="datetimeFigureOut">
              <a:rPr lang="ru-RU" smtClean="0"/>
              <a:t>08.12.2022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4F7F81-5627-4414-A7F7-FF9445ED84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0457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88640"/>
            <a:ext cx="8640960" cy="1470025"/>
          </a:xfrm>
        </p:spPr>
        <p:txBody>
          <a:bodyPr/>
          <a:lstStyle/>
          <a:p>
            <a:r>
              <a:rPr lang="uk" i="1" dirty="0">
                <a:solidFill>
                  <a:schemeClr val="tx1"/>
                </a:solidFill>
              </a:rPr>
              <a:t>Обмеженість природничих наук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540568" y="2276872"/>
            <a:ext cx="9260140" cy="4392488"/>
          </a:xfrm>
        </p:spPr>
        <p:txBody>
          <a:bodyPr>
            <a:noAutofit/>
          </a:bodyPr>
          <a:lstStyle/>
          <a:p>
            <a:pPr lvl="3" algn="l"/>
            <a:r>
              <a:rPr lang="uk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Обмеженість наукового методу</a:t>
            </a:r>
            <a:br>
              <a:rPr lang="ru-RU" i="1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2286000" lvl="4" indent="-457200" algn="l">
              <a:buAutoNum type="alphaLcParenR" startAt="2"/>
            </a:pPr>
            <a:r>
              <a:rPr lang="uk" i="1" u="sng" dirty="0">
                <a:solidFill>
                  <a:schemeClr val="tx1"/>
                </a:solidFill>
              </a:rPr>
              <a:t>Стосовно подій.</a:t>
            </a:r>
            <a:endParaRPr lang="ru-RU" i="1" u="sng" dirty="0">
              <a:solidFill>
                <a:schemeClr val="tx1"/>
              </a:solidFill>
            </a:endParaRPr>
          </a:p>
          <a:p>
            <a:pPr lvl="4" algn="l"/>
            <a:r>
              <a:rPr lang="uk" i="1" dirty="0">
                <a:solidFill>
                  <a:schemeClr val="tx1"/>
                </a:solidFill>
              </a:rPr>
              <a:t>        </a:t>
            </a:r>
          </a:p>
          <a:p>
            <a:pPr lvl="4" algn="l"/>
            <a:r>
              <a:rPr lang="uk" i="1" dirty="0">
                <a:solidFill>
                  <a:schemeClr val="tx1"/>
                </a:solidFill>
              </a:rPr>
              <a:t>         Науковий метод застосовується тільки до повторюваних</a:t>
            </a:r>
          </a:p>
          <a:p>
            <a:pPr lvl="4" algn="l"/>
            <a:r>
              <a:rPr lang="uk" i="1" dirty="0">
                <a:solidFill>
                  <a:schemeClr val="tx1"/>
                </a:solidFill>
              </a:rPr>
              <a:t>         подій. Наукові докази ґрунтуються на демонстрації факту</a:t>
            </a:r>
          </a:p>
          <a:p>
            <a:pPr lvl="4" algn="l"/>
            <a:r>
              <a:rPr lang="uk" i="1" dirty="0">
                <a:solidFill>
                  <a:schemeClr val="tx1"/>
                </a:solidFill>
              </a:rPr>
              <a:t>         за допомогою повторення подій у присутності тих, хто</a:t>
            </a:r>
            <a:endParaRPr lang="ru-RU" i="1" dirty="0">
              <a:solidFill>
                <a:schemeClr val="tx1"/>
              </a:solidFill>
            </a:endParaRPr>
          </a:p>
          <a:p>
            <a:pPr lvl="4" algn="l"/>
            <a:r>
              <a:rPr lang="uk" i="1" dirty="0">
                <a:solidFill>
                  <a:schemeClr val="tx1"/>
                </a:solidFill>
              </a:rPr>
              <a:t>         ставить під сумнів данний факт. Повинно бути</a:t>
            </a:r>
          </a:p>
          <a:p>
            <a:pPr lvl="4" algn="l"/>
            <a:r>
              <a:rPr lang="uk" i="1" dirty="0">
                <a:solidFill>
                  <a:schemeClr val="tx1"/>
                </a:solidFill>
              </a:rPr>
              <a:t>         створено якесь контрольоване середовище, в якому могло б   </a:t>
            </a:r>
          </a:p>
          <a:p>
            <a:pPr lvl="4" algn="l"/>
            <a:r>
              <a:rPr lang="uk" i="1" dirty="0">
                <a:solidFill>
                  <a:schemeClr val="tx1"/>
                </a:solidFill>
              </a:rPr>
              <a:t>         бути зроблено спостереження, зібрано інформацію, та   </a:t>
            </a:r>
          </a:p>
          <a:p>
            <a:pPr lvl="4" algn="l"/>
            <a:r>
              <a:rPr lang="uk" i="1" dirty="0">
                <a:solidFill>
                  <a:schemeClr val="tx1"/>
                </a:solidFill>
              </a:rPr>
              <a:t>         гіпотезу доведено емпірично.</a:t>
            </a:r>
            <a:br>
              <a:rPr lang="ru-RU" i="1" dirty="0">
                <a:solidFill>
                  <a:schemeClr val="tx1"/>
                </a:solidFill>
              </a:rPr>
            </a:br>
            <a:br>
              <a:rPr lang="ru-RU" i="1" dirty="0">
                <a:solidFill>
                  <a:schemeClr val="tx1"/>
                </a:solidFill>
              </a:rPr>
            </a:br>
            <a:endParaRPr lang="ru-RU" sz="25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92216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7772400" cy="1470025"/>
          </a:xfrm>
        </p:spPr>
        <p:txBody>
          <a:bodyPr/>
          <a:lstStyle/>
          <a:p>
            <a:r>
              <a:rPr lang="uk" i="1" dirty="0"/>
              <a:t>Логічні аргументи проти чудес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612576" y="2564904"/>
            <a:ext cx="8856984" cy="4293096"/>
          </a:xfrm>
        </p:spPr>
        <p:txBody>
          <a:bodyPr>
            <a:normAutofit/>
          </a:bodyPr>
          <a:lstStyle/>
          <a:p>
            <a:pPr marL="1828800" lvl="3" indent="-457200" algn="l">
              <a:buFont typeface="Arial" panose="020B0604020202020204" pitchFamily="34" charset="0"/>
              <a:buChar char="•"/>
            </a:pPr>
            <a:r>
              <a:rPr lang="uk" sz="2400" i="1" dirty="0">
                <a:solidFill>
                  <a:schemeClr val="tx1"/>
                </a:solidFill>
              </a:rPr>
              <a:t>Аргумент Юма показує, що чуда малоймовірні, значить вони неможливі. Підміна понять. </a:t>
            </a:r>
          </a:p>
          <a:p>
            <a:pPr marL="1828800" lvl="3" indent="-457200" algn="l">
              <a:buFont typeface="Arial" panose="020B0604020202020204" pitchFamily="34" charset="0"/>
              <a:buChar char="•"/>
            </a:pPr>
            <a:r>
              <a:rPr lang="uk" sz="2400" i="1" dirty="0">
                <a:solidFill>
                  <a:schemeClr val="tx1"/>
                </a:solidFill>
              </a:rPr>
              <a:t>Аргумент спрямований проти особи, але нічого не говорить по суті питання.</a:t>
            </a:r>
            <a:br>
              <a:rPr lang="ru-RU" sz="2400" i="1" dirty="0">
                <a:solidFill>
                  <a:schemeClr val="tx1"/>
                </a:solidFill>
              </a:rPr>
            </a:b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1564" y="1988840"/>
            <a:ext cx="622866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uk" sz="2800" i="1" dirty="0">
                <a:solidFill>
                  <a:schemeClr val="tx1"/>
                </a:solidFill>
              </a:rPr>
              <a:t> Аргумент Девіда Юма ( відповідь ):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06345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7772400" cy="1470025"/>
          </a:xfrm>
        </p:spPr>
        <p:txBody>
          <a:bodyPr/>
          <a:lstStyle/>
          <a:p>
            <a:r>
              <a:rPr lang="uk" i="1" dirty="0"/>
              <a:t>Логічні аргументи проти чудес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612576" y="2564904"/>
            <a:ext cx="8856984" cy="4293096"/>
          </a:xfrm>
        </p:spPr>
        <p:txBody>
          <a:bodyPr>
            <a:normAutofit/>
          </a:bodyPr>
          <a:lstStyle/>
          <a:p>
            <a:pPr marL="1828800" lvl="3" indent="-457200" algn="l">
              <a:buFont typeface="Arial" panose="020B0604020202020204" pitchFamily="34" charset="0"/>
              <a:buChar char="•"/>
            </a:pPr>
            <a:r>
              <a:rPr lang="uk" sz="2400" i="1" dirty="0">
                <a:solidFill>
                  <a:schemeClr val="tx1"/>
                </a:solidFill>
              </a:rPr>
              <a:t>Аргумент Юма показує, що чуда малоймовірні, значить вони неможливі. Підміна понять. </a:t>
            </a:r>
          </a:p>
          <a:p>
            <a:pPr marL="1828800" lvl="3" indent="-457200" algn="l">
              <a:buFont typeface="Arial" panose="020B0604020202020204" pitchFamily="34" charset="0"/>
              <a:buChar char="•"/>
            </a:pPr>
            <a:r>
              <a:rPr lang="uk" sz="2400" i="1" dirty="0">
                <a:solidFill>
                  <a:schemeClr val="tx1"/>
                </a:solidFill>
              </a:rPr>
              <a:t>Аргумент спрямований проти особи, але нічого не говорить по суті питання.</a:t>
            </a:r>
            <a:endParaRPr lang="en-US" sz="2400" dirty="0">
              <a:solidFill>
                <a:schemeClr val="tx1"/>
              </a:solidFill>
            </a:endParaRPr>
          </a:p>
          <a:p>
            <a:pPr marL="1828800" lvl="3" indent="-457200" algn="l">
              <a:buFont typeface="Arial" panose="020B0604020202020204" pitchFamily="34" charset="0"/>
              <a:buChar char="•"/>
            </a:pPr>
            <a:r>
              <a:rPr lang="uk" sz="2400" i="1" dirty="0">
                <a:solidFill>
                  <a:schemeClr val="tx1"/>
                </a:solidFill>
              </a:rPr>
              <a:t>Історичні події практично неможливі</a:t>
            </a:r>
            <a:r>
              <a:rPr lang="uk-UA" sz="2400" i="1" dirty="0">
                <a:solidFill>
                  <a:schemeClr val="tx1"/>
                </a:solidFill>
              </a:rPr>
              <a:t>, але їх підтверджено історичними свідченнями або якимись артефактами.</a:t>
            </a:r>
            <a:endParaRPr lang="ru-RU" sz="2400" i="1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1564" y="1988840"/>
            <a:ext cx="630067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uk" sz="2800" i="1" dirty="0">
                <a:solidFill>
                  <a:schemeClr val="tx1"/>
                </a:solidFill>
              </a:rPr>
              <a:t> Аргумент Девіда Юма ( відповідь ):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86373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79" y="9857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7772400" cy="1470025"/>
          </a:xfrm>
        </p:spPr>
        <p:txBody>
          <a:bodyPr/>
          <a:lstStyle/>
          <a:p>
            <a:r>
              <a:rPr lang="uk" i="1" dirty="0"/>
              <a:t>Логічні аргументи проти чудес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828600" y="2512060"/>
            <a:ext cx="9972600" cy="4922966"/>
          </a:xfrm>
        </p:spPr>
        <p:txBody>
          <a:bodyPr>
            <a:normAutofit fontScale="70000" lnSpcReduction="20000"/>
          </a:bodyPr>
          <a:lstStyle/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uk" sz="3700" i="1" dirty="0">
                <a:solidFill>
                  <a:schemeClr val="tx1"/>
                </a:solidFill>
              </a:rPr>
              <a:t>Чуда за своєю природою поодинокі й неповторювані події.</a:t>
            </a:r>
            <a:endParaRPr lang="ru-RU" sz="3700" dirty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ru-RU" i="1" dirty="0"/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ru-RU" i="1" dirty="0"/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ru-RU" i="1" dirty="0"/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ru-RU" i="1" dirty="0"/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ru-RU" i="1" dirty="0"/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ru-RU" i="1" dirty="0"/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ru-RU" i="1" dirty="0"/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ru-RU" i="1" dirty="0"/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ru-RU" i="1" dirty="0"/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ru-RU" i="1" dirty="0"/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ru-RU" i="1" dirty="0"/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ru-RU" i="1" dirty="0"/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ru-RU" i="1" dirty="0"/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ru-RU" i="1" dirty="0"/>
          </a:p>
          <a:p>
            <a:pPr marL="1714500" lvl="3" indent="-342900" algn="l">
              <a:buFont typeface="Arial" panose="020B0604020202020204" pitchFamily="34" charset="0"/>
              <a:buChar char="•"/>
            </a:pPr>
            <a:br>
              <a:rPr lang="ru-RU" i="1" dirty="0"/>
            </a:br>
            <a:endParaRPr lang="ru-RU" sz="5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512" y="1988840"/>
            <a:ext cx="74888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800" i="1" dirty="0"/>
              <a:t>2. Аргумент Антоні Флю</a:t>
            </a:r>
            <a:r>
              <a:rPr lang="uk" i="1" dirty="0">
                <a:solidFill>
                  <a:schemeClr val="tx1"/>
                </a:solidFill>
              </a:rPr>
              <a:t> </a:t>
            </a:r>
            <a:r>
              <a:rPr lang="uk" sz="2800" i="1" dirty="0">
                <a:solidFill>
                  <a:schemeClr val="tx1"/>
                </a:solidFill>
              </a:rPr>
              <a:t>(Зміст):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9311906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79" y="9857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7772400" cy="1470025"/>
          </a:xfrm>
        </p:spPr>
        <p:txBody>
          <a:bodyPr/>
          <a:lstStyle/>
          <a:p>
            <a:r>
              <a:rPr lang="uk" i="1" dirty="0"/>
              <a:t>Логічні аргументи проти чудес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828600" y="2512060"/>
            <a:ext cx="9972600" cy="4922966"/>
          </a:xfrm>
        </p:spPr>
        <p:txBody>
          <a:bodyPr>
            <a:normAutofit fontScale="70000" lnSpcReduction="20000"/>
          </a:bodyPr>
          <a:lstStyle/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uk" sz="3700" i="1" dirty="0">
                <a:solidFill>
                  <a:schemeClr val="tx1"/>
                </a:solidFill>
              </a:rPr>
              <a:t>Чуда за своєю природою поодинокі й неповторювані події.</a:t>
            </a:r>
            <a:endParaRPr lang="ru-RU" sz="3700" dirty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uk" sz="3700" i="1" dirty="0">
                <a:solidFill>
                  <a:schemeClr val="tx1"/>
                </a:solidFill>
              </a:rPr>
              <a:t>Наукові закони за своєю природою описують загальні й повторювані події.</a:t>
            </a:r>
            <a:endParaRPr lang="ru-RU" sz="3700" dirty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ru-RU" i="1" dirty="0"/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ru-RU" i="1" dirty="0"/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ru-RU" i="1" dirty="0"/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ru-RU" i="1" dirty="0"/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ru-RU" i="1" dirty="0"/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ru-RU" i="1" dirty="0"/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ru-RU" i="1" dirty="0"/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ru-RU" i="1" dirty="0"/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ru-RU" i="1" dirty="0"/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ru-RU" i="1" dirty="0"/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ru-RU" i="1" dirty="0"/>
          </a:p>
          <a:p>
            <a:pPr marL="1714500" lvl="3" indent="-342900" algn="l">
              <a:buFont typeface="Arial" panose="020B0604020202020204" pitchFamily="34" charset="0"/>
              <a:buChar char="•"/>
            </a:pPr>
            <a:br>
              <a:rPr lang="ru-RU" i="1" dirty="0"/>
            </a:br>
            <a:endParaRPr lang="ru-RU" sz="5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512" y="1988840"/>
            <a:ext cx="74888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800" i="1" dirty="0"/>
              <a:t>2. Аргумент Антоні Флю</a:t>
            </a:r>
            <a:r>
              <a:rPr lang="uk" i="1" dirty="0">
                <a:solidFill>
                  <a:schemeClr val="tx1"/>
                </a:solidFill>
              </a:rPr>
              <a:t> </a:t>
            </a:r>
            <a:r>
              <a:rPr lang="uk" sz="2800" i="1" dirty="0">
                <a:solidFill>
                  <a:schemeClr val="tx1"/>
                </a:solidFill>
              </a:rPr>
              <a:t>(Зміст):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2942829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79" y="9857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7772400" cy="1470025"/>
          </a:xfrm>
        </p:spPr>
        <p:txBody>
          <a:bodyPr/>
          <a:lstStyle/>
          <a:p>
            <a:r>
              <a:rPr lang="uk" i="1" dirty="0"/>
              <a:t>Логічні аргументи проти чудес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828600" y="2512060"/>
            <a:ext cx="9972600" cy="4922966"/>
          </a:xfrm>
        </p:spPr>
        <p:txBody>
          <a:bodyPr>
            <a:normAutofit fontScale="70000" lnSpcReduction="20000"/>
          </a:bodyPr>
          <a:lstStyle/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uk" sz="3700" i="1" dirty="0">
                <a:solidFill>
                  <a:schemeClr val="tx1"/>
                </a:solidFill>
              </a:rPr>
              <a:t>Чуда за своєю природою поодинокі й неповторювані події.</a:t>
            </a:r>
            <a:endParaRPr lang="ru-RU" sz="3700" dirty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uk" sz="3700" i="1" dirty="0">
                <a:solidFill>
                  <a:schemeClr val="tx1"/>
                </a:solidFill>
              </a:rPr>
              <a:t>Наукові закони за своєю природою описують загальні й повторювані події.</a:t>
            </a:r>
            <a:endParaRPr lang="ru-RU" sz="3700" dirty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uk" sz="3700" i="1" dirty="0">
                <a:solidFill>
                  <a:schemeClr val="tx1"/>
                </a:solidFill>
              </a:rPr>
              <a:t>Докази на користь загального і повторюваного завжди сильніші, ніж докази на користь поодинокого і неповторюваного.</a:t>
            </a:r>
            <a:endParaRPr lang="ru-RU" sz="3700" dirty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ru-RU" i="1" dirty="0"/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ru-RU" i="1" dirty="0"/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ru-RU" i="1" dirty="0"/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ru-RU" i="1" dirty="0"/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ru-RU" i="1" dirty="0"/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ru-RU" i="1" dirty="0"/>
          </a:p>
          <a:p>
            <a:pPr marL="1714500" lvl="3" indent="-342900" algn="l">
              <a:buFont typeface="Arial" panose="020B0604020202020204" pitchFamily="34" charset="0"/>
              <a:buChar char="•"/>
            </a:pPr>
            <a:br>
              <a:rPr lang="ru-RU" i="1" dirty="0"/>
            </a:br>
            <a:endParaRPr lang="ru-RU" sz="5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512" y="1988840"/>
            <a:ext cx="74888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800" i="1" dirty="0"/>
              <a:t>2. Аргумент Антоні Флю</a:t>
            </a:r>
            <a:r>
              <a:rPr lang="uk" i="1" dirty="0">
                <a:solidFill>
                  <a:schemeClr val="tx1"/>
                </a:solidFill>
              </a:rPr>
              <a:t> </a:t>
            </a:r>
            <a:r>
              <a:rPr lang="uk" sz="2800" i="1" dirty="0">
                <a:solidFill>
                  <a:schemeClr val="tx1"/>
                </a:solidFill>
              </a:rPr>
              <a:t>(Зміст):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4734091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79" y="9857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7772400" cy="1470025"/>
          </a:xfrm>
        </p:spPr>
        <p:txBody>
          <a:bodyPr/>
          <a:lstStyle/>
          <a:p>
            <a:r>
              <a:rPr lang="uk" i="1" dirty="0"/>
              <a:t>Логічні аргументи проти чудес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828600" y="2512060"/>
            <a:ext cx="9972600" cy="4922966"/>
          </a:xfrm>
        </p:spPr>
        <p:txBody>
          <a:bodyPr>
            <a:normAutofit fontScale="70000" lnSpcReduction="20000"/>
          </a:bodyPr>
          <a:lstStyle/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uk" sz="3700" i="1" dirty="0">
                <a:solidFill>
                  <a:schemeClr val="tx1"/>
                </a:solidFill>
              </a:rPr>
              <a:t>Чуда за своєю природою поодинокі й неповторювані події.</a:t>
            </a:r>
            <a:endParaRPr lang="ru-RU" sz="3700" dirty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uk" sz="3700" i="1" dirty="0">
                <a:solidFill>
                  <a:schemeClr val="tx1"/>
                </a:solidFill>
              </a:rPr>
              <a:t>Наукові закони за своєю природою описують загальні й повторювані події.</a:t>
            </a:r>
            <a:endParaRPr lang="ru-RU" sz="3700" dirty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uk" sz="3700" i="1" dirty="0">
                <a:solidFill>
                  <a:schemeClr val="tx1"/>
                </a:solidFill>
              </a:rPr>
              <a:t>Докази на користь загального і повторюваного завжди сильніші, ніж докази на користь поодинокого і неповторюваного.</a:t>
            </a:r>
            <a:endParaRPr lang="ru-RU" sz="3700" dirty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uk-UA" sz="3700" i="1" dirty="0">
                <a:solidFill>
                  <a:schemeClr val="tx1"/>
                </a:solidFill>
              </a:rPr>
              <a:t>Учений і </a:t>
            </a:r>
            <a:r>
              <a:rPr lang="uk-UA" sz="3700" i="1" dirty="0" err="1">
                <a:solidFill>
                  <a:schemeClr val="tx1"/>
                </a:solidFill>
              </a:rPr>
              <a:t>критичнодумна</a:t>
            </a:r>
            <a:r>
              <a:rPr lang="uk-UA" sz="3700" i="1" dirty="0">
                <a:solidFill>
                  <a:schemeClr val="tx1"/>
                </a:solidFill>
              </a:rPr>
              <a:t> людина ніколи не будуть будувати свої вірування на меншому й ілюзорному доказі</a:t>
            </a:r>
            <a:r>
              <a:rPr lang="uk" sz="3700" i="1" dirty="0">
                <a:solidFill>
                  <a:schemeClr val="tx1"/>
                </a:solidFill>
              </a:rPr>
              <a:t>.</a:t>
            </a: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ru-RU" i="1" dirty="0"/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ru-RU" i="1" dirty="0"/>
          </a:p>
          <a:p>
            <a:pPr marL="1714500" lvl="3" indent="-342900" algn="l">
              <a:buFont typeface="Arial" panose="020B0604020202020204" pitchFamily="34" charset="0"/>
              <a:buChar char="•"/>
            </a:pPr>
            <a:br>
              <a:rPr lang="ru-RU" i="1" dirty="0"/>
            </a:br>
            <a:endParaRPr lang="ru-RU" sz="5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512" y="1988840"/>
            <a:ext cx="74888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800" i="1" dirty="0"/>
              <a:t>2. Аргумент Антоні Флю</a:t>
            </a:r>
            <a:r>
              <a:rPr lang="uk" i="1" dirty="0">
                <a:solidFill>
                  <a:schemeClr val="tx1"/>
                </a:solidFill>
              </a:rPr>
              <a:t> </a:t>
            </a:r>
            <a:r>
              <a:rPr lang="uk" sz="2800" i="1" dirty="0">
                <a:solidFill>
                  <a:schemeClr val="tx1"/>
                </a:solidFill>
              </a:rPr>
              <a:t>(Зміст):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708731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79" y="9857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7772400" cy="1470025"/>
          </a:xfrm>
        </p:spPr>
        <p:txBody>
          <a:bodyPr/>
          <a:lstStyle/>
          <a:p>
            <a:r>
              <a:rPr lang="uk" i="1" dirty="0"/>
              <a:t>Логічні аргументи проти чудес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828600" y="2512060"/>
            <a:ext cx="9972600" cy="4922966"/>
          </a:xfrm>
        </p:spPr>
        <p:txBody>
          <a:bodyPr>
            <a:normAutofit fontScale="70000" lnSpcReduction="20000"/>
          </a:bodyPr>
          <a:lstStyle/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uk" sz="3700" i="1" dirty="0">
                <a:solidFill>
                  <a:schemeClr val="tx1"/>
                </a:solidFill>
              </a:rPr>
              <a:t>Чуда за своєю природою поодинокі й неповторювані події.</a:t>
            </a:r>
            <a:endParaRPr lang="ru-RU" sz="3700" dirty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uk" sz="3700" i="1" dirty="0">
                <a:solidFill>
                  <a:schemeClr val="tx1"/>
                </a:solidFill>
              </a:rPr>
              <a:t>Наукові закони за своєю природою описують загальні й повторювані події.</a:t>
            </a:r>
            <a:endParaRPr lang="ru-RU" sz="3700" dirty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uk" sz="3700" i="1" dirty="0">
                <a:solidFill>
                  <a:schemeClr val="tx1"/>
                </a:solidFill>
              </a:rPr>
              <a:t>Докази на користь загального і повторюваного завжди сильніші, ніж докази на користь поодинокого і неповторюваного.</a:t>
            </a:r>
            <a:endParaRPr lang="ru-RU" sz="3700" dirty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uk-UA" sz="3700" i="1" dirty="0">
                <a:solidFill>
                  <a:schemeClr val="tx1"/>
                </a:solidFill>
              </a:rPr>
              <a:t>Учений і </a:t>
            </a:r>
            <a:r>
              <a:rPr lang="uk-UA" sz="3700" i="1" dirty="0" err="1">
                <a:solidFill>
                  <a:schemeClr val="tx1"/>
                </a:solidFill>
              </a:rPr>
              <a:t>критичнодумна</a:t>
            </a:r>
            <a:r>
              <a:rPr lang="uk-UA" sz="3700" i="1" dirty="0">
                <a:solidFill>
                  <a:schemeClr val="tx1"/>
                </a:solidFill>
              </a:rPr>
              <a:t> людина ніколи не будуть будувати свої вірування на меншому й ілюзорному доказі</a:t>
            </a:r>
            <a:r>
              <a:rPr lang="uk" sz="3700" i="1" dirty="0">
                <a:solidFill>
                  <a:schemeClr val="tx1"/>
                </a:solidFill>
              </a:rPr>
              <a:t>.</a:t>
            </a:r>
            <a:endParaRPr lang="ru-RU" sz="3700" i="1" dirty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uk" sz="3700" i="1" dirty="0">
                <a:solidFill>
                  <a:schemeClr val="tx1"/>
                </a:solidFill>
              </a:rPr>
              <a:t>Отже , вчений і критичнодумна людина ніколи не будуть вірити в чудеса.</a:t>
            </a:r>
            <a:br>
              <a:rPr lang="ru-RU" i="1" dirty="0"/>
            </a:br>
            <a:endParaRPr lang="ru-RU" sz="5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512" y="1988840"/>
            <a:ext cx="74888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800" i="1" dirty="0"/>
              <a:t>2. Аргумент Антоні Флю</a:t>
            </a:r>
            <a:r>
              <a:rPr lang="uk" i="1" dirty="0">
                <a:solidFill>
                  <a:schemeClr val="tx1"/>
                </a:solidFill>
              </a:rPr>
              <a:t> </a:t>
            </a:r>
            <a:r>
              <a:rPr lang="uk" sz="2800" i="1" dirty="0">
                <a:solidFill>
                  <a:schemeClr val="tx1"/>
                </a:solidFill>
              </a:rPr>
              <a:t>(Зміст):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8722617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79" y="9857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7772400" cy="1470025"/>
          </a:xfrm>
        </p:spPr>
        <p:txBody>
          <a:bodyPr/>
          <a:lstStyle/>
          <a:p>
            <a:r>
              <a:rPr lang="uk" i="1" dirty="0"/>
              <a:t>Логічні аргументи проти чудес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684583" y="2636912"/>
            <a:ext cx="9828584" cy="5047818"/>
          </a:xfrm>
        </p:spPr>
        <p:txBody>
          <a:bodyPr>
            <a:normAutofit/>
          </a:bodyPr>
          <a:lstStyle/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uk" sz="2800" i="1" dirty="0">
                <a:solidFill>
                  <a:schemeClr val="tx1"/>
                </a:solidFill>
              </a:rPr>
              <a:t>Аргумент Флю показує, що дива поодинокі і неповторвані.</a:t>
            </a:r>
          </a:p>
          <a:p>
            <a:pPr lvl="3" algn="l"/>
            <a:br>
              <a:rPr lang="ru-RU" sz="2800" i="1" dirty="0">
                <a:solidFill>
                  <a:schemeClr val="tx1"/>
                </a:solidFill>
              </a:rPr>
            </a:br>
            <a:endParaRPr lang="ru-RU" sz="2800" i="1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1564" y="1988840"/>
            <a:ext cx="72367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800" i="1" dirty="0"/>
              <a:t>2. Аргумент Антоні Флю</a:t>
            </a:r>
            <a:r>
              <a:rPr lang="uk" i="1" dirty="0">
                <a:solidFill>
                  <a:schemeClr val="tx1"/>
                </a:solidFill>
              </a:rPr>
              <a:t> </a:t>
            </a:r>
            <a:r>
              <a:rPr lang="uk" sz="2800" i="1" dirty="0">
                <a:solidFill>
                  <a:schemeClr val="tx1"/>
                </a:solidFill>
              </a:rPr>
              <a:t>(Відповідь):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4110500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79" y="9857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7772400" cy="1470025"/>
          </a:xfrm>
        </p:spPr>
        <p:txBody>
          <a:bodyPr/>
          <a:lstStyle/>
          <a:p>
            <a:r>
              <a:rPr lang="uk" i="1" dirty="0"/>
              <a:t>Логічні аргументи проти чудес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684583" y="2636912"/>
            <a:ext cx="9828584" cy="5047818"/>
          </a:xfrm>
        </p:spPr>
        <p:txBody>
          <a:bodyPr>
            <a:normAutofit/>
          </a:bodyPr>
          <a:lstStyle/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uk" sz="2800" i="1" dirty="0">
                <a:solidFill>
                  <a:schemeClr val="tx1"/>
                </a:solidFill>
              </a:rPr>
              <a:t>Аргумент Флю показує, що дива поодинокі і неповторвані.</a:t>
            </a: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uk" sz="2800" i="1" dirty="0">
                <a:solidFill>
                  <a:schemeClr val="tx1"/>
                </a:solidFill>
              </a:rPr>
              <a:t>Аргумент не показує, що чуда неможливі. Підміна понять.</a:t>
            </a:r>
            <a:endParaRPr lang="ru-RU" sz="2800" dirty="0">
              <a:solidFill>
                <a:schemeClr val="tx1"/>
              </a:solidFill>
            </a:endParaRPr>
          </a:p>
          <a:p>
            <a:pPr lvl="3" algn="l"/>
            <a:br>
              <a:rPr lang="ru-RU" sz="2800" i="1" dirty="0">
                <a:solidFill>
                  <a:schemeClr val="tx1"/>
                </a:solidFill>
              </a:rPr>
            </a:br>
            <a:endParaRPr lang="ru-RU" sz="2800" i="1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1564" y="1988840"/>
            <a:ext cx="72367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800" i="1" dirty="0"/>
              <a:t>2. Аргумент Антоні Флю</a:t>
            </a:r>
            <a:r>
              <a:rPr lang="uk" i="1" dirty="0">
                <a:solidFill>
                  <a:schemeClr val="tx1"/>
                </a:solidFill>
              </a:rPr>
              <a:t> </a:t>
            </a:r>
            <a:r>
              <a:rPr lang="uk" sz="2800" i="1" dirty="0">
                <a:solidFill>
                  <a:schemeClr val="tx1"/>
                </a:solidFill>
              </a:rPr>
              <a:t>(Відповідь):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6868406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79" y="9857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7772400" cy="1470025"/>
          </a:xfrm>
        </p:spPr>
        <p:txBody>
          <a:bodyPr/>
          <a:lstStyle/>
          <a:p>
            <a:r>
              <a:rPr lang="uk" i="1" dirty="0"/>
              <a:t>Логічні аргументи проти чудес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684583" y="2636912"/>
            <a:ext cx="9828584" cy="5047818"/>
          </a:xfrm>
        </p:spPr>
        <p:txBody>
          <a:bodyPr>
            <a:normAutofit/>
          </a:bodyPr>
          <a:lstStyle/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uk" sz="2800" i="1" dirty="0">
                <a:solidFill>
                  <a:schemeClr val="tx1"/>
                </a:solidFill>
              </a:rPr>
              <a:t>Аргумент Флю показує, що дива поодинокі і неповторвані.</a:t>
            </a: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uk" sz="2800" i="1" dirty="0">
                <a:solidFill>
                  <a:schemeClr val="tx1"/>
                </a:solidFill>
              </a:rPr>
              <a:t>Аргумент не показує, що чуда неможливі. Підміна понять.</a:t>
            </a:r>
            <a:endParaRPr lang="ru-RU" sz="2800" dirty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uk" sz="2800" i="1" dirty="0">
                <a:solidFill>
                  <a:schemeClr val="tx1"/>
                </a:solidFill>
              </a:rPr>
              <a:t>Аргумент спрямований проти особи, але нічого не говорить по суті питання.</a:t>
            </a:r>
            <a:endParaRPr lang="ru-RU" sz="2800" dirty="0">
              <a:solidFill>
                <a:schemeClr val="tx1"/>
              </a:solidFill>
            </a:endParaRPr>
          </a:p>
          <a:p>
            <a:pPr lvl="3" algn="l"/>
            <a:br>
              <a:rPr lang="ru-RU" sz="2800" i="1" dirty="0">
                <a:solidFill>
                  <a:schemeClr val="tx1"/>
                </a:solidFill>
              </a:rPr>
            </a:br>
            <a:endParaRPr lang="ru-RU" sz="2800" i="1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1564" y="1988840"/>
            <a:ext cx="72367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800" i="1" dirty="0"/>
              <a:t>2. Аргумент Антоні Флю</a:t>
            </a:r>
            <a:r>
              <a:rPr lang="uk" i="1" dirty="0">
                <a:solidFill>
                  <a:schemeClr val="tx1"/>
                </a:solidFill>
              </a:rPr>
              <a:t> </a:t>
            </a:r>
            <a:r>
              <a:rPr lang="uk" sz="2800" i="1" dirty="0">
                <a:solidFill>
                  <a:schemeClr val="tx1"/>
                </a:solidFill>
              </a:rPr>
              <a:t>(Відповідь):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976785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88640"/>
            <a:ext cx="8396044" cy="1470025"/>
          </a:xfrm>
        </p:spPr>
        <p:txBody>
          <a:bodyPr/>
          <a:lstStyle/>
          <a:p>
            <a:r>
              <a:rPr lang="uk" i="1" dirty="0">
                <a:solidFill>
                  <a:schemeClr val="tx1"/>
                </a:solidFill>
              </a:rPr>
              <a:t>Обмеженість природничих наук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540568" y="2276872"/>
            <a:ext cx="9260140" cy="4392488"/>
          </a:xfrm>
        </p:spPr>
        <p:txBody>
          <a:bodyPr>
            <a:noAutofit/>
          </a:bodyPr>
          <a:lstStyle/>
          <a:p>
            <a:pPr lvl="3" algn="l"/>
            <a:r>
              <a:rPr lang="uk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Обмеженість наукового методу</a:t>
            </a:r>
            <a:br>
              <a:rPr lang="ru-RU" i="1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2286000" lvl="4" indent="-457200" algn="l">
              <a:buAutoNum type="alphaLcParenR" startAt="2"/>
            </a:pPr>
            <a:r>
              <a:rPr lang="uk" i="1" u="sng" dirty="0">
                <a:solidFill>
                  <a:schemeClr val="tx1"/>
                </a:solidFill>
              </a:rPr>
              <a:t>Стосовно подій</a:t>
            </a:r>
            <a:r>
              <a:rPr lang="uk" i="1" dirty="0">
                <a:solidFill>
                  <a:schemeClr val="tx1"/>
                </a:solidFill>
              </a:rPr>
              <a:t>.</a:t>
            </a:r>
            <a:endParaRPr lang="ru-RU" i="1" dirty="0">
              <a:solidFill>
                <a:schemeClr val="tx1"/>
              </a:solidFill>
            </a:endParaRPr>
          </a:p>
          <a:p>
            <a:pPr lvl="4" algn="l"/>
            <a:r>
              <a:rPr lang="uk" i="1" dirty="0">
                <a:solidFill>
                  <a:schemeClr val="tx1"/>
                </a:solidFill>
              </a:rPr>
              <a:t>        </a:t>
            </a:r>
          </a:p>
          <a:p>
            <a:pPr lvl="4" algn="l"/>
            <a:r>
              <a:rPr lang="uk" i="1" dirty="0">
                <a:solidFill>
                  <a:schemeClr val="tx1"/>
                </a:solidFill>
              </a:rPr>
              <a:t>        Якщо подія неповторювана, то її неможна ні</a:t>
            </a:r>
          </a:p>
          <a:p>
            <a:pPr lvl="4" algn="l"/>
            <a:r>
              <a:rPr lang="uk" i="1" dirty="0">
                <a:solidFill>
                  <a:schemeClr val="tx1"/>
                </a:solidFill>
              </a:rPr>
              <a:t>        ствердити, ні спростувати науковим методом. </a:t>
            </a:r>
            <a:br>
              <a:rPr lang="ru-RU" i="1" dirty="0">
                <a:solidFill>
                  <a:schemeClr val="tx1"/>
                </a:solidFill>
              </a:rPr>
            </a:br>
            <a:br>
              <a:rPr lang="ru-RU" i="1" dirty="0">
                <a:solidFill>
                  <a:schemeClr val="tx1"/>
                </a:solidFill>
              </a:rPr>
            </a:br>
            <a:r>
              <a:rPr lang="ru-RU" i="1" dirty="0">
                <a:solidFill>
                  <a:schemeClr val="tx1"/>
                </a:solidFill>
              </a:rPr>
              <a:t>        </a:t>
            </a:r>
            <a:r>
              <a:rPr lang="uk" i="1" dirty="0">
                <a:solidFill>
                  <a:schemeClr val="tx1"/>
                </a:solidFill>
              </a:rPr>
              <a:t>Наприклад: неможливо довести науково, що в середу                 </a:t>
            </a:r>
          </a:p>
          <a:p>
            <a:pPr lvl="4" algn="l"/>
            <a:r>
              <a:rPr lang="uk" i="1" dirty="0">
                <a:solidFill>
                  <a:schemeClr val="tx1"/>
                </a:solidFill>
              </a:rPr>
              <a:t>        1 липня я був у класній аудиторії, тому що я не зможу  </a:t>
            </a:r>
          </a:p>
          <a:p>
            <a:pPr lvl="4" algn="l"/>
            <a:r>
              <a:rPr lang="uk" i="1" dirty="0">
                <a:solidFill>
                  <a:schemeClr val="tx1"/>
                </a:solidFill>
              </a:rPr>
              <a:t>        повторити події того середовища. </a:t>
            </a:r>
            <a:br>
              <a:rPr lang="ru-RU" i="1" dirty="0">
                <a:solidFill>
                  <a:schemeClr val="tx1"/>
                </a:solidFill>
              </a:rPr>
            </a:br>
            <a:br>
              <a:rPr lang="ru-RU" i="1" dirty="0">
                <a:solidFill>
                  <a:schemeClr val="tx1"/>
                </a:solidFill>
              </a:rPr>
            </a:br>
            <a:r>
              <a:rPr lang="ru-RU" i="1" dirty="0">
                <a:solidFill>
                  <a:schemeClr val="tx1"/>
                </a:solidFill>
              </a:rPr>
              <a:t>        </a:t>
            </a:r>
            <a:r>
              <a:rPr lang="uk" i="1" dirty="0">
                <a:solidFill>
                  <a:schemeClr val="tx1"/>
                </a:solidFill>
              </a:rPr>
              <a:t>Але це можна довести історично та юридично.</a:t>
            </a:r>
            <a:br>
              <a:rPr lang="ru-RU" i="1" dirty="0">
                <a:solidFill>
                  <a:schemeClr val="tx1"/>
                </a:solidFill>
              </a:rPr>
            </a:br>
            <a:br>
              <a:rPr lang="ru-RU" i="1" dirty="0">
                <a:solidFill>
                  <a:schemeClr val="tx1"/>
                </a:solidFill>
              </a:rPr>
            </a:br>
            <a:br>
              <a:rPr lang="ru-RU" i="1" dirty="0">
                <a:solidFill>
                  <a:schemeClr val="tx1"/>
                </a:solidFill>
              </a:rPr>
            </a:br>
            <a:endParaRPr lang="ru-RU" sz="25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4249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79" y="9857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7772400" cy="1470025"/>
          </a:xfrm>
        </p:spPr>
        <p:txBody>
          <a:bodyPr/>
          <a:lstStyle/>
          <a:p>
            <a:r>
              <a:rPr lang="uk" i="1" dirty="0"/>
              <a:t>Логічні аргументи проти чудес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684583" y="2636912"/>
            <a:ext cx="9828584" cy="5047818"/>
          </a:xfrm>
        </p:spPr>
        <p:txBody>
          <a:bodyPr>
            <a:normAutofit/>
          </a:bodyPr>
          <a:lstStyle/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uk" sz="2800" i="1" dirty="0">
                <a:solidFill>
                  <a:schemeClr val="tx1"/>
                </a:solidFill>
              </a:rPr>
              <a:t>Аргумент Флю показує, що дива поодинокі і неповторвані.</a:t>
            </a: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uk" sz="2800" i="1" dirty="0">
                <a:solidFill>
                  <a:schemeClr val="tx1"/>
                </a:solidFill>
              </a:rPr>
              <a:t>Аргумент не показує, що чуда неможливі. Підміна понять.</a:t>
            </a:r>
            <a:endParaRPr lang="ru-RU" sz="2800" dirty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uk" sz="2800" i="1" dirty="0">
                <a:solidFill>
                  <a:schemeClr val="tx1"/>
                </a:solidFill>
              </a:rPr>
              <a:t>Аргумент спрямований проти особи, але нічого не говорить по суті питання.</a:t>
            </a:r>
            <a:endParaRPr lang="ru-RU" sz="2800" dirty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uk-UA" sz="2800" i="1" dirty="0">
                <a:solidFill>
                  <a:schemeClr val="tx1"/>
                </a:solidFill>
              </a:rPr>
              <a:t>Історичні події – неповторювані, але водночас їх підтверджено свідченнями самовидців та артефактами.</a:t>
            </a:r>
            <a:br>
              <a:rPr lang="ru-RU" sz="2800" i="1" dirty="0">
                <a:solidFill>
                  <a:schemeClr val="tx1"/>
                </a:solidFill>
              </a:rPr>
            </a:br>
            <a:endParaRPr lang="ru-RU" sz="2800" i="1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1564" y="1988840"/>
            <a:ext cx="72367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800" i="1" dirty="0"/>
              <a:t>2. Аргумент Антоні Флю</a:t>
            </a:r>
            <a:r>
              <a:rPr lang="uk" i="1" dirty="0">
                <a:solidFill>
                  <a:schemeClr val="tx1"/>
                </a:solidFill>
              </a:rPr>
              <a:t> </a:t>
            </a:r>
            <a:r>
              <a:rPr lang="uk" sz="2800" i="1" dirty="0">
                <a:solidFill>
                  <a:schemeClr val="tx1"/>
                </a:solidFill>
              </a:rPr>
              <a:t>(Відповідь):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7564764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88640"/>
            <a:ext cx="8396044" cy="1470025"/>
          </a:xfrm>
        </p:spPr>
        <p:txBody>
          <a:bodyPr/>
          <a:lstStyle/>
          <a:p>
            <a:r>
              <a:rPr lang="uk" i="1" dirty="0">
                <a:solidFill>
                  <a:schemeClr val="tx1"/>
                </a:solidFill>
              </a:rPr>
              <a:t>Обмеженість природничих наук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540568" y="2276872"/>
            <a:ext cx="9684568" cy="4392488"/>
          </a:xfrm>
        </p:spPr>
        <p:txBody>
          <a:bodyPr>
            <a:noAutofit/>
          </a:bodyPr>
          <a:lstStyle/>
          <a:p>
            <a:pPr lvl="3" algn="l"/>
            <a:r>
              <a:rPr lang="uk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Обмеженість наукового методу</a:t>
            </a:r>
            <a:br>
              <a:rPr lang="ru-RU" i="1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2286000" lvl="4" indent="-457200" algn="l">
              <a:buAutoNum type="alphaLcParenR" startAt="2"/>
            </a:pPr>
            <a:r>
              <a:rPr lang="uk" i="1" u="sng" dirty="0">
                <a:solidFill>
                  <a:schemeClr val="tx1"/>
                </a:solidFill>
              </a:rPr>
              <a:t>Стосовно подій.</a:t>
            </a:r>
            <a:endParaRPr lang="ru-RU" i="1" u="sng" dirty="0">
              <a:solidFill>
                <a:schemeClr val="tx1"/>
              </a:solidFill>
            </a:endParaRPr>
          </a:p>
          <a:p>
            <a:pPr lvl="4" algn="l"/>
            <a:r>
              <a:rPr lang="uk" i="1" dirty="0">
                <a:solidFill>
                  <a:schemeClr val="tx1"/>
                </a:solidFill>
              </a:rPr>
              <a:t>        </a:t>
            </a:r>
          </a:p>
          <a:p>
            <a:pPr lvl="4" algn="l"/>
            <a:r>
              <a:rPr lang="uk" i="1" dirty="0">
                <a:solidFill>
                  <a:schemeClr val="tx1"/>
                </a:solidFill>
              </a:rPr>
              <a:t>        Ми можемо тільки здогадуватися про те, що сталося,</a:t>
            </a:r>
          </a:p>
          <a:p>
            <a:pPr lvl="4" algn="l"/>
            <a:r>
              <a:rPr lang="uk" i="1" dirty="0">
                <a:solidFill>
                  <a:schemeClr val="tx1"/>
                </a:solidFill>
              </a:rPr>
              <a:t>        використовувати науку для збору доказів на підтримку</a:t>
            </a:r>
          </a:p>
          <a:p>
            <a:pPr lvl="4" algn="l"/>
            <a:r>
              <a:rPr lang="uk" i="1" dirty="0">
                <a:solidFill>
                  <a:schemeClr val="tx1"/>
                </a:solidFill>
              </a:rPr>
              <a:t>        тої чи іншої гіпотези. </a:t>
            </a:r>
            <a:br>
              <a:rPr lang="ru-RU" i="1" dirty="0">
                <a:solidFill>
                  <a:schemeClr val="tx1"/>
                </a:solidFill>
              </a:rPr>
            </a:br>
            <a:br>
              <a:rPr lang="ru-RU" i="1" dirty="0">
                <a:solidFill>
                  <a:schemeClr val="tx1"/>
                </a:solidFill>
              </a:rPr>
            </a:br>
            <a:r>
              <a:rPr lang="ru-RU" i="1" dirty="0">
                <a:solidFill>
                  <a:schemeClr val="tx1"/>
                </a:solidFill>
              </a:rPr>
              <a:t>        </a:t>
            </a:r>
            <a:r>
              <a:rPr lang="uk" i="1" dirty="0">
                <a:solidFill>
                  <a:schemeClr val="tx1"/>
                </a:solidFill>
              </a:rPr>
              <a:t>Але наука не володіє належної юрисдикцією у питаннях</a:t>
            </a:r>
          </a:p>
          <a:p>
            <a:pPr lvl="4" algn="l"/>
            <a:r>
              <a:rPr lang="uk" i="1" dirty="0">
                <a:solidFill>
                  <a:schemeClr val="tx1"/>
                </a:solidFill>
              </a:rPr>
              <a:t>        походження чи призначення. </a:t>
            </a:r>
            <a:br>
              <a:rPr lang="ru-RU" i="1" dirty="0">
                <a:solidFill>
                  <a:schemeClr val="tx1"/>
                </a:solidFill>
              </a:rPr>
            </a:br>
            <a:br>
              <a:rPr lang="ru-RU" i="1" dirty="0">
                <a:solidFill>
                  <a:schemeClr val="tx1"/>
                </a:solidFill>
              </a:rPr>
            </a:br>
            <a:r>
              <a:rPr lang="ru-RU" i="1" dirty="0">
                <a:solidFill>
                  <a:schemeClr val="tx1"/>
                </a:solidFill>
              </a:rPr>
              <a:t>        </a:t>
            </a:r>
            <a:r>
              <a:rPr lang="uk" i="1" dirty="0">
                <a:solidFill>
                  <a:schemeClr val="tx1"/>
                </a:solidFill>
              </a:rPr>
              <a:t>Наука не може відповісти на таке питання, чи жив Ленін?</a:t>
            </a:r>
            <a:br>
              <a:rPr lang="ru-RU" i="1" dirty="0">
                <a:solidFill>
                  <a:schemeClr val="tx1"/>
                </a:solidFill>
              </a:rPr>
            </a:br>
            <a:br>
              <a:rPr lang="ru-RU" i="1" dirty="0">
                <a:solidFill>
                  <a:schemeClr val="tx1"/>
                </a:solidFill>
              </a:rPr>
            </a:br>
            <a:br>
              <a:rPr lang="ru-RU" i="1" dirty="0">
                <a:solidFill>
                  <a:schemeClr val="tx1"/>
                </a:solidFill>
              </a:rPr>
            </a:br>
            <a:endParaRPr lang="ru-RU" sz="25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6345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7772400" cy="1470025"/>
          </a:xfrm>
        </p:spPr>
        <p:txBody>
          <a:bodyPr/>
          <a:lstStyle/>
          <a:p>
            <a:r>
              <a:rPr lang="uk" i="1" dirty="0"/>
              <a:t>Логічні аргументи проти чудес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612576" y="2564904"/>
            <a:ext cx="8856984" cy="4293096"/>
          </a:xfrm>
        </p:spPr>
        <p:txBody>
          <a:bodyPr>
            <a:normAutofit/>
          </a:bodyPr>
          <a:lstStyle/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uk" sz="2600" i="1" dirty="0">
                <a:solidFill>
                  <a:schemeClr val="tx1"/>
                </a:solidFill>
              </a:rPr>
              <a:t>Чудеса за визначенням – це порушення (або виняток) природних законів .</a:t>
            </a:r>
            <a:br>
              <a:rPr lang="ru-RU" sz="2600" i="1" dirty="0">
                <a:solidFill>
                  <a:schemeClr val="tx1"/>
                </a:solidFill>
              </a:rPr>
            </a:br>
            <a:endParaRPr lang="ru-RU" sz="26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1564" y="1988840"/>
            <a:ext cx="745280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uk" sz="2800" i="1" dirty="0">
                <a:solidFill>
                  <a:schemeClr val="tx1"/>
                </a:solidFill>
              </a:rPr>
              <a:t> Аргумент Девіда Юма (зміст) :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09513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7772400" cy="1470025"/>
          </a:xfrm>
        </p:spPr>
        <p:txBody>
          <a:bodyPr/>
          <a:lstStyle/>
          <a:p>
            <a:r>
              <a:rPr lang="uk" i="1" dirty="0"/>
              <a:t>Логічні аргументи проти чудес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612576" y="2564904"/>
            <a:ext cx="9325012" cy="4293096"/>
          </a:xfrm>
        </p:spPr>
        <p:txBody>
          <a:bodyPr>
            <a:normAutofit fontScale="92500" lnSpcReduction="10000"/>
          </a:bodyPr>
          <a:lstStyle/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uk" sz="2800" i="1" dirty="0">
                <a:solidFill>
                  <a:schemeClr val="tx1"/>
                </a:solidFill>
              </a:rPr>
              <a:t>Чудеса за визначенням – це порушення (або виняток) природних законів.</a:t>
            </a:r>
            <a:endParaRPr lang="ru-RU" sz="2800" dirty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uk" sz="2800" i="1" dirty="0">
                <a:solidFill>
                  <a:schemeClr val="tx1"/>
                </a:solidFill>
              </a:rPr>
              <a:t>Закони природи будуються на вищому ступені ймовірності .</a:t>
            </a:r>
            <a:endParaRPr lang="en-US" sz="2800" i="1" dirty="0">
              <a:solidFill>
                <a:schemeClr val="tx1"/>
              </a:solidFill>
            </a:endParaRPr>
          </a:p>
          <a:p>
            <a:pPr lvl="3" algn="l"/>
            <a:endParaRPr lang="en-US" sz="2400" i="1" dirty="0">
              <a:solidFill>
                <a:schemeClr val="tx1"/>
              </a:solidFill>
            </a:endParaRPr>
          </a:p>
          <a:p>
            <a:pPr lvl="3" algn="l"/>
            <a:endParaRPr lang="en-US" sz="2400" i="1" dirty="0">
              <a:solidFill>
                <a:schemeClr val="tx1"/>
              </a:solidFill>
            </a:endParaRPr>
          </a:p>
          <a:p>
            <a:pPr lvl="3" algn="l"/>
            <a:endParaRPr lang="en-US" sz="2400" i="1" dirty="0">
              <a:solidFill>
                <a:schemeClr val="tx1"/>
              </a:solidFill>
            </a:endParaRPr>
          </a:p>
          <a:p>
            <a:pPr lvl="3" algn="l"/>
            <a:endParaRPr lang="en-US" sz="2400" i="1" dirty="0">
              <a:solidFill>
                <a:schemeClr val="tx1"/>
              </a:solidFill>
            </a:endParaRPr>
          </a:p>
          <a:p>
            <a:pPr lvl="3" algn="l"/>
            <a:endParaRPr lang="en-US" sz="2400" i="1" dirty="0">
              <a:solidFill>
                <a:schemeClr val="tx1"/>
              </a:solidFill>
            </a:endParaRPr>
          </a:p>
          <a:p>
            <a:pPr lvl="3" algn="l"/>
            <a:br>
              <a:rPr lang="ru-RU" sz="2400" i="1" dirty="0">
                <a:solidFill>
                  <a:schemeClr val="tx1"/>
                </a:solidFill>
              </a:rPr>
            </a:br>
            <a:endParaRPr lang="en-US" sz="2400" i="1" dirty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en-US" sz="2400" i="1" dirty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en-US" sz="2400" i="1" dirty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en-US" sz="2400" i="1" dirty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en-US" sz="2400" i="1" dirty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en-US" sz="2400" i="1" dirty="0">
              <a:solidFill>
                <a:schemeClr val="tx1"/>
              </a:solidFill>
            </a:endParaRPr>
          </a:p>
          <a:p>
            <a:pPr lvl="3" algn="l"/>
            <a:endParaRPr lang="en-US" sz="2400" i="1" dirty="0">
              <a:solidFill>
                <a:schemeClr val="tx1"/>
              </a:solidFill>
            </a:endParaRPr>
          </a:p>
          <a:p>
            <a:pPr lvl="3" algn="l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1564" y="1988840"/>
            <a:ext cx="738079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uk" sz="2800" i="1" dirty="0">
                <a:solidFill>
                  <a:schemeClr val="tx1"/>
                </a:solidFill>
              </a:rPr>
              <a:t> Аргумент Девіда Юма (зміст) :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79448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7772400" cy="1470025"/>
          </a:xfrm>
        </p:spPr>
        <p:txBody>
          <a:bodyPr/>
          <a:lstStyle/>
          <a:p>
            <a:r>
              <a:rPr lang="uk" i="1" dirty="0"/>
              <a:t>Логічні аргументи проти чудес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612576" y="2564904"/>
            <a:ext cx="8856984" cy="4293096"/>
          </a:xfrm>
        </p:spPr>
        <p:txBody>
          <a:bodyPr>
            <a:normAutofit lnSpcReduction="10000"/>
          </a:bodyPr>
          <a:lstStyle/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uk" sz="2600" i="1" dirty="0">
                <a:solidFill>
                  <a:schemeClr val="tx1"/>
                </a:solidFill>
              </a:rPr>
              <a:t>Чудеса за визначенням – це порушення (або виняток) природних законів.</a:t>
            </a:r>
            <a:endParaRPr lang="ru-RU" sz="2600" dirty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uk" sz="2600" i="1" dirty="0">
                <a:solidFill>
                  <a:schemeClr val="tx1"/>
                </a:solidFill>
              </a:rPr>
              <a:t>Закони природи будуються на вищому ступені ймовірності .</a:t>
            </a:r>
            <a:endParaRPr lang="ru-RU" sz="2600" dirty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uk-UA" sz="2600" i="1" dirty="0">
                <a:solidFill>
                  <a:schemeClr val="tx1"/>
                </a:solidFill>
              </a:rPr>
              <a:t>Чуда буду</a:t>
            </a:r>
            <a:r>
              <a:rPr lang="uk" sz="2600" i="1" dirty="0">
                <a:solidFill>
                  <a:schemeClr val="tx1"/>
                </a:solidFill>
              </a:rPr>
              <a:t>ються на нижчому ступені ймовірності .</a:t>
            </a:r>
            <a:endParaRPr lang="en-US" sz="2600" i="1" dirty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en-US" sz="2400" i="1" dirty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en-US" sz="2400" i="1" dirty="0">
              <a:solidFill>
                <a:schemeClr val="tx1"/>
              </a:solidFill>
            </a:endParaRPr>
          </a:p>
          <a:p>
            <a:pPr lvl="3" algn="l"/>
            <a:br>
              <a:rPr lang="ru-RU" sz="2400" i="1" dirty="0">
                <a:solidFill>
                  <a:schemeClr val="tx1"/>
                </a:solidFill>
              </a:rPr>
            </a:br>
            <a:endParaRPr lang="en-US" sz="2400" i="1" dirty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en-US" sz="2400" i="1" dirty="0">
              <a:solidFill>
                <a:schemeClr val="tx1"/>
              </a:solidFill>
            </a:endParaRPr>
          </a:p>
          <a:p>
            <a:pPr lvl="3" algn="l"/>
            <a:endParaRPr lang="en-US" sz="2400" i="1" dirty="0">
              <a:solidFill>
                <a:schemeClr val="tx1"/>
              </a:solidFill>
            </a:endParaRPr>
          </a:p>
          <a:p>
            <a:pPr lvl="3" algn="l"/>
            <a:endParaRPr lang="en-US" sz="2400" i="1" dirty="0">
              <a:solidFill>
                <a:schemeClr val="tx1"/>
              </a:solidFill>
            </a:endParaRPr>
          </a:p>
          <a:p>
            <a:pPr lvl="3" algn="l"/>
            <a:endParaRPr lang="en-US" sz="2400" i="1" dirty="0">
              <a:solidFill>
                <a:schemeClr val="tx1"/>
              </a:solidFill>
            </a:endParaRPr>
          </a:p>
          <a:p>
            <a:pPr lvl="3" algn="l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1564" y="1988840"/>
            <a:ext cx="774083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uk" sz="2800" i="1" dirty="0">
                <a:solidFill>
                  <a:schemeClr val="tx1"/>
                </a:solidFill>
              </a:rPr>
              <a:t> Аргумент Девіда Юма (зміст) :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849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7772400" cy="1470025"/>
          </a:xfrm>
        </p:spPr>
        <p:txBody>
          <a:bodyPr/>
          <a:lstStyle/>
          <a:p>
            <a:r>
              <a:rPr lang="uk" i="1" dirty="0"/>
              <a:t>Логічні аргументи проти чудес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612576" y="2564904"/>
            <a:ext cx="8856984" cy="4293096"/>
          </a:xfrm>
        </p:spPr>
        <p:txBody>
          <a:bodyPr>
            <a:normAutofit fontScale="92500" lnSpcReduction="10000"/>
          </a:bodyPr>
          <a:lstStyle/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uk" sz="2800" i="1" dirty="0">
                <a:solidFill>
                  <a:schemeClr val="tx1"/>
                </a:solidFill>
              </a:rPr>
              <a:t>Чудеса за визначенням – це порушення (або виняток) природних законів.</a:t>
            </a:r>
            <a:endParaRPr lang="ru-RU" sz="2800" dirty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uk" sz="2800" i="1" dirty="0">
                <a:solidFill>
                  <a:schemeClr val="tx1"/>
                </a:solidFill>
              </a:rPr>
              <a:t>Закони природи будуються на вищому ступені ймовірності .</a:t>
            </a:r>
            <a:endParaRPr lang="ru-RU" sz="2800" dirty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uk-UA" sz="2800" i="1" dirty="0">
                <a:solidFill>
                  <a:schemeClr val="tx1"/>
                </a:solidFill>
              </a:rPr>
              <a:t>Чуда буду</a:t>
            </a:r>
            <a:r>
              <a:rPr lang="uk" sz="2800" i="1" dirty="0">
                <a:solidFill>
                  <a:schemeClr val="tx1"/>
                </a:solidFill>
              </a:rPr>
              <a:t>ються на нижчому ступені ймовірності .</a:t>
            </a:r>
            <a:endParaRPr lang="ru-RU" sz="2800" dirty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uk" sz="2800" i="1" dirty="0">
                <a:solidFill>
                  <a:schemeClr val="tx1"/>
                </a:solidFill>
              </a:rPr>
              <a:t>Розумна людина повинна будувати віру на найвищому ступені ймовірності .</a:t>
            </a:r>
            <a:endParaRPr lang="en-US" sz="2800" i="1" dirty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en-US" sz="2400" i="1" dirty="0">
              <a:solidFill>
                <a:schemeClr val="tx1"/>
              </a:solidFill>
            </a:endParaRPr>
          </a:p>
          <a:p>
            <a:pPr lvl="3" algn="l"/>
            <a:br>
              <a:rPr lang="ru-RU" sz="2400" i="1" dirty="0">
                <a:solidFill>
                  <a:schemeClr val="tx1"/>
                </a:solidFill>
              </a:rPr>
            </a:br>
            <a:endParaRPr lang="en-US" sz="2400" i="1" dirty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endParaRPr lang="en-US" sz="2400" i="1" dirty="0">
              <a:solidFill>
                <a:schemeClr val="tx1"/>
              </a:solidFill>
            </a:endParaRPr>
          </a:p>
          <a:p>
            <a:pPr lvl="3" algn="l"/>
            <a:endParaRPr lang="en-US" sz="2400" i="1" dirty="0">
              <a:solidFill>
                <a:schemeClr val="tx1"/>
              </a:solidFill>
            </a:endParaRPr>
          </a:p>
          <a:p>
            <a:pPr lvl="3" algn="l"/>
            <a:endParaRPr lang="en-US" sz="2400" i="1" dirty="0">
              <a:solidFill>
                <a:schemeClr val="tx1"/>
              </a:solidFill>
            </a:endParaRPr>
          </a:p>
          <a:p>
            <a:pPr lvl="3" algn="l"/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1564" y="1988840"/>
            <a:ext cx="702075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uk" sz="2800" i="1" dirty="0">
                <a:solidFill>
                  <a:schemeClr val="tx1"/>
                </a:solidFill>
              </a:rPr>
              <a:t> Аргумент Девіда Юма (зміст) :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94798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7772400" cy="1470025"/>
          </a:xfrm>
        </p:spPr>
        <p:txBody>
          <a:bodyPr/>
          <a:lstStyle/>
          <a:p>
            <a:r>
              <a:rPr lang="uk" i="1" dirty="0"/>
              <a:t>Логічні аргументи проти чудес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612576" y="2564904"/>
            <a:ext cx="9505056" cy="4293096"/>
          </a:xfrm>
        </p:spPr>
        <p:txBody>
          <a:bodyPr>
            <a:noAutofit/>
          </a:bodyPr>
          <a:lstStyle/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uk" sz="2600" i="1" dirty="0">
                <a:solidFill>
                  <a:schemeClr val="tx1"/>
                </a:solidFill>
              </a:rPr>
              <a:t>Чудеса за визначенням – це порушення (або виняток) природних законів.</a:t>
            </a:r>
            <a:endParaRPr lang="ru-RU" sz="2600" dirty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uk" sz="2600" i="1" dirty="0">
                <a:solidFill>
                  <a:schemeClr val="tx1"/>
                </a:solidFill>
              </a:rPr>
              <a:t>Закони природи будуються на вищому ступені ймовірності .</a:t>
            </a:r>
            <a:endParaRPr lang="ru-RU" sz="2600" dirty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uk-UA" sz="2600" i="1" dirty="0">
                <a:solidFill>
                  <a:schemeClr val="tx1"/>
                </a:solidFill>
              </a:rPr>
              <a:t>Чуда буду</a:t>
            </a:r>
            <a:r>
              <a:rPr lang="uk" sz="2600" i="1" dirty="0">
                <a:solidFill>
                  <a:schemeClr val="tx1"/>
                </a:solidFill>
              </a:rPr>
              <a:t>ються на нижчому ступені ймовірності .</a:t>
            </a:r>
            <a:endParaRPr lang="ru-RU" sz="2600" dirty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uk" sz="2600" i="1" dirty="0">
                <a:solidFill>
                  <a:schemeClr val="tx1"/>
                </a:solidFill>
              </a:rPr>
              <a:t>Розумна людина повинна будувати віру на найвищому ступені ймовірності .</a:t>
            </a:r>
            <a:endParaRPr lang="en-US" sz="2600" dirty="0">
              <a:solidFill>
                <a:schemeClr val="tx1"/>
              </a:solidFill>
            </a:endParaRP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uk" sz="2600" i="1" dirty="0">
                <a:solidFill>
                  <a:schemeClr val="tx1"/>
                </a:solidFill>
              </a:rPr>
              <a:t>Отже , розумна людина ніколи не може вірити чудам.</a:t>
            </a:r>
            <a:endParaRPr lang="ru-RU" sz="26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1564" y="1988840"/>
            <a:ext cx="702075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uk" sz="2800" i="1" dirty="0">
                <a:solidFill>
                  <a:schemeClr val="tx1"/>
                </a:solidFill>
              </a:rPr>
              <a:t> Аргумент Девіда Юма (зміст) :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80551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7772400" cy="1470025"/>
          </a:xfrm>
        </p:spPr>
        <p:txBody>
          <a:bodyPr/>
          <a:lstStyle/>
          <a:p>
            <a:r>
              <a:rPr lang="uk" i="1" dirty="0"/>
              <a:t>Логічні аргументи проти чудес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612576" y="2564904"/>
            <a:ext cx="8856984" cy="4293096"/>
          </a:xfrm>
        </p:spPr>
        <p:txBody>
          <a:bodyPr>
            <a:normAutofit/>
          </a:bodyPr>
          <a:lstStyle/>
          <a:p>
            <a:pPr marL="1828800" lvl="3" indent="-457200" algn="l">
              <a:buFont typeface="Arial" panose="020B0604020202020204" pitchFamily="34" charset="0"/>
              <a:buChar char="•"/>
            </a:pPr>
            <a:r>
              <a:rPr lang="uk" sz="2400" i="1" dirty="0">
                <a:solidFill>
                  <a:schemeClr val="tx1"/>
                </a:solidFill>
              </a:rPr>
              <a:t>Аргумент Юма показує, що чуда малоймовірні, значить вони неможливі. Підміна понять.</a:t>
            </a:r>
            <a:br>
              <a:rPr lang="ru-RU" sz="2400" i="1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1564" y="1988840"/>
            <a:ext cx="637268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uk" sz="2800" i="1" dirty="0">
                <a:solidFill>
                  <a:schemeClr val="tx1"/>
                </a:solidFill>
              </a:rPr>
              <a:t> Аргумент Девіда Юма ( відповідь ):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36172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</TotalTime>
  <Words>981</Words>
  <Application>Microsoft Office PowerPoint</Application>
  <PresentationFormat>Экран (4:3)</PresentationFormat>
  <Paragraphs>177</Paragraphs>
  <Slides>20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3" baseType="lpstr">
      <vt:lpstr>Arial</vt:lpstr>
      <vt:lpstr>Calibri</vt:lpstr>
      <vt:lpstr>Тема Office</vt:lpstr>
      <vt:lpstr>Обмеженість природничих наук</vt:lpstr>
      <vt:lpstr>Обмеженість природничих наук</vt:lpstr>
      <vt:lpstr>Обмеженість природничих наук</vt:lpstr>
      <vt:lpstr>Логічні аргументи проти чудес</vt:lpstr>
      <vt:lpstr>Логічні аргументи проти чудес</vt:lpstr>
      <vt:lpstr>Логічні аргументи проти чудес</vt:lpstr>
      <vt:lpstr>Логічні аргументи проти чудес</vt:lpstr>
      <vt:lpstr>Логічні аргументи проти чудес</vt:lpstr>
      <vt:lpstr>Логічні аргументи проти чудес</vt:lpstr>
      <vt:lpstr>Логічні аргументи проти чудес</vt:lpstr>
      <vt:lpstr>Логічні аргументи проти чудес</vt:lpstr>
      <vt:lpstr>Логічні аргументи проти чудес</vt:lpstr>
      <vt:lpstr>Логічні аргументи проти чудес</vt:lpstr>
      <vt:lpstr>Логічні аргументи проти чудес</vt:lpstr>
      <vt:lpstr>Логічні аргументи проти чудес</vt:lpstr>
      <vt:lpstr>Логічні аргументи проти чудес</vt:lpstr>
      <vt:lpstr>Логічні аргументи проти чудес</vt:lpstr>
      <vt:lpstr>Логічні аргументи проти чудес</vt:lpstr>
      <vt:lpstr>Логічні аргументи проти чудес</vt:lpstr>
      <vt:lpstr>Логічні аргументи проти чудес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Логические аргументы против чудес</dc:title>
  <dc:creator>Admin</dc:creator>
  <cp:lastModifiedBy>Ruslan Lvov</cp:lastModifiedBy>
  <cp:revision>8</cp:revision>
  <dcterms:created xsi:type="dcterms:W3CDTF">2020-07-21T13:36:36Z</dcterms:created>
  <dcterms:modified xsi:type="dcterms:W3CDTF">2022-12-07T23:37:49Z</dcterms:modified>
</cp:coreProperties>
</file>