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32"/>
  </p:notesMasterIdLst>
  <p:sldIdLst>
    <p:sldId id="256" r:id="rId2"/>
    <p:sldId id="257" r:id="rId3"/>
    <p:sldId id="381" r:id="rId4"/>
    <p:sldId id="382" r:id="rId5"/>
    <p:sldId id="260" r:id="rId6"/>
    <p:sldId id="373" r:id="rId7"/>
    <p:sldId id="383" r:id="rId8"/>
    <p:sldId id="259" r:id="rId9"/>
    <p:sldId id="371" r:id="rId10"/>
    <p:sldId id="391" r:id="rId11"/>
    <p:sldId id="377" r:id="rId12"/>
    <p:sldId id="392" r:id="rId13"/>
    <p:sldId id="393" r:id="rId14"/>
    <p:sldId id="394" r:id="rId15"/>
    <p:sldId id="395" r:id="rId16"/>
    <p:sldId id="396" r:id="rId17"/>
    <p:sldId id="397" r:id="rId18"/>
    <p:sldId id="400" r:id="rId19"/>
    <p:sldId id="401" r:id="rId20"/>
    <p:sldId id="398" r:id="rId21"/>
    <p:sldId id="399" r:id="rId22"/>
    <p:sldId id="402" r:id="rId23"/>
    <p:sldId id="403" r:id="rId24"/>
    <p:sldId id="404" r:id="rId25"/>
    <p:sldId id="405" r:id="rId26"/>
    <p:sldId id="406" r:id="rId27"/>
    <p:sldId id="407" r:id="rId28"/>
    <p:sldId id="408" r:id="rId29"/>
    <p:sldId id="409" r:id="rId30"/>
    <p:sldId id="262" r:id="rId31"/>
  </p:sldIdLst>
  <p:sldSz cx="9144000" cy="5143500" type="screen16x9"/>
  <p:notesSz cx="6858000" cy="9144000"/>
  <p:embeddedFontLst>
    <p:embeddedFont>
      <p:font typeface="Anonymous Pro" panose="020B0604020202020204" charset="0"/>
      <p:regular r:id="rId33"/>
      <p:bold r:id="rId34"/>
      <p:italic r:id="rId35"/>
      <p:boldItalic r:id="rId36"/>
    </p:embeddedFont>
    <p:embeddedFont>
      <p:font typeface="Century Gothic" panose="020B0502020202020204" pitchFamily="34" charset="0"/>
      <p:regular r:id="rId37"/>
      <p:bold r:id="rId38"/>
      <p:italic r:id="rId39"/>
      <p:boldItalic r:id="rId40"/>
    </p:embeddedFont>
    <p:embeddedFont>
      <p:font typeface="Coming Soon" panose="020B0604020202020204" charset="0"/>
      <p:regular r:id="rId41"/>
    </p:embeddedFont>
    <p:embeddedFont>
      <p:font typeface="Concert One" panose="020B0604020202020204" charset="0"/>
      <p:regular r:id="rId42"/>
    </p:embeddedFont>
    <p:embeddedFont>
      <p:font typeface="Roboto Mono" panose="020B0604020202020204" charset="0"/>
      <p:regular r:id="rId43"/>
      <p:bold r:id="rId44"/>
      <p:italic r:id="rId45"/>
      <p:boldItalic r:id="rId46"/>
    </p:embeddedFont>
    <p:embeddedFont>
      <p:font typeface="Roboto Mono Medium" panose="020B0604020202020204" charset="0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2AED1EB-B4A8-4FFC-B4F1-1F57FDB887E8}">
  <a:tblStyle styleId="{92AED1EB-B4A8-4FFC-B4F1-1F57FDB887E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9" d="100"/>
          <a:sy n="149" d="100"/>
        </p:scale>
        <p:origin x="504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87091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92848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48601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20739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01717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86925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23054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47996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7875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4248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853034354b_0_24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853034354b_0_24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0073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39578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5224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2288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56916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29652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14260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34028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24414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9608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577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2488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6245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7817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1398275" y="1249425"/>
            <a:ext cx="6963300" cy="283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892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950">
                <a:solidFill>
                  <a:schemeClr val="dk2"/>
                </a:solidFill>
              </a:defRPr>
            </a:lvl1pPr>
            <a:lvl2pPr marL="914400" lvl="1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950">
                <a:solidFill>
                  <a:schemeClr val="dk2"/>
                </a:solidFill>
              </a:defRPr>
            </a:lvl2pPr>
            <a:lvl3pPr marL="1371600" lvl="2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■"/>
              <a:defRPr sz="950">
                <a:solidFill>
                  <a:schemeClr val="dk2"/>
                </a:solidFill>
              </a:defRPr>
            </a:lvl3pPr>
            <a:lvl4pPr marL="1828800" lvl="3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950">
                <a:solidFill>
                  <a:schemeClr val="dk2"/>
                </a:solidFill>
              </a:defRPr>
            </a:lvl4pPr>
            <a:lvl5pPr marL="2286000" lvl="4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950">
                <a:solidFill>
                  <a:schemeClr val="dk2"/>
                </a:solidFill>
              </a:defRPr>
            </a:lvl5pPr>
            <a:lvl6pPr marL="2743200" lvl="5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■"/>
              <a:defRPr sz="950">
                <a:solidFill>
                  <a:schemeClr val="dk2"/>
                </a:solidFill>
              </a:defRPr>
            </a:lvl6pPr>
            <a:lvl7pPr marL="3200400" lvl="6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950">
                <a:solidFill>
                  <a:schemeClr val="dk2"/>
                </a:solidFill>
              </a:defRPr>
            </a:lvl7pPr>
            <a:lvl8pPr marL="3657600" lvl="7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950">
                <a:solidFill>
                  <a:schemeClr val="dk2"/>
                </a:solidFill>
              </a:defRPr>
            </a:lvl8pPr>
            <a:lvl9pPr marL="4114800" lvl="8" indent="-288925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950"/>
              <a:buChar char="■"/>
              <a:defRPr sz="95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2614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996375" y="1900525"/>
            <a:ext cx="2901600" cy="22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1pPr>
            <a:lvl2pPr marL="914400" lvl="1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marL="1371600" lvl="2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3pPr>
            <a:lvl4pPr marL="1828800" lvl="3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marL="2286000" lvl="4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5pPr>
            <a:lvl6pPr marL="2743200" lvl="5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6pPr>
            <a:lvl7pPr marL="3200400" lvl="6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7pPr>
            <a:lvl8pPr marL="3657600" lvl="7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8pPr>
            <a:lvl9pPr marL="4114800" lvl="8" indent="-3302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1_1_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650175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1262550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xfrm>
            <a:off x="1922400" y="3538630"/>
            <a:ext cx="21402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nonymous Pro"/>
              <a:buNone/>
              <a:defRPr sz="1600" b="0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subTitle" idx="1"/>
          </p:nvPr>
        </p:nvSpPr>
        <p:spPr>
          <a:xfrm>
            <a:off x="1922400" y="1269487"/>
            <a:ext cx="3439500" cy="21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ncert One"/>
              <a:buNone/>
              <a:defRPr sz="2400" b="1">
                <a:latin typeface="Concert One"/>
                <a:ea typeface="Concert One"/>
                <a:cs typeface="Concert One"/>
                <a:sym typeface="Concert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BIG_NUMBER_1_1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0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0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2308050" y="711175"/>
            <a:ext cx="4527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61" r:id="rId4"/>
    <p:sldLayoutId id="2147483666" r:id="rId5"/>
    <p:sldLayoutId id="2147483669" r:id="rId6"/>
    <p:sldLayoutId id="2147483670" r:id="rId7"/>
    <p:sldLayoutId id="2147483671" r:id="rId8"/>
    <p:sldLayoutId id="2147483672" r:id="rId9"/>
    <p:sldLayoutId id="214748367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Educación Cristiana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179" name="Google Shape;179;p30"/>
          <p:cNvSpPr txBox="1">
            <a:spLocks noGrp="1"/>
          </p:cNvSpPr>
          <p:nvPr>
            <p:ph type="subTitle" idx="1"/>
          </p:nvPr>
        </p:nvSpPr>
        <p:spPr>
          <a:xfrm>
            <a:off x="1630573" y="3769325"/>
            <a:ext cx="150908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/>
              <a:t>David Leví Orta Álvarez</a:t>
            </a:r>
            <a:endParaRPr b="0" dirty="0"/>
          </a:p>
        </p:txBody>
      </p:sp>
      <p:sp>
        <p:nvSpPr>
          <p:cNvPr id="180" name="Google Shape;180;p30"/>
          <p:cNvSpPr/>
          <p:nvPr/>
        </p:nvSpPr>
        <p:spPr>
          <a:xfrm>
            <a:off x="2386313" y="287005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1" name="Google Shape;181;p30"/>
          <p:cNvSpPr/>
          <p:nvPr/>
        </p:nvSpPr>
        <p:spPr>
          <a:xfrm>
            <a:off x="6232350" y="2856281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2" name="Google Shape;182;p30"/>
          <p:cNvSpPr/>
          <p:nvPr/>
        </p:nvSpPr>
        <p:spPr>
          <a:xfrm>
            <a:off x="1889900" y="4413504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183" name="Google Shape;183;p30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539175" y="360322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0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6539175" y="3055100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267E2A1-4C25-4157-835E-C2083594D20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248" y="618123"/>
            <a:ext cx="1458163" cy="1092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600" y="54032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Pensamiento Pedagógico       Moderno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860771"/>
            <a:ext cx="7232072" cy="285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El progreso de ciencias como la geografía, la cosmografía, la astronomía, la óptica, la mecánica, etcétera.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Galileo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Bacon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Entre el siglo XV y el XVIII. Inició en la caída de Constantinopla (1453) o en el descubrimiento de América (1492), finaliza en la Revolución francesa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2156002" y="498436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6732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5" y="471047"/>
            <a:ext cx="342855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Moderno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1124175" y="124893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EBBE80D-7D33-40D1-BC7D-42F007EA3FFD}"/>
              </a:ext>
            </a:extLst>
          </p:cNvPr>
          <p:cNvSpPr txBox="1"/>
          <p:nvPr/>
        </p:nvSpPr>
        <p:spPr>
          <a:xfrm>
            <a:off x="4674310" y="519365"/>
            <a:ext cx="388779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b="1" dirty="0">
                <a:solidFill>
                  <a:srgbClr val="C00000"/>
                </a:solidFill>
                <a:latin typeface="Roboto Mono" panose="020B0604020202020204" charset="0"/>
                <a:ea typeface="Roboto Mono" panose="020B0604020202020204" charset="0"/>
              </a:rPr>
              <a:t>Descartes (1596-1650)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-Observa que se hacia mal en abusar de la lectura de los libros antiguos; pues conversar con los hombres de otros siglos es “casi lo mismo que viajar” y cuando se emplea demasiado tiempo en viajes se hace uno extranjero en su país.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-Se quejó de que no se le haya dado a conocer “el verdadero uso de las matemáticas” de cuyas aplicaciones sólo se le enseñó la que se refiere a las artes mecánicas.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-Casi condena la retórica y la poética, la elocuencia y la poesía por ser “más bien dones del espíritu que frutos del estudio.”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-Las lenguas antiguas, no le parecen útiles más que para comprender a los autores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-No excluye de ella los estudios ordinarios : la elocuencia, la poesía, la lectura de los libros antiguos, la historia, las fábulas.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-Pero quería dar a todos esos ejercicios un giro más práctico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-Sobre la teología, dijo que está fundada sobre verdades reveladas que sobrepasan a la inteligencia, y debe considerarse como más allá de nuestras posibilidades de examen.</a:t>
            </a:r>
          </a:p>
        </p:txBody>
      </p:sp>
    </p:spTree>
    <p:extLst>
      <p:ext uri="{BB962C8B-B14F-4D97-AF65-F5344CB8AC3E}">
        <p14:creationId xmlns:p14="http://schemas.microsoft.com/office/powerpoint/2010/main" val="611823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5" y="471047"/>
            <a:ext cx="342855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Moderno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1124175" y="124893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EBBE80D-7D33-40D1-BC7D-42F007EA3FFD}"/>
              </a:ext>
            </a:extLst>
          </p:cNvPr>
          <p:cNvSpPr txBox="1"/>
          <p:nvPr/>
        </p:nvSpPr>
        <p:spPr>
          <a:xfrm>
            <a:off x="4674310" y="519365"/>
            <a:ext cx="3887799" cy="41626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b="1" dirty="0">
                <a:solidFill>
                  <a:srgbClr val="C00000"/>
                </a:solidFill>
                <a:latin typeface="Roboto Mono" panose="020B0604020202020204" charset="0"/>
                <a:ea typeface="Roboto Mono" panose="020B0604020202020204" charset="0"/>
              </a:rPr>
              <a:t>Descartes (1596-1650)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1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-Observa que se hacia mal en abusar de la lectura de los libros antiguos; pues conversar con los hombres de otros siglos es “casi lo mismo que viajar” y cuando se emplea demasiado tiempo en viajes se hace uno extranjero en su país.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-Se quejó de que no se le haya dado a conocer “el verdadero uso de las matemáticas” de cuyas aplicaciones sólo se le enseñó la que se refiere a las artes mecánicas.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-Casi condena la retórica y la poética, la elocuencia y la poesía por ser “más bien dones del espíritu que frutos del estudio.”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-Las lenguas antiguas, no le parecen útiles más que para comprender a los autores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-No excluye de ella los estudios ordinarios : la elocuencia, la poesía, la lectura de los libros antiguos, la historia, las fábulas.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-Pero quería dar a todos esos ejercicios un giro más práctico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-Sobre la teología, dijo que está fundada sobre verdades reveladas que sobrepasan a la inteligencia, y debe considerarse como más allá de nuestras posibilidades de examen.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2EB8C87-32F2-4F03-9F79-2B4E667B5149}"/>
              </a:ext>
            </a:extLst>
          </p:cNvPr>
          <p:cNvSpPr txBox="1"/>
          <p:nvPr/>
        </p:nvSpPr>
        <p:spPr>
          <a:xfrm>
            <a:off x="537130" y="1623959"/>
            <a:ext cx="3887799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MX" b="1" dirty="0">
                <a:solidFill>
                  <a:srgbClr val="C00000"/>
                </a:solidFill>
                <a:latin typeface="Century Gothic" pitchFamily="34" charset="0"/>
              </a:rPr>
              <a:t>Wolfgang </a:t>
            </a:r>
            <a:r>
              <a:rPr lang="es-MX" b="1" dirty="0" err="1">
                <a:solidFill>
                  <a:srgbClr val="C00000"/>
                </a:solidFill>
                <a:latin typeface="Century Gothic" pitchFamily="34" charset="0"/>
              </a:rPr>
              <a:t>Ratke</a:t>
            </a:r>
            <a:r>
              <a:rPr lang="es-MX" b="1" dirty="0">
                <a:solidFill>
                  <a:srgbClr val="C00000"/>
                </a:solidFill>
                <a:latin typeface="Century Gothic" pitchFamily="34" charset="0"/>
              </a:rPr>
              <a:t> (1571-1635)</a:t>
            </a:r>
            <a:endParaRPr lang="es-MX" sz="1000" b="1" dirty="0">
              <a:solidFill>
                <a:srgbClr val="C00000"/>
              </a:solidFill>
              <a:latin typeface="Century Gothic" pitchFamily="3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-Mostrar un método universal para enseñar rápida. Las lenguas y todas las artes y las ciencias. Sus aplicaciones resultaron más bien mecánicas e insatisfactorias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-Algunos de los principios formulados por </a:t>
            </a:r>
            <a:r>
              <a:rPr lang="es-MX" sz="1000" dirty="0" err="1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Ratke</a:t>
            </a: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 servirán como base de la mejor pedagogía del futuro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-La importancia y prioridad de la enseñanza de la lengua nacional, la necesidad de una instrucción básica universal y la reacción contra el </a:t>
            </a:r>
            <a:r>
              <a:rPr lang="es-MX" sz="1000" dirty="0" err="1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mnemonismo</a:t>
            </a: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 que embota más que ejercita el ingenio.</a:t>
            </a:r>
          </a:p>
        </p:txBody>
      </p:sp>
    </p:spTree>
    <p:extLst>
      <p:ext uri="{BB962C8B-B14F-4D97-AF65-F5344CB8AC3E}">
        <p14:creationId xmlns:p14="http://schemas.microsoft.com/office/powerpoint/2010/main" val="760575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5" y="471047"/>
            <a:ext cx="342855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Moderno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1124175" y="124893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EBBE80D-7D33-40D1-BC7D-42F007EA3FFD}"/>
              </a:ext>
            </a:extLst>
          </p:cNvPr>
          <p:cNvSpPr txBox="1"/>
          <p:nvPr/>
        </p:nvSpPr>
        <p:spPr>
          <a:xfrm>
            <a:off x="626651" y="1670318"/>
            <a:ext cx="3887799" cy="318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100" b="1" dirty="0">
                <a:solidFill>
                  <a:srgbClr val="C00000"/>
                </a:solidFill>
                <a:latin typeface="Roboto Mono" panose="020B0604020202020204" charset="0"/>
                <a:ea typeface="Roboto Mono" panose="020B0604020202020204" charset="0"/>
              </a:rPr>
              <a:t>Comenio (1592-1671)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1° escuela materna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2° escuela elemental pública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3° escuela latina o gimnasio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Cada curso tienen una materia fundamental: 1º gramática; 2° ciencias físicas y naturales; 3º matemática; 4º ética; 5° dialéctica; 6° retórica. Al mismo tiempo, año con año, se trata la historia de la ciencia que se ha estudiado; historia de las ciencias, de las invenciones, historia de la moral, historia de los ritos de los diversos pueblos, y ético-política.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El horario escolar debe ser de cuatro horas diarias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4° las academias, es decir las facultades de enseñanza superior 18-24 años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051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5" y="471047"/>
            <a:ext cx="342855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Moderno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1124175" y="124893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EBBE80D-7D33-40D1-BC7D-42F007EA3FFD}"/>
              </a:ext>
            </a:extLst>
          </p:cNvPr>
          <p:cNvSpPr txBox="1"/>
          <p:nvPr/>
        </p:nvSpPr>
        <p:spPr>
          <a:xfrm>
            <a:off x="626651" y="1670318"/>
            <a:ext cx="3887799" cy="318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100" b="1" dirty="0">
                <a:solidFill>
                  <a:srgbClr val="C00000"/>
                </a:solidFill>
                <a:latin typeface="Roboto Mono" panose="020B0604020202020204" charset="0"/>
                <a:ea typeface="Roboto Mono" panose="020B0604020202020204" charset="0"/>
              </a:rPr>
              <a:t>Comenio (1592-1671)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1° escuela materna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2° escuela elemental pública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3° escuela latina o gimnasio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Cada curso tienen una materia fundamental: 1º gramática; 2° ciencias físicas y naturales; 3º matemática; 4º ética; 5° dialéctica; 6° retórica. Al mismo tiempo, año con año, se trata la historia de la ciencia que se ha estudiado; historia de las ciencias, de las invenciones, historia de la moral, historia de los ritos de los diversos pueblos, y ético-política.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El horario escolar debe ser de cuatro horas diarias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4° las academias, es decir las facultades de enseñanza superior 18-24 años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7BF052-AD0A-4C72-9DEC-3AEAA6DA0CBA}"/>
              </a:ext>
            </a:extLst>
          </p:cNvPr>
          <p:cNvSpPr txBox="1"/>
          <p:nvPr/>
        </p:nvSpPr>
        <p:spPr>
          <a:xfrm>
            <a:off x="4629553" y="543837"/>
            <a:ext cx="4078562" cy="4047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b="1" dirty="0">
                <a:solidFill>
                  <a:srgbClr val="C00000"/>
                </a:solidFill>
                <a:latin typeface="Roboto Mono" panose="020B0604020202020204" charset="0"/>
                <a:ea typeface="Roboto Mono" panose="020B0604020202020204" charset="0"/>
              </a:rPr>
              <a:t>Locke (1632-1704)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8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8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-Formar un “gentleman” capaz de ser útil a sí mismo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8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-Más a la calidad y la formación del carácter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8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-Repugnancia hacia la enseñanza clásica y estudios verbales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8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-Especial competencia en las cuestiones de educación física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8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-Disertó con método acerca de la alimentación, de los vestidos y del sueño del niño.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8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-La educación moral es más importante que la instrucción propiamente dicha : 1° la virtud; 2° la prudencia; 3° las buenas maneras y 4° la instrucción.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8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8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-El juego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8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-Constituir las buenas costumbres morales, cultivar los sentimientos nobles y formar caracteres virtuosos.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8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-Reprueba la disciplina represiva y no se inclina a los castigo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8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Quiere formar hombres prácticos, armados para el combate de la vida y provistos de todos los conocimientos que necesitaran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8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-Condena los estudios que no tienden directamente a la preparación para la vida.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8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8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-Recomienda el dibujo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8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-El niño debe ejercitarse en su lengua materna, después el latín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8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-Necesidad de actividad y de libertad que es natural en el niño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8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-Estudio natural, placentero y apto para satisfacer la curiosidad natural y los intereses del niño.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8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-Historia, geografía, geometría, ciencias naturales y “todas las otras ramas de la cultura que se refieren a cosas que los sentidos perciben” y que le interesan.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8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-Prohibió la retórica, la lógica y la metafísica, que no sirven para nada.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7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499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600" y="54032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Pensamiento Pedagógico        Ilustrado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553841"/>
            <a:ext cx="7232072" cy="3158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Palabra alemana- aclarar, iluminar, estar esclarecido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Mediados del siglo XVIII hasta los primeros años del siglo XIX. 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Inglaterra, Francia y Alemania.</a:t>
            </a:r>
          </a:p>
          <a:p>
            <a:pPr marL="0" lvl="0" indent="0" rtl="0">
              <a:spcBef>
                <a:spcPts val="0"/>
              </a:spcBef>
              <a:buNone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Disipar las tinieblas de la ignorancia de la humanidad mediante las luces del conocimiento y la razón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El siglo XVIII - el Siglo de las Luces 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Pensar por al propia razón.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Liberación y Emancipación de las autoridades. 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Para pensar por si mismo, confiar en uno mismo</a:t>
            </a:r>
          </a:p>
          <a:p>
            <a:pPr marL="0" lvl="0" indent="0" rtl="0">
              <a:spcBef>
                <a:spcPts val="0"/>
              </a:spcBef>
              <a:buNone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John Locke fue el primero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2156002" y="498436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0168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600" y="54032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Revolución Francesa 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317248"/>
            <a:ext cx="7232072" cy="3395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Plan Nacional de Educación, aprobado por la Asamblea Nacional Constituyente en 1793 y concebido por </a:t>
            </a:r>
            <a:r>
              <a:rPr lang="es-MX" sz="1200" dirty="0" err="1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Lepelletier</a:t>
            </a: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 (1760- 1793)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enseñanza pública, gratuita, obligatoria e igual para todos hasta que el niño cumpla doce años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El Estado sólo ofrecería uniformes y alimentación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Para los profesores, un salario fijo. Los gastos de la educación se cobrarían a todos los ciudadanos, y los ricos pagarían cuotas más altas.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El Plan Nacional de Educación no se llevó a la práctica. Su autor fue asesinado en 1793. Pero, sus ideas inspiradas en el liberalismo del siglo XVIII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9799235">
            <a:off x="2278965" y="519780"/>
            <a:ext cx="731992" cy="4986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7281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600" y="54032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Rousseau (1712-1778)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317248"/>
            <a:ext cx="7232072" cy="3395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utilidad y la felicidad del género humano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Se inspiró en Montaigne, en Locke 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justicia, la beneficencia, el discernimiento de la virtud y la instrucción, pedía para las mujeres establecimientos nacionales, colegios de enseñanza secundaria.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Emilio. Ficción literaria. Una propuesta a la educación convencional que provoca reflexión. El mayor monumento del pensamiento humano en materia de educación. 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A la primera fase él la llama edad de la naturaleza (hasta los 12 años); a la segunda, edad de la fuerza, de la razón y de las pasiones (de los 12 a los 20) y a la tercera la denomina edad de la sabiduría y del casamiento (de los 20 a los 25 años).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9799235">
            <a:off x="2074344" y="519780"/>
            <a:ext cx="731992" cy="4986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2421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600" y="54032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Rousseau (1712-1778)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170176" y="1113026"/>
            <a:ext cx="7481455" cy="3599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 algn="l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2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En los doce primeros años de la vida del niño, ha eliminado premeditadamente, todo lo relativo a la educación y a la disciplina moral. Correr, saltar, apreciar las distancias; pero será un ignorante perfecto. </a:t>
            </a:r>
          </a:p>
          <a:p>
            <a:pPr marL="342900" indent="-342900" algn="l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2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Contra el uso de las nodrizas y recuerda á las madres los deberes </a:t>
            </a:r>
          </a:p>
          <a:p>
            <a:pPr marL="342900" indent="-342900" algn="l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2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Trabajos, se endurezca en las privaciones; dolor, sufrir. </a:t>
            </a:r>
          </a:p>
          <a:p>
            <a:pPr marL="342900" indent="-342900" algn="l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2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Desde 12-15 años Estudio y desarrollo intelectual propiamente dicho, ciencias físicas: astronomía y geografía por medio de viajes. No gramática, no lenguas antiguas. Prohibida la historia</a:t>
            </a:r>
          </a:p>
          <a:p>
            <a:pPr marL="342900" indent="-342900" algn="l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2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Hasta los quince años no sepa Emilio lo que es un libro. Solo Robinsón Crusoe</a:t>
            </a:r>
          </a:p>
          <a:p>
            <a:pPr marL="342900" indent="-342900" algn="l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2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A los 15 años no conocerá nada de historia, nada de la humanidad, nada de arte ni de literatura, nada de Dios, pero sabrá un oficio, un oficio manual.</a:t>
            </a:r>
          </a:p>
          <a:p>
            <a:pPr marL="342900" indent="-342900" algn="l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2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La única religión es la religión de la naturaleza. Si Emilio desease ir más allá; si le fuera necesaria una religión positiva, a él tocaba escogerla.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9799235">
            <a:off x="2074344" y="519780"/>
            <a:ext cx="731992" cy="4986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1726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600" y="54032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Rousseau (1712-1778)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23642" y="1035894"/>
            <a:ext cx="7327989" cy="3676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2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“Emilio tiene pocos conocimientos, pero los que tiene son verdaderamente suyos: nada sabe a medias. Entre el pequeño número de las cosas que sabe y que sabe bien, la más importante consiste en saber que hay muchas que ignora y que puede llegar a conocer cualquier día, lo que es más de lo que saben muchos hombres y de lo que sabrán en toda su vida, e infinidad de otras que los hombres no sabrán nunca. 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endParaRPr lang="es-MX" sz="12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2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Tiene un espíritu universal, no en cuanto a las luces, sino en cuanto a la facultad de adquirirlas; un espíritu abierto, inteligente, presto para todo, y como dice Montaigne, si no instruido al menos dispuesto a instruirse. Me basta con que sepa encontrar el para qué sirve de todo lo que hace y el porqué de todo loque cree. Por una vez aún : mi objeto no es darle la ciencia sino el de enseñarle a que la adquiera cuando tenga necesidad, hacérsela estimar en lo que vale y hacerle amar la verdad por encima de todo. Con este método se adelanta poco, pero no se da nunca un paso inútil, ni se halla uno obligado a retroceder.”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endParaRPr lang="es-MX" sz="12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9799235">
            <a:off x="2074344" y="519780"/>
            <a:ext cx="731992" cy="4986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6897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1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Pedagogía</a:t>
            </a:r>
            <a:endParaRPr sz="6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600" y="54032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Kant (1724-1804)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163782"/>
            <a:ext cx="7232072" cy="3548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Le inspira como a Rousseau la idea de una educación negativa, respetuosa para la libertad del niño.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Prohíbe las anécdotas y los cuentos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Criticará el abuso de la memoria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Distingue el castigo físico del castigo moral, que es el mejor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Es mucho mejor enseñarle desde niño las verdaderas nociones religiosas, por temor de que tome de los otros hombres nociones supersticiosas y falsas.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Una educación digna de ese nombre debe tener como punto de referencia un mejor porvenir para la humanidad. Algo útil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Kant critica la tendencia de los pedagogos que quieren reducir a juego todas las formas de educación, porque el niño debe, ciertamente, “jugar, tener sus horas de recreo, pero también debe aprender a trabajar”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9799235">
            <a:off x="2477192" y="525379"/>
            <a:ext cx="731992" cy="4986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51528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600" y="54032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Herbart ( 1776-1841)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317248"/>
            <a:ext cx="7232072" cy="3395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Necesidad de una ciencia profesional pedagógica para educadores profesionales y para el futuro profesorado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Pionero de la psicología científica.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rtl="0">
              <a:spcBef>
                <a:spcPts val="0"/>
              </a:spcBef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El proceso de enseñanza debía seguir cuatro pasos formales: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1- claridad en la presentación del contenido 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2- asociación de un contenido con otro asimilado anteriormente por el alumno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3 ordenación de los contenidos 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4- aplicación a situaciones concretas de los conocimientos adquiridos 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Basado en los intereses de los alumnos y de acuerdo con sus diferencias individuales, por eso serían múltiples y variados.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9799235">
            <a:off x="2016794" y="519780"/>
            <a:ext cx="731992" cy="4986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51117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812090" y="471047"/>
            <a:ext cx="361283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Positivista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1124175" y="1248932"/>
            <a:ext cx="1918825" cy="21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aracterísticas del positivismo">
            <a:extLst>
              <a:ext uri="{FF2B5EF4-FFF2-40B4-BE49-F238E27FC236}">
                <a16:creationId xmlns:a16="http://schemas.microsoft.com/office/drawing/2014/main" id="{6C10787B-EB58-4948-A6AF-609DBD688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6395">
            <a:off x="2908070" y="1699940"/>
            <a:ext cx="3612839" cy="271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228;p34">
            <a:extLst>
              <a:ext uri="{FF2B5EF4-FFF2-40B4-BE49-F238E27FC236}">
                <a16:creationId xmlns:a16="http://schemas.microsoft.com/office/drawing/2014/main" id="{9915F7D6-836A-49DF-A789-83AF4DF06166}"/>
              </a:ext>
            </a:extLst>
          </p:cNvPr>
          <p:cNvSpPr/>
          <p:nvPr/>
        </p:nvSpPr>
        <p:spPr>
          <a:xfrm rot="19299521">
            <a:off x="2627050" y="1581526"/>
            <a:ext cx="1230605" cy="45537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8" name="Google Shape;228;p34">
            <a:extLst>
              <a:ext uri="{FF2B5EF4-FFF2-40B4-BE49-F238E27FC236}">
                <a16:creationId xmlns:a16="http://schemas.microsoft.com/office/drawing/2014/main" id="{8802BE6A-6447-4950-8298-E27134D0BA76}"/>
              </a:ext>
            </a:extLst>
          </p:cNvPr>
          <p:cNvSpPr/>
          <p:nvPr/>
        </p:nvSpPr>
        <p:spPr>
          <a:xfrm rot="19299521">
            <a:off x="5558926" y="4075440"/>
            <a:ext cx="1230605" cy="45537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501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600" y="54032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Pensamiento Pedagógico Positivista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656151"/>
            <a:ext cx="7232072" cy="3056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Visión científica, acabó estableciendo una nueva fe, la fe en la ciencia, que subordinó la imaginación científica a la pura observación empírica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En la pedagogía, hacia el pragmatismo que consideraba válida solamente la formación utilizada prácticamente en la vida presente, inmediata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Augusto Comte (1798-1857) ciencia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7030A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1972035" y="621892"/>
            <a:ext cx="731992" cy="4986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0710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728962" y="471047"/>
            <a:ext cx="369596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Positivista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1124175" y="124893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EBBE80D-7D33-40D1-BC7D-42F007EA3FFD}"/>
              </a:ext>
            </a:extLst>
          </p:cNvPr>
          <p:cNvSpPr txBox="1"/>
          <p:nvPr/>
        </p:nvSpPr>
        <p:spPr>
          <a:xfrm>
            <a:off x="626651" y="1670318"/>
            <a:ext cx="3887799" cy="3031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100" b="1" dirty="0">
                <a:solidFill>
                  <a:srgbClr val="C00000"/>
                </a:solidFill>
                <a:latin typeface="Roboto Mono" panose="020B0604020202020204" charset="0"/>
                <a:ea typeface="Roboto Mono" panose="020B0604020202020204" charset="0"/>
              </a:rPr>
              <a:t>Herbert Spencer (1820-1903)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-Los conocimientos más importantes son los que sirven para la conservación y la mejoría del individuo, de la familia y de la sociedad en general.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-La educación consistía en recibir preparación completa del hombre para la vida entera.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-El objetivo de la educación –adquirir los conocimientos que mejor contribuyeran para desarrollar la vida intelectual y social en todos sus aspectos.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-Influido por las ideas naturalistas de Rousseau. Educación física y al estudio de la naturaleza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1148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728962" y="471047"/>
            <a:ext cx="369596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Positivista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1124175" y="124893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EBBE80D-7D33-40D1-BC7D-42F007EA3FFD}"/>
              </a:ext>
            </a:extLst>
          </p:cNvPr>
          <p:cNvSpPr txBox="1"/>
          <p:nvPr/>
        </p:nvSpPr>
        <p:spPr>
          <a:xfrm>
            <a:off x="626651" y="1670318"/>
            <a:ext cx="3887799" cy="3031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100" b="1" dirty="0">
                <a:solidFill>
                  <a:srgbClr val="C00000"/>
                </a:solidFill>
                <a:latin typeface="Roboto Mono" panose="020B0604020202020204" charset="0"/>
                <a:ea typeface="Roboto Mono" panose="020B0604020202020204" charset="0"/>
              </a:rPr>
              <a:t>Herbert Spencer (1820-1903)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-Los conocimientos más importantes son los que sirven para la conservación y la mejoría del individuo, de la familia y de la sociedad en general.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-La educación consistía en recibir preparación completa del hombre para la vida entera.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-El objetivo de la educación –adquirir los conocimientos que mejor contribuyeran para desarrollar la vida intelectual y social en todos sus aspectos.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-Influido por las ideas naturalistas de Rousseau. Educación física y al estudio de la naturaleza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7BF052-AD0A-4C72-9DEC-3AEAA6DA0CBA}"/>
              </a:ext>
            </a:extLst>
          </p:cNvPr>
          <p:cNvSpPr txBox="1"/>
          <p:nvPr/>
        </p:nvSpPr>
        <p:spPr>
          <a:xfrm>
            <a:off x="4629553" y="543837"/>
            <a:ext cx="4078562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“¿Cuáles son los conocimientos de mayor valor?- hay una respuesta uniforme: la Ciencia. Es el veredicto para todas la interrogantes.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Para la propia conservación directa, es decir, la conservación de la vida y de la salud, el conocimiento más importante es la Ciencia. Para la propia conservación indirecta, o sea lo que se llama ganar la vida, la Ciencia es el conocimiento de mayor valor.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Para el justo desempeño de las funciones de familia el guía más adecuado sólo se encuentra en la Ciencia. Para la interpretación de la vida nacional, en el pasado y en el presente, sin la cual el ciudadano no puede regularizar justamente su procedimiento, la clave indispensable es la Ciencia. 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Para la producción más perfecta y para los gozos del arte en todas sus formas, la preparación imprescindible también es la Ciencia, y para los fines de la disciplina intelectual, moral y religiosa, el estudio más eficaz es, una vez más, la Ciencia.”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9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8377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728962" y="471047"/>
            <a:ext cx="369596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Positivista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1124175" y="124893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EBBE80D-7D33-40D1-BC7D-42F007EA3FFD}"/>
              </a:ext>
            </a:extLst>
          </p:cNvPr>
          <p:cNvSpPr txBox="1"/>
          <p:nvPr/>
        </p:nvSpPr>
        <p:spPr>
          <a:xfrm>
            <a:off x="626651" y="1670318"/>
            <a:ext cx="3887799" cy="1646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100" b="1" dirty="0">
                <a:solidFill>
                  <a:srgbClr val="C00000"/>
                </a:solidFill>
                <a:latin typeface="Roboto Mono" panose="020B0604020202020204" charset="0"/>
                <a:ea typeface="Roboto Mono" panose="020B0604020202020204" charset="0"/>
              </a:rPr>
              <a:t>Émile Durkheim (1858-1917)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Educación como imagen y reflejo de la sociedad.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Se opone a Rousseau. Mientras que Rousseau afirmaba que el hombre nace bueno y la sociedad lo pervierte, Durkheim declaraba que el hombre nace egoísta y sólo la sociedad, a través de la educación, puede hacerlo solidario.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66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efinición de Socialismo: qué es, características y filosofía">
            <a:extLst>
              <a:ext uri="{FF2B5EF4-FFF2-40B4-BE49-F238E27FC236}">
                <a16:creationId xmlns:a16="http://schemas.microsoft.com/office/drawing/2014/main" id="{38AD3496-028D-4359-B549-9BCF02EDD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0328">
            <a:off x="2485958" y="1747170"/>
            <a:ext cx="3877942" cy="236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812090" y="471047"/>
            <a:ext cx="361283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Socialista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4">
            <a:alphaModFix amt="56000"/>
          </a:blip>
          <a:stretch>
            <a:fillRect/>
          </a:stretch>
        </p:blipFill>
        <p:spPr>
          <a:xfrm rot="10800000">
            <a:off x="1124175" y="124893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28;p34">
            <a:extLst>
              <a:ext uri="{FF2B5EF4-FFF2-40B4-BE49-F238E27FC236}">
                <a16:creationId xmlns:a16="http://schemas.microsoft.com/office/drawing/2014/main" id="{9915F7D6-836A-49DF-A789-83AF4DF06166}"/>
              </a:ext>
            </a:extLst>
          </p:cNvPr>
          <p:cNvSpPr/>
          <p:nvPr/>
        </p:nvSpPr>
        <p:spPr>
          <a:xfrm rot="18466949">
            <a:off x="1977850" y="2008903"/>
            <a:ext cx="1230605" cy="45537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8" name="Google Shape;228;p34">
            <a:extLst>
              <a:ext uri="{FF2B5EF4-FFF2-40B4-BE49-F238E27FC236}">
                <a16:creationId xmlns:a16="http://schemas.microsoft.com/office/drawing/2014/main" id="{8802BE6A-6447-4950-8298-E27134D0BA76}"/>
              </a:ext>
            </a:extLst>
          </p:cNvPr>
          <p:cNvSpPr/>
          <p:nvPr/>
        </p:nvSpPr>
        <p:spPr>
          <a:xfrm rot="18677609">
            <a:off x="5592434" y="3402377"/>
            <a:ext cx="1230605" cy="45537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6385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728962" y="471047"/>
            <a:ext cx="369596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Socialista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1124175" y="124893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EBBE80D-7D33-40D1-BC7D-42F007EA3FFD}"/>
              </a:ext>
            </a:extLst>
          </p:cNvPr>
          <p:cNvSpPr txBox="1"/>
          <p:nvPr/>
        </p:nvSpPr>
        <p:spPr>
          <a:xfrm>
            <a:off x="633045" y="1606374"/>
            <a:ext cx="3887799" cy="318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100" b="1" dirty="0">
                <a:solidFill>
                  <a:srgbClr val="C00000"/>
                </a:solidFill>
                <a:latin typeface="Roboto Mono" panose="020B0604020202020204" charset="0"/>
                <a:ea typeface="Roboto Mono" panose="020B0604020202020204" charset="0"/>
              </a:rPr>
              <a:t>Karl Marx (1808-1883)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Reservado en relación a sugerencias concretas de educación.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Eficaz crítica al carácter ideológico de clase de la educación, al estar al servicio de los dominantes y para la opresión de los dominados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Sugirió un trabajo infantil bien equilibrado y un programa de educación politécnica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“Trabajo y educación irán unidos y, por tanto, se perfila para las generaciones venideras una educación técnica multilateral.”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Educación “politécnica” donde se fundan la formación social, la formación de la inteligencia y la formación profesional.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6630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728962" y="471047"/>
            <a:ext cx="369596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Socialista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1124175" y="124893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EBBE80D-7D33-40D1-BC7D-42F007EA3FFD}"/>
              </a:ext>
            </a:extLst>
          </p:cNvPr>
          <p:cNvSpPr txBox="1"/>
          <p:nvPr/>
        </p:nvSpPr>
        <p:spPr>
          <a:xfrm>
            <a:off x="633045" y="1606374"/>
            <a:ext cx="3887799" cy="318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100" b="1" dirty="0">
                <a:solidFill>
                  <a:srgbClr val="C00000"/>
                </a:solidFill>
                <a:latin typeface="Roboto Mono" panose="020B0604020202020204" charset="0"/>
                <a:ea typeface="Roboto Mono" panose="020B0604020202020204" charset="0"/>
              </a:rPr>
              <a:t>Karl Marx (1808-1883)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Reservado en relación a sugerencias concretas de educación.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Eficaz crítica al carácter ideológico de clase de la educación, al estar al servicio de los dominantes y para la opresión de los dominados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Sugirió un trabajo infantil bien equilibrado y un programa de educación politécnica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“Trabajo y educación irán unidos y, por tanto, se perfila para las generaciones venideras una educación técnica multilateral.”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Educación “politécnica” donde se fundan la formación social, la formación de la inteligencia y la formación profesional.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7B34D0-A6FE-41E3-9510-9A27EC7608F8}"/>
              </a:ext>
            </a:extLst>
          </p:cNvPr>
          <p:cNvSpPr txBox="1"/>
          <p:nvPr/>
        </p:nvSpPr>
        <p:spPr>
          <a:xfrm>
            <a:off x="4719073" y="908318"/>
            <a:ext cx="3887799" cy="318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100" b="1" dirty="0">
                <a:solidFill>
                  <a:srgbClr val="C00000"/>
                </a:solidFill>
                <a:latin typeface="Roboto Mono" panose="020B0604020202020204" charset="0"/>
                <a:ea typeface="Roboto Mono" panose="020B0604020202020204" charset="0"/>
              </a:rPr>
              <a:t>Lenin (1870-1924)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“Con excepción de Rusia, en Europa no existe ningún país tan bárbaro, en el cual las masas populares hayan sido privadas de la enseñanza, de la cultura, y del saber".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En su decreto del 26 de diciembre de 1919, obligaba "a todos los analfabetas de 8 a 50 años de edad a aprender a leer y a escribir en su lengua vernácula o en ruso, según su deseo"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endParaRPr lang="es-MX" sz="10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Lenin defendió: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1- la anulación de la obligatoriedad de un idioma del Estado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2- la enseñanza general y politécnica, gratuita y obligatoria hasta los 16 años;</a:t>
            </a:r>
          </a:p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s-MX" sz="10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3- la distribución gratuita de alimentos, ropas y material escolar</a:t>
            </a:r>
          </a:p>
        </p:txBody>
      </p:sp>
    </p:spTree>
    <p:extLst>
      <p:ext uri="{BB962C8B-B14F-4D97-AF65-F5344CB8AC3E}">
        <p14:creationId xmlns:p14="http://schemas.microsoft.com/office/powerpoint/2010/main" val="2643400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Taoísmo - Wikipedia, la enciclopedia libre">
            <a:extLst>
              <a:ext uri="{FF2B5EF4-FFF2-40B4-BE49-F238E27FC236}">
                <a16:creationId xmlns:a16="http://schemas.microsoft.com/office/drawing/2014/main" id="{377791EE-D385-4A37-BD2F-87289D012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25" y="3350850"/>
            <a:ext cx="905944" cy="90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5" y="471047"/>
            <a:ext cx="323716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Oriental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4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4"/>
          <p:cNvSpPr/>
          <p:nvPr/>
        </p:nvSpPr>
        <p:spPr>
          <a:xfrm rot="1278739">
            <a:off x="984932" y="2992909"/>
            <a:ext cx="1101258" cy="649000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0" y="15402"/>
                </a:moveTo>
                <a:lnTo>
                  <a:pt x="40035" y="0"/>
                </a:lnTo>
                <a:cubicBezTo>
                  <a:pt x="40035" y="0"/>
                  <a:pt x="39175" y="1442"/>
                  <a:pt x="39491" y="2221"/>
                </a:cubicBezTo>
                <a:cubicBezTo>
                  <a:pt x="39806" y="2993"/>
                  <a:pt x="41434" y="3418"/>
                  <a:pt x="41434" y="3418"/>
                </a:cubicBezTo>
                <a:cubicBezTo>
                  <a:pt x="41434" y="3418"/>
                  <a:pt x="40574" y="5040"/>
                  <a:pt x="41047" y="5753"/>
                </a:cubicBezTo>
                <a:cubicBezTo>
                  <a:pt x="41521" y="6466"/>
                  <a:pt x="42609" y="7168"/>
                  <a:pt x="42609" y="7168"/>
                </a:cubicBezTo>
                <a:cubicBezTo>
                  <a:pt x="42609" y="7168"/>
                  <a:pt x="41510" y="9791"/>
                  <a:pt x="44051" y="10684"/>
                </a:cubicBezTo>
                <a:lnTo>
                  <a:pt x="4327" y="25960"/>
                </a:lnTo>
                <a:cubicBezTo>
                  <a:pt x="4327" y="25960"/>
                  <a:pt x="4958" y="24252"/>
                  <a:pt x="4703" y="23631"/>
                </a:cubicBezTo>
                <a:cubicBezTo>
                  <a:pt x="4447" y="23011"/>
                  <a:pt x="2885" y="22439"/>
                  <a:pt x="2885" y="22439"/>
                </a:cubicBezTo>
                <a:cubicBezTo>
                  <a:pt x="2885" y="22439"/>
                  <a:pt x="3767" y="20752"/>
                  <a:pt x="3380" y="19816"/>
                </a:cubicBezTo>
                <a:cubicBezTo>
                  <a:pt x="2999" y="18885"/>
                  <a:pt x="1524" y="18526"/>
                  <a:pt x="1524" y="18526"/>
                </a:cubicBezTo>
                <a:cubicBezTo>
                  <a:pt x="1524" y="18526"/>
                  <a:pt x="2237" y="17514"/>
                  <a:pt x="1873" y="16638"/>
                </a:cubicBezTo>
                <a:cubicBezTo>
                  <a:pt x="1513" y="15761"/>
                  <a:pt x="0" y="15402"/>
                  <a:pt x="0" y="15402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Picture 4" descr="ACADEMIA OH DO KWAN - INGENIO: Confusionismo">
            <a:extLst>
              <a:ext uri="{FF2B5EF4-FFF2-40B4-BE49-F238E27FC236}">
                <a16:creationId xmlns:a16="http://schemas.microsoft.com/office/drawing/2014/main" id="{1D378D4E-76C6-4B10-AA4F-A3F06E226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25" y="1834130"/>
            <a:ext cx="1102458" cy="110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induismo: qué es, características, creencias y origen - Significados">
            <a:extLst>
              <a:ext uri="{FF2B5EF4-FFF2-40B4-BE49-F238E27FC236}">
                <a16:creationId xmlns:a16="http://schemas.microsoft.com/office/drawing/2014/main" id="{36E409DD-2AE6-4151-9353-BD2809CCF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000" y="2029449"/>
            <a:ext cx="1084601" cy="108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Anubis - Wikipedia, la enciclopedia libre">
            <a:extLst>
              <a:ext uri="{FF2B5EF4-FFF2-40B4-BE49-F238E27FC236}">
                <a16:creationId xmlns:a16="http://schemas.microsoft.com/office/drawing/2014/main" id="{611A2BE0-EE13-441A-AEF0-65E9A6333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4769" flipH="1">
            <a:off x="5075564" y="2361147"/>
            <a:ext cx="800071" cy="171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Qué es el Budismo? – Centro Budista de Cuernavaca">
            <a:extLst>
              <a:ext uri="{FF2B5EF4-FFF2-40B4-BE49-F238E27FC236}">
                <a16:creationId xmlns:a16="http://schemas.microsoft.com/office/drawing/2014/main" id="{7ED7DFD3-878E-431C-AE8A-E8AAC920E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941" y="932669"/>
            <a:ext cx="1402294" cy="168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hanging the way you learn | Flashcards">
            <a:extLst>
              <a:ext uri="{FF2B5EF4-FFF2-40B4-BE49-F238E27FC236}">
                <a16:creationId xmlns:a16="http://schemas.microsoft.com/office/drawing/2014/main" id="{2E55D9B5-141D-4C64-A2AE-6D1DB0615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461" y="1242583"/>
            <a:ext cx="1155928" cy="1632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28;p34">
            <a:extLst>
              <a:ext uri="{FF2B5EF4-FFF2-40B4-BE49-F238E27FC236}">
                <a16:creationId xmlns:a16="http://schemas.microsoft.com/office/drawing/2014/main" id="{346C4247-700A-4A13-9F00-FDB1E95B2AF1}"/>
              </a:ext>
            </a:extLst>
          </p:cNvPr>
          <p:cNvSpPr/>
          <p:nvPr/>
        </p:nvSpPr>
        <p:spPr>
          <a:xfrm rot="-2148808">
            <a:off x="3035347" y="2080305"/>
            <a:ext cx="647414" cy="26632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0" name="Google Shape;228;p34">
            <a:extLst>
              <a:ext uri="{FF2B5EF4-FFF2-40B4-BE49-F238E27FC236}">
                <a16:creationId xmlns:a16="http://schemas.microsoft.com/office/drawing/2014/main" id="{D9B21BD8-E923-43C7-A386-31CF47E601B0}"/>
              </a:ext>
            </a:extLst>
          </p:cNvPr>
          <p:cNvSpPr/>
          <p:nvPr/>
        </p:nvSpPr>
        <p:spPr>
          <a:xfrm>
            <a:off x="4928169" y="2389619"/>
            <a:ext cx="647414" cy="26632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1" name="Google Shape;228;p34">
            <a:extLst>
              <a:ext uri="{FF2B5EF4-FFF2-40B4-BE49-F238E27FC236}">
                <a16:creationId xmlns:a16="http://schemas.microsoft.com/office/drawing/2014/main" id="{037D078B-EFB6-41B4-96DB-30104CEA8852}"/>
              </a:ext>
            </a:extLst>
          </p:cNvPr>
          <p:cNvSpPr/>
          <p:nvPr/>
        </p:nvSpPr>
        <p:spPr>
          <a:xfrm rot="-2148808">
            <a:off x="684792" y="1769823"/>
            <a:ext cx="834877" cy="26632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28" name="Google Shape;228;p34"/>
          <p:cNvSpPr/>
          <p:nvPr/>
        </p:nvSpPr>
        <p:spPr>
          <a:xfrm rot="-2148808">
            <a:off x="6061130" y="939023"/>
            <a:ext cx="647414" cy="26632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29" name="Google Shape;229;p34"/>
          <p:cNvSpPr/>
          <p:nvPr/>
        </p:nvSpPr>
        <p:spPr>
          <a:xfrm rot="20512847">
            <a:off x="7701158" y="1116688"/>
            <a:ext cx="710480" cy="1011377"/>
          </a:xfrm>
          <a:custGeom>
            <a:avLst/>
            <a:gdLst/>
            <a:ahLst/>
            <a:cxnLst/>
            <a:rect l="l" t="t" r="r" b="b"/>
            <a:pathLst>
              <a:path w="28231" h="36727" extrusionOk="0">
                <a:moveTo>
                  <a:pt x="9835" y="1"/>
                </a:moveTo>
                <a:cubicBezTo>
                  <a:pt x="9835" y="1"/>
                  <a:pt x="9694" y="1552"/>
                  <a:pt x="8877" y="2031"/>
                </a:cubicBezTo>
                <a:cubicBezTo>
                  <a:pt x="8631" y="2175"/>
                  <a:pt x="8359" y="2226"/>
                  <a:pt x="8099" y="2226"/>
                </a:cubicBezTo>
                <a:cubicBezTo>
                  <a:pt x="7495" y="2226"/>
                  <a:pt x="6956" y="1955"/>
                  <a:pt x="6956" y="1955"/>
                </a:cubicBezTo>
                <a:cubicBezTo>
                  <a:pt x="6956" y="1955"/>
                  <a:pt x="6815" y="3468"/>
                  <a:pt x="5944" y="3979"/>
                </a:cubicBezTo>
                <a:cubicBezTo>
                  <a:pt x="5694" y="4127"/>
                  <a:pt x="5367" y="4179"/>
                  <a:pt x="5027" y="4179"/>
                </a:cubicBezTo>
                <a:cubicBezTo>
                  <a:pt x="4189" y="4179"/>
                  <a:pt x="3277" y="3860"/>
                  <a:pt x="3277" y="3860"/>
                </a:cubicBezTo>
                <a:cubicBezTo>
                  <a:pt x="3277" y="3860"/>
                  <a:pt x="2940" y="5492"/>
                  <a:pt x="2363" y="5830"/>
                </a:cubicBezTo>
                <a:cubicBezTo>
                  <a:pt x="2184" y="5936"/>
                  <a:pt x="1888" y="5973"/>
                  <a:pt x="1566" y="5973"/>
                </a:cubicBezTo>
                <a:cubicBezTo>
                  <a:pt x="850" y="5973"/>
                  <a:pt x="1" y="5792"/>
                  <a:pt x="1" y="5792"/>
                </a:cubicBezTo>
                <a:lnTo>
                  <a:pt x="1" y="5792"/>
                </a:lnTo>
                <a:lnTo>
                  <a:pt x="18233" y="36726"/>
                </a:lnTo>
                <a:cubicBezTo>
                  <a:pt x="18569" y="35013"/>
                  <a:pt x="19849" y="34712"/>
                  <a:pt x="20707" y="34712"/>
                </a:cubicBezTo>
                <a:cubicBezTo>
                  <a:pt x="21170" y="34712"/>
                  <a:pt x="21509" y="34800"/>
                  <a:pt x="21509" y="34800"/>
                </a:cubicBezTo>
                <a:cubicBezTo>
                  <a:pt x="21509" y="34800"/>
                  <a:pt x="22048" y="33624"/>
                  <a:pt x="22685" y="33053"/>
                </a:cubicBezTo>
                <a:cubicBezTo>
                  <a:pt x="22886" y="32873"/>
                  <a:pt x="23195" y="32811"/>
                  <a:pt x="23525" y="32811"/>
                </a:cubicBezTo>
                <a:cubicBezTo>
                  <a:pt x="24241" y="32811"/>
                  <a:pt x="25052" y="33102"/>
                  <a:pt x="25052" y="33102"/>
                </a:cubicBezTo>
                <a:cubicBezTo>
                  <a:pt x="25052" y="33102"/>
                  <a:pt x="25237" y="31431"/>
                  <a:pt x="25961" y="31006"/>
                </a:cubicBezTo>
                <a:cubicBezTo>
                  <a:pt x="26140" y="30901"/>
                  <a:pt x="26369" y="30861"/>
                  <a:pt x="26614" y="30861"/>
                </a:cubicBezTo>
                <a:cubicBezTo>
                  <a:pt x="27354" y="30861"/>
                  <a:pt x="28231" y="31224"/>
                  <a:pt x="28231" y="31224"/>
                </a:cubicBezTo>
                <a:lnTo>
                  <a:pt x="9835" y="1"/>
                </a:ln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2" name="Google Shape;228;p34">
            <a:extLst>
              <a:ext uri="{FF2B5EF4-FFF2-40B4-BE49-F238E27FC236}">
                <a16:creationId xmlns:a16="http://schemas.microsoft.com/office/drawing/2014/main" id="{DC7B9183-B893-4815-B88D-D58DDD0CE688}"/>
              </a:ext>
            </a:extLst>
          </p:cNvPr>
          <p:cNvSpPr/>
          <p:nvPr/>
        </p:nvSpPr>
        <p:spPr>
          <a:xfrm>
            <a:off x="5074175" y="3940621"/>
            <a:ext cx="647414" cy="26632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6"/>
          <p:cNvSpPr txBox="1">
            <a:spLocks noGrp="1"/>
          </p:cNvSpPr>
          <p:nvPr>
            <p:ph type="title"/>
          </p:nvPr>
        </p:nvSpPr>
        <p:spPr>
          <a:xfrm>
            <a:off x="1487581" y="1351928"/>
            <a:ext cx="6403116" cy="25962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-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Aragón, C (2007)Pedagogía: Fundamento de la educación hacia una reconceptualización de la pedagogía. Colegio </a:t>
            </a:r>
            <a:r>
              <a:rPr lang="es-MX" dirty="0" err="1"/>
              <a:t>Hiapanoamericano</a:t>
            </a:r>
            <a:br>
              <a:rPr lang="es-MX" dirty="0"/>
            </a:br>
            <a:br>
              <a:rPr lang="es-MX" dirty="0"/>
            </a:br>
            <a:r>
              <a:rPr lang="es-MX" dirty="0" err="1"/>
              <a:t>Compayré</a:t>
            </a:r>
            <a:r>
              <a:rPr lang="es-MX" dirty="0"/>
              <a:t>, G. (1902) Historia de la Pedagogía. Francia.</a:t>
            </a:r>
            <a:br>
              <a:rPr lang="es-MX" dirty="0"/>
            </a:br>
            <a:br>
              <a:rPr lang="es-MX" dirty="0"/>
            </a:br>
            <a:r>
              <a:rPr lang="es-MX" dirty="0" err="1"/>
              <a:t>Nassif,R</a:t>
            </a:r>
            <a:r>
              <a:rPr lang="es-MX" dirty="0"/>
              <a:t>. (1958) Pedagogía General. Argentina, Editorial </a:t>
            </a:r>
            <a:r>
              <a:rPr lang="es-MX" dirty="0" err="1"/>
              <a:t>Kapelusk</a:t>
            </a:r>
            <a:endParaRPr lang="es-MX" dirty="0"/>
          </a:p>
        </p:txBody>
      </p:sp>
      <p:sp>
        <p:nvSpPr>
          <p:cNvPr id="242" name="Google Shape;242;p36"/>
          <p:cNvSpPr txBox="1">
            <a:spLocks noGrp="1"/>
          </p:cNvSpPr>
          <p:nvPr>
            <p:ph type="subTitle" idx="1"/>
          </p:nvPr>
        </p:nvSpPr>
        <p:spPr>
          <a:xfrm>
            <a:off x="1557918" y="591795"/>
            <a:ext cx="5878121" cy="6379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Bibliografía</a:t>
            </a:r>
            <a:endParaRPr dirty="0"/>
          </a:p>
        </p:txBody>
      </p:sp>
      <p:pic>
        <p:nvPicPr>
          <p:cNvPr id="243" name="Google Shape;24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95460">
            <a:off x="7223350" y="3043145"/>
            <a:ext cx="1796100" cy="20998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grpSp>
        <p:nvGrpSpPr>
          <p:cNvPr id="244" name="Google Shape;244;p36"/>
          <p:cNvGrpSpPr/>
          <p:nvPr/>
        </p:nvGrpSpPr>
        <p:grpSpPr>
          <a:xfrm>
            <a:off x="7656419" y="3891638"/>
            <a:ext cx="1001017" cy="853010"/>
            <a:chOff x="2341425" y="238100"/>
            <a:chExt cx="1328900" cy="1148125"/>
          </a:xfrm>
        </p:grpSpPr>
        <p:sp>
          <p:nvSpPr>
            <p:cNvPr id="245" name="Google Shape;245;p36"/>
            <p:cNvSpPr/>
            <p:nvPr/>
          </p:nvSpPr>
          <p:spPr>
            <a:xfrm>
              <a:off x="2341425" y="238100"/>
              <a:ext cx="1328900" cy="1148125"/>
            </a:xfrm>
            <a:custGeom>
              <a:avLst/>
              <a:gdLst/>
              <a:ahLst/>
              <a:cxnLst/>
              <a:rect l="l" t="t" r="r" b="b"/>
              <a:pathLst>
                <a:path w="53156" h="45925" extrusionOk="0">
                  <a:moveTo>
                    <a:pt x="49853" y="24103"/>
                  </a:moveTo>
                  <a:cubicBezTo>
                    <a:pt x="50212" y="24609"/>
                    <a:pt x="50681" y="25003"/>
                    <a:pt x="51172" y="25380"/>
                  </a:cubicBezTo>
                  <a:cubicBezTo>
                    <a:pt x="48199" y="26540"/>
                    <a:pt x="45438" y="28144"/>
                    <a:pt x="42987" y="30206"/>
                  </a:cubicBezTo>
                  <a:cubicBezTo>
                    <a:pt x="41727" y="31264"/>
                    <a:pt x="40396" y="32510"/>
                    <a:pt x="39238" y="33887"/>
                  </a:cubicBezTo>
                  <a:cubicBezTo>
                    <a:pt x="39347" y="33688"/>
                    <a:pt x="39460" y="33491"/>
                    <a:pt x="39578" y="33301"/>
                  </a:cubicBezTo>
                  <a:cubicBezTo>
                    <a:pt x="40490" y="31831"/>
                    <a:pt x="41539" y="30449"/>
                    <a:pt x="42711" y="29176"/>
                  </a:cubicBezTo>
                  <a:cubicBezTo>
                    <a:pt x="44775" y="26932"/>
                    <a:pt x="47091" y="25229"/>
                    <a:pt x="49853" y="24103"/>
                  </a:cubicBezTo>
                  <a:close/>
                  <a:moveTo>
                    <a:pt x="35117" y="1053"/>
                  </a:moveTo>
                  <a:lnTo>
                    <a:pt x="35117" y="1053"/>
                  </a:lnTo>
                  <a:cubicBezTo>
                    <a:pt x="36710" y="1715"/>
                    <a:pt x="38294" y="4814"/>
                    <a:pt x="38992" y="5799"/>
                  </a:cubicBezTo>
                  <a:cubicBezTo>
                    <a:pt x="40312" y="7660"/>
                    <a:pt x="41633" y="9523"/>
                    <a:pt x="42954" y="11383"/>
                  </a:cubicBezTo>
                  <a:cubicBezTo>
                    <a:pt x="44182" y="13110"/>
                    <a:pt x="45421" y="14827"/>
                    <a:pt x="46633" y="16564"/>
                  </a:cubicBezTo>
                  <a:cubicBezTo>
                    <a:pt x="46650" y="16588"/>
                    <a:pt x="46667" y="16613"/>
                    <a:pt x="46685" y="16638"/>
                  </a:cubicBezTo>
                  <a:cubicBezTo>
                    <a:pt x="47623" y="18397"/>
                    <a:pt x="48600" y="20134"/>
                    <a:pt x="49618" y="21849"/>
                  </a:cubicBezTo>
                  <a:cubicBezTo>
                    <a:pt x="48693" y="22281"/>
                    <a:pt x="47744" y="23007"/>
                    <a:pt x="47214" y="23343"/>
                  </a:cubicBezTo>
                  <a:cubicBezTo>
                    <a:pt x="45320" y="24544"/>
                    <a:pt x="43587" y="25982"/>
                    <a:pt x="42057" y="27622"/>
                  </a:cubicBezTo>
                  <a:cubicBezTo>
                    <a:pt x="40592" y="29191"/>
                    <a:pt x="39304" y="30938"/>
                    <a:pt x="38281" y="32827"/>
                  </a:cubicBezTo>
                  <a:cubicBezTo>
                    <a:pt x="37877" y="33573"/>
                    <a:pt x="37271" y="34533"/>
                    <a:pt x="36981" y="35496"/>
                  </a:cubicBezTo>
                  <a:cubicBezTo>
                    <a:pt x="36328" y="34434"/>
                    <a:pt x="35635" y="33395"/>
                    <a:pt x="34953" y="32353"/>
                  </a:cubicBezTo>
                  <a:cubicBezTo>
                    <a:pt x="33450" y="30055"/>
                    <a:pt x="31915" y="27777"/>
                    <a:pt x="30347" y="25524"/>
                  </a:cubicBezTo>
                  <a:cubicBezTo>
                    <a:pt x="28841" y="23359"/>
                    <a:pt x="27306" y="21217"/>
                    <a:pt x="25741" y="19095"/>
                  </a:cubicBezTo>
                  <a:cubicBezTo>
                    <a:pt x="24508" y="17421"/>
                    <a:pt x="23256" y="15382"/>
                    <a:pt x="21757" y="13843"/>
                  </a:cubicBezTo>
                  <a:cubicBezTo>
                    <a:pt x="22758" y="10753"/>
                    <a:pt x="24747" y="8361"/>
                    <a:pt x="26903" y="5992"/>
                  </a:cubicBezTo>
                  <a:cubicBezTo>
                    <a:pt x="27357" y="5493"/>
                    <a:pt x="27826" y="4981"/>
                    <a:pt x="28315" y="4481"/>
                  </a:cubicBezTo>
                  <a:cubicBezTo>
                    <a:pt x="29626" y="3498"/>
                    <a:pt x="31045" y="2668"/>
                    <a:pt x="32551" y="2018"/>
                  </a:cubicBezTo>
                  <a:cubicBezTo>
                    <a:pt x="33121" y="1772"/>
                    <a:pt x="33780" y="1496"/>
                    <a:pt x="34476" y="1255"/>
                  </a:cubicBezTo>
                  <a:cubicBezTo>
                    <a:pt x="34702" y="1206"/>
                    <a:pt x="34932" y="1166"/>
                    <a:pt x="35161" y="1125"/>
                  </a:cubicBezTo>
                  <a:cubicBezTo>
                    <a:pt x="35147" y="1101"/>
                    <a:pt x="35132" y="1076"/>
                    <a:pt x="35117" y="1053"/>
                  </a:cubicBezTo>
                  <a:close/>
                  <a:moveTo>
                    <a:pt x="49886" y="22296"/>
                  </a:moveTo>
                  <a:cubicBezTo>
                    <a:pt x="50069" y="22601"/>
                    <a:pt x="50253" y="22905"/>
                    <a:pt x="50437" y="23208"/>
                  </a:cubicBezTo>
                  <a:cubicBezTo>
                    <a:pt x="50328" y="23239"/>
                    <a:pt x="50219" y="23270"/>
                    <a:pt x="50110" y="23305"/>
                  </a:cubicBezTo>
                  <a:cubicBezTo>
                    <a:pt x="50098" y="23304"/>
                    <a:pt x="50086" y="23303"/>
                    <a:pt x="50074" y="23303"/>
                  </a:cubicBezTo>
                  <a:cubicBezTo>
                    <a:pt x="49989" y="23303"/>
                    <a:pt x="49905" y="23334"/>
                    <a:pt x="49839" y="23390"/>
                  </a:cubicBezTo>
                  <a:cubicBezTo>
                    <a:pt x="46983" y="24343"/>
                    <a:pt x="44499" y="26352"/>
                    <a:pt x="42469" y="28520"/>
                  </a:cubicBezTo>
                  <a:cubicBezTo>
                    <a:pt x="40592" y="30525"/>
                    <a:pt x="38254" y="33305"/>
                    <a:pt x="37357" y="36095"/>
                  </a:cubicBezTo>
                  <a:cubicBezTo>
                    <a:pt x="37306" y="36011"/>
                    <a:pt x="37249" y="35923"/>
                    <a:pt x="37190" y="35830"/>
                  </a:cubicBezTo>
                  <a:cubicBezTo>
                    <a:pt x="37565" y="34416"/>
                    <a:pt x="38696" y="32821"/>
                    <a:pt x="39296" y="31878"/>
                  </a:cubicBezTo>
                  <a:cubicBezTo>
                    <a:pt x="40239" y="30393"/>
                    <a:pt x="41330" y="29005"/>
                    <a:pt x="42550" y="27739"/>
                  </a:cubicBezTo>
                  <a:cubicBezTo>
                    <a:pt x="43708" y="26537"/>
                    <a:pt x="44980" y="25451"/>
                    <a:pt x="46348" y="24494"/>
                  </a:cubicBezTo>
                  <a:cubicBezTo>
                    <a:pt x="47234" y="23875"/>
                    <a:pt x="48600" y="22828"/>
                    <a:pt x="49886" y="22296"/>
                  </a:cubicBezTo>
                  <a:close/>
                  <a:moveTo>
                    <a:pt x="20475" y="13918"/>
                  </a:moveTo>
                  <a:cubicBezTo>
                    <a:pt x="20720" y="13985"/>
                    <a:pt x="20968" y="14054"/>
                    <a:pt x="21218" y="14127"/>
                  </a:cubicBezTo>
                  <a:lnTo>
                    <a:pt x="21219" y="14127"/>
                  </a:lnTo>
                  <a:cubicBezTo>
                    <a:pt x="22265" y="15897"/>
                    <a:pt x="23782" y="17534"/>
                    <a:pt x="24979" y="19160"/>
                  </a:cubicBezTo>
                  <a:cubicBezTo>
                    <a:pt x="26409" y="21107"/>
                    <a:pt x="27816" y="23071"/>
                    <a:pt x="29199" y="25052"/>
                  </a:cubicBezTo>
                  <a:cubicBezTo>
                    <a:pt x="30581" y="27035"/>
                    <a:pt x="31937" y="29034"/>
                    <a:pt x="33269" y="31050"/>
                  </a:cubicBezTo>
                  <a:cubicBezTo>
                    <a:pt x="33874" y="31967"/>
                    <a:pt x="34473" y="32886"/>
                    <a:pt x="35069" y="33809"/>
                  </a:cubicBezTo>
                  <a:cubicBezTo>
                    <a:pt x="35425" y="34364"/>
                    <a:pt x="35780" y="34920"/>
                    <a:pt x="36133" y="35475"/>
                  </a:cubicBezTo>
                  <a:lnTo>
                    <a:pt x="36486" y="36032"/>
                  </a:lnTo>
                  <a:cubicBezTo>
                    <a:pt x="36496" y="36074"/>
                    <a:pt x="36508" y="36115"/>
                    <a:pt x="36522" y="36155"/>
                  </a:cubicBezTo>
                  <a:cubicBezTo>
                    <a:pt x="33879" y="32306"/>
                    <a:pt x="31050" y="28568"/>
                    <a:pt x="28325" y="24779"/>
                  </a:cubicBezTo>
                  <a:cubicBezTo>
                    <a:pt x="25722" y="21160"/>
                    <a:pt x="23203" y="17449"/>
                    <a:pt x="20475" y="13918"/>
                  </a:cubicBezTo>
                  <a:close/>
                  <a:moveTo>
                    <a:pt x="37953" y="37630"/>
                  </a:moveTo>
                  <a:cubicBezTo>
                    <a:pt x="37851" y="37834"/>
                    <a:pt x="37753" y="38038"/>
                    <a:pt x="37661" y="38245"/>
                  </a:cubicBezTo>
                  <a:cubicBezTo>
                    <a:pt x="37630" y="38236"/>
                    <a:pt x="37597" y="38231"/>
                    <a:pt x="37565" y="38231"/>
                  </a:cubicBezTo>
                  <a:cubicBezTo>
                    <a:pt x="37533" y="38231"/>
                    <a:pt x="37500" y="38236"/>
                    <a:pt x="37470" y="38245"/>
                  </a:cubicBezTo>
                  <a:cubicBezTo>
                    <a:pt x="37633" y="38041"/>
                    <a:pt x="37793" y="37835"/>
                    <a:pt x="37953" y="37630"/>
                  </a:cubicBezTo>
                  <a:close/>
                  <a:moveTo>
                    <a:pt x="36509" y="38717"/>
                  </a:moveTo>
                  <a:cubicBezTo>
                    <a:pt x="36518" y="38717"/>
                    <a:pt x="36527" y="38717"/>
                    <a:pt x="36536" y="38717"/>
                  </a:cubicBezTo>
                  <a:cubicBezTo>
                    <a:pt x="36609" y="38809"/>
                    <a:pt x="36720" y="38864"/>
                    <a:pt x="36837" y="38865"/>
                  </a:cubicBezTo>
                  <a:cubicBezTo>
                    <a:pt x="36596" y="38971"/>
                    <a:pt x="36282" y="39011"/>
                    <a:pt x="35935" y="39011"/>
                  </a:cubicBezTo>
                  <a:cubicBezTo>
                    <a:pt x="35451" y="39011"/>
                    <a:pt x="34904" y="38934"/>
                    <a:pt x="34409" y="38856"/>
                  </a:cubicBezTo>
                  <a:cubicBezTo>
                    <a:pt x="35105" y="38764"/>
                    <a:pt x="35807" y="38717"/>
                    <a:pt x="36509" y="38717"/>
                  </a:cubicBezTo>
                  <a:close/>
                  <a:moveTo>
                    <a:pt x="15183" y="13113"/>
                  </a:moveTo>
                  <a:cubicBezTo>
                    <a:pt x="16769" y="13113"/>
                    <a:pt x="18319" y="13366"/>
                    <a:pt x="19934" y="13775"/>
                  </a:cubicBezTo>
                  <a:cubicBezTo>
                    <a:pt x="22531" y="17699"/>
                    <a:pt x="25404" y="21460"/>
                    <a:pt x="28149" y="25276"/>
                  </a:cubicBezTo>
                  <a:cubicBezTo>
                    <a:pt x="30879" y="29073"/>
                    <a:pt x="33528" y="32953"/>
                    <a:pt x="36351" y="36684"/>
                  </a:cubicBezTo>
                  <a:cubicBezTo>
                    <a:pt x="34542" y="35843"/>
                    <a:pt x="32568" y="35460"/>
                    <a:pt x="30570" y="35460"/>
                  </a:cubicBezTo>
                  <a:cubicBezTo>
                    <a:pt x="26406" y="35460"/>
                    <a:pt x="22142" y="37123"/>
                    <a:pt x="19074" y="39757"/>
                  </a:cubicBezTo>
                  <a:cubicBezTo>
                    <a:pt x="13793" y="32214"/>
                    <a:pt x="8154" y="24943"/>
                    <a:pt x="2157" y="17945"/>
                  </a:cubicBezTo>
                  <a:lnTo>
                    <a:pt x="2159" y="17945"/>
                  </a:lnTo>
                  <a:cubicBezTo>
                    <a:pt x="5055" y="16227"/>
                    <a:pt x="8015" y="14530"/>
                    <a:pt x="11283" y="13642"/>
                  </a:cubicBezTo>
                  <a:cubicBezTo>
                    <a:pt x="12638" y="13273"/>
                    <a:pt x="13922" y="13113"/>
                    <a:pt x="15183" y="13113"/>
                  </a:cubicBezTo>
                  <a:close/>
                  <a:moveTo>
                    <a:pt x="2578" y="20435"/>
                  </a:moveTo>
                  <a:cubicBezTo>
                    <a:pt x="8168" y="27062"/>
                    <a:pt x="13443" y="33937"/>
                    <a:pt x="18402" y="41058"/>
                  </a:cubicBezTo>
                  <a:cubicBezTo>
                    <a:pt x="18543" y="41262"/>
                    <a:pt x="18758" y="41377"/>
                    <a:pt x="18977" y="41377"/>
                  </a:cubicBezTo>
                  <a:cubicBezTo>
                    <a:pt x="19133" y="41377"/>
                    <a:pt x="19292" y="41318"/>
                    <a:pt x="19427" y="41190"/>
                  </a:cubicBezTo>
                  <a:cubicBezTo>
                    <a:pt x="21632" y="39103"/>
                    <a:pt x="24333" y="37693"/>
                    <a:pt x="27314" y="37090"/>
                  </a:cubicBezTo>
                  <a:cubicBezTo>
                    <a:pt x="28284" y="36894"/>
                    <a:pt x="29226" y="36809"/>
                    <a:pt x="30154" y="36809"/>
                  </a:cubicBezTo>
                  <a:cubicBezTo>
                    <a:pt x="30890" y="36809"/>
                    <a:pt x="31618" y="36863"/>
                    <a:pt x="32345" y="36959"/>
                  </a:cubicBezTo>
                  <a:cubicBezTo>
                    <a:pt x="32139" y="36996"/>
                    <a:pt x="31934" y="37038"/>
                    <a:pt x="31726" y="37085"/>
                  </a:cubicBezTo>
                  <a:cubicBezTo>
                    <a:pt x="29702" y="37535"/>
                    <a:pt x="27672" y="38191"/>
                    <a:pt x="25741" y="38939"/>
                  </a:cubicBezTo>
                  <a:cubicBezTo>
                    <a:pt x="24060" y="39590"/>
                    <a:pt x="22425" y="40379"/>
                    <a:pt x="20975" y="41459"/>
                  </a:cubicBezTo>
                  <a:cubicBezTo>
                    <a:pt x="20335" y="41934"/>
                    <a:pt x="18892" y="42836"/>
                    <a:pt x="18616" y="43758"/>
                  </a:cubicBezTo>
                  <a:cubicBezTo>
                    <a:pt x="15797" y="39642"/>
                    <a:pt x="12269" y="35871"/>
                    <a:pt x="9131" y="31993"/>
                  </a:cubicBezTo>
                  <a:cubicBezTo>
                    <a:pt x="7537" y="30022"/>
                    <a:pt x="5941" y="28055"/>
                    <a:pt x="4343" y="26088"/>
                  </a:cubicBezTo>
                  <a:cubicBezTo>
                    <a:pt x="3509" y="25063"/>
                    <a:pt x="2360" y="24025"/>
                    <a:pt x="1726" y="22872"/>
                  </a:cubicBezTo>
                  <a:lnTo>
                    <a:pt x="1290" y="22336"/>
                  </a:lnTo>
                  <a:cubicBezTo>
                    <a:pt x="1365" y="21812"/>
                    <a:pt x="1612" y="21399"/>
                    <a:pt x="2027" y="21097"/>
                  </a:cubicBezTo>
                  <a:cubicBezTo>
                    <a:pt x="2191" y="20870"/>
                    <a:pt x="2390" y="20654"/>
                    <a:pt x="2578" y="20435"/>
                  </a:cubicBezTo>
                  <a:close/>
                  <a:moveTo>
                    <a:pt x="34214" y="37438"/>
                  </a:moveTo>
                  <a:cubicBezTo>
                    <a:pt x="34480" y="37438"/>
                    <a:pt x="34745" y="37450"/>
                    <a:pt x="35009" y="37476"/>
                  </a:cubicBezTo>
                  <a:cubicBezTo>
                    <a:pt x="35056" y="37488"/>
                    <a:pt x="35104" y="37502"/>
                    <a:pt x="35153" y="37514"/>
                  </a:cubicBezTo>
                  <a:cubicBezTo>
                    <a:pt x="32341" y="37733"/>
                    <a:pt x="29659" y="38637"/>
                    <a:pt x="27141" y="39965"/>
                  </a:cubicBezTo>
                  <a:cubicBezTo>
                    <a:pt x="25564" y="40797"/>
                    <a:pt x="24060" y="41771"/>
                    <a:pt x="22625" y="42823"/>
                  </a:cubicBezTo>
                  <a:cubicBezTo>
                    <a:pt x="22053" y="43241"/>
                    <a:pt x="21266" y="44080"/>
                    <a:pt x="20621" y="44360"/>
                  </a:cubicBezTo>
                  <a:cubicBezTo>
                    <a:pt x="20405" y="44454"/>
                    <a:pt x="20198" y="44493"/>
                    <a:pt x="19997" y="44493"/>
                  </a:cubicBezTo>
                  <a:cubicBezTo>
                    <a:pt x="19802" y="44493"/>
                    <a:pt x="19613" y="44456"/>
                    <a:pt x="19427" y="44400"/>
                  </a:cubicBezTo>
                  <a:cubicBezTo>
                    <a:pt x="19434" y="44391"/>
                    <a:pt x="19440" y="44386"/>
                    <a:pt x="19448" y="44377"/>
                  </a:cubicBezTo>
                  <a:cubicBezTo>
                    <a:pt x="19593" y="44198"/>
                    <a:pt x="19599" y="43995"/>
                    <a:pt x="19448" y="43814"/>
                  </a:cubicBezTo>
                  <a:lnTo>
                    <a:pt x="19430" y="43792"/>
                  </a:lnTo>
                  <a:cubicBezTo>
                    <a:pt x="19697" y="43721"/>
                    <a:pt x="19911" y="43553"/>
                    <a:pt x="20074" y="43287"/>
                  </a:cubicBezTo>
                  <a:cubicBezTo>
                    <a:pt x="20320" y="43038"/>
                    <a:pt x="20576" y="42801"/>
                    <a:pt x="20843" y="42573"/>
                  </a:cubicBezTo>
                  <a:cubicBezTo>
                    <a:pt x="21485" y="42027"/>
                    <a:pt x="22180" y="41552"/>
                    <a:pt x="22907" y="41126"/>
                  </a:cubicBezTo>
                  <a:cubicBezTo>
                    <a:pt x="24188" y="40374"/>
                    <a:pt x="25559" y="39793"/>
                    <a:pt x="26955" y="39291"/>
                  </a:cubicBezTo>
                  <a:cubicBezTo>
                    <a:pt x="29199" y="38484"/>
                    <a:pt x="31750" y="37438"/>
                    <a:pt x="34214" y="37438"/>
                  </a:cubicBezTo>
                  <a:close/>
                  <a:moveTo>
                    <a:pt x="34842" y="0"/>
                  </a:moveTo>
                  <a:cubicBezTo>
                    <a:pt x="34343" y="0"/>
                    <a:pt x="33867" y="188"/>
                    <a:pt x="33507" y="630"/>
                  </a:cubicBezTo>
                  <a:cubicBezTo>
                    <a:pt x="31447" y="1151"/>
                    <a:pt x="29512" y="2015"/>
                    <a:pt x="27862" y="3526"/>
                  </a:cubicBezTo>
                  <a:cubicBezTo>
                    <a:pt x="27217" y="4115"/>
                    <a:pt x="26496" y="4800"/>
                    <a:pt x="25773" y="5555"/>
                  </a:cubicBezTo>
                  <a:cubicBezTo>
                    <a:pt x="23620" y="7604"/>
                    <a:pt x="21769" y="10148"/>
                    <a:pt x="20875" y="12916"/>
                  </a:cubicBezTo>
                  <a:cubicBezTo>
                    <a:pt x="19359" y="12052"/>
                    <a:pt x="17538" y="11727"/>
                    <a:pt x="15721" y="11727"/>
                  </a:cubicBezTo>
                  <a:cubicBezTo>
                    <a:pt x="14356" y="11727"/>
                    <a:pt x="12994" y="11911"/>
                    <a:pt x="11766" y="12185"/>
                  </a:cubicBezTo>
                  <a:cubicBezTo>
                    <a:pt x="7819" y="13067"/>
                    <a:pt x="4277" y="15176"/>
                    <a:pt x="838" y="17217"/>
                  </a:cubicBezTo>
                  <a:cubicBezTo>
                    <a:pt x="458" y="17444"/>
                    <a:pt x="436" y="17923"/>
                    <a:pt x="707" y="18237"/>
                  </a:cubicBezTo>
                  <a:cubicBezTo>
                    <a:pt x="1244" y="18859"/>
                    <a:pt x="1774" y="19488"/>
                    <a:pt x="2305" y="20116"/>
                  </a:cubicBezTo>
                  <a:cubicBezTo>
                    <a:pt x="1441" y="20484"/>
                    <a:pt x="862" y="21064"/>
                    <a:pt x="197" y="21811"/>
                  </a:cubicBezTo>
                  <a:cubicBezTo>
                    <a:pt x="77" y="21947"/>
                    <a:pt x="0" y="22200"/>
                    <a:pt x="127" y="22363"/>
                  </a:cubicBezTo>
                  <a:cubicBezTo>
                    <a:pt x="2951" y="26054"/>
                    <a:pt x="5928" y="29634"/>
                    <a:pt x="8843" y="33254"/>
                  </a:cubicBezTo>
                  <a:cubicBezTo>
                    <a:pt x="11749" y="36861"/>
                    <a:pt x="14485" y="40794"/>
                    <a:pt x="17652" y="44182"/>
                  </a:cubicBezTo>
                  <a:cubicBezTo>
                    <a:pt x="17664" y="44208"/>
                    <a:pt x="17679" y="44232"/>
                    <a:pt x="17699" y="44255"/>
                  </a:cubicBezTo>
                  <a:cubicBezTo>
                    <a:pt x="18282" y="44908"/>
                    <a:pt x="19219" y="45924"/>
                    <a:pt x="20167" y="45924"/>
                  </a:cubicBezTo>
                  <a:cubicBezTo>
                    <a:pt x="20277" y="45924"/>
                    <a:pt x="20387" y="45910"/>
                    <a:pt x="20497" y="45881"/>
                  </a:cubicBezTo>
                  <a:cubicBezTo>
                    <a:pt x="21148" y="45708"/>
                    <a:pt x="21757" y="44978"/>
                    <a:pt x="22286" y="44585"/>
                  </a:cubicBezTo>
                  <a:cubicBezTo>
                    <a:pt x="23162" y="43935"/>
                    <a:pt x="24053" y="43304"/>
                    <a:pt x="24965" y="42705"/>
                  </a:cubicBezTo>
                  <a:cubicBezTo>
                    <a:pt x="27366" y="41130"/>
                    <a:pt x="29934" y="39829"/>
                    <a:pt x="32678" y="39174"/>
                  </a:cubicBezTo>
                  <a:cubicBezTo>
                    <a:pt x="32752" y="39177"/>
                    <a:pt x="32826" y="39174"/>
                    <a:pt x="32900" y="39178"/>
                  </a:cubicBezTo>
                  <a:cubicBezTo>
                    <a:pt x="34054" y="39233"/>
                    <a:pt x="35153" y="39648"/>
                    <a:pt x="36288" y="39715"/>
                  </a:cubicBezTo>
                  <a:cubicBezTo>
                    <a:pt x="36337" y="39718"/>
                    <a:pt x="36385" y="39720"/>
                    <a:pt x="36433" y="39720"/>
                  </a:cubicBezTo>
                  <a:cubicBezTo>
                    <a:pt x="37209" y="39720"/>
                    <a:pt x="37750" y="39337"/>
                    <a:pt x="37827" y="38540"/>
                  </a:cubicBezTo>
                  <a:cubicBezTo>
                    <a:pt x="39593" y="36201"/>
                    <a:pt x="41115" y="33792"/>
                    <a:pt x="43273" y="31744"/>
                  </a:cubicBezTo>
                  <a:cubicBezTo>
                    <a:pt x="44449" y="30626"/>
                    <a:pt x="45716" y="29608"/>
                    <a:pt x="47060" y="28698"/>
                  </a:cubicBezTo>
                  <a:cubicBezTo>
                    <a:pt x="47079" y="28686"/>
                    <a:pt x="47099" y="28675"/>
                    <a:pt x="47118" y="28662"/>
                  </a:cubicBezTo>
                  <a:cubicBezTo>
                    <a:pt x="48826" y="27633"/>
                    <a:pt x="50637" y="26785"/>
                    <a:pt x="52524" y="26133"/>
                  </a:cubicBezTo>
                  <a:cubicBezTo>
                    <a:pt x="52902" y="26003"/>
                    <a:pt x="53156" y="25447"/>
                    <a:pt x="52785" y="25145"/>
                  </a:cubicBezTo>
                  <a:cubicBezTo>
                    <a:pt x="52171" y="24648"/>
                    <a:pt x="51613" y="24099"/>
                    <a:pt x="50959" y="23696"/>
                  </a:cubicBezTo>
                  <a:cubicBezTo>
                    <a:pt x="51006" y="23680"/>
                    <a:pt x="51050" y="23660"/>
                    <a:pt x="51097" y="23645"/>
                  </a:cubicBezTo>
                  <a:cubicBezTo>
                    <a:pt x="51251" y="23594"/>
                    <a:pt x="51309" y="23468"/>
                    <a:pt x="51300" y="23347"/>
                  </a:cubicBezTo>
                  <a:cubicBezTo>
                    <a:pt x="51345" y="23292"/>
                    <a:pt x="51376" y="23227"/>
                    <a:pt x="51391" y="23158"/>
                  </a:cubicBezTo>
                  <a:cubicBezTo>
                    <a:pt x="51657" y="23086"/>
                    <a:pt x="51868" y="22805"/>
                    <a:pt x="51676" y="22507"/>
                  </a:cubicBezTo>
                  <a:cubicBezTo>
                    <a:pt x="51561" y="22326"/>
                    <a:pt x="51447" y="22144"/>
                    <a:pt x="51333" y="21962"/>
                  </a:cubicBezTo>
                  <a:cubicBezTo>
                    <a:pt x="51345" y="21962"/>
                    <a:pt x="51359" y="21961"/>
                    <a:pt x="51371" y="21961"/>
                  </a:cubicBezTo>
                  <a:cubicBezTo>
                    <a:pt x="51374" y="21961"/>
                    <a:pt x="51377" y="21961"/>
                    <a:pt x="51379" y="21961"/>
                  </a:cubicBezTo>
                  <a:cubicBezTo>
                    <a:pt x="51539" y="21961"/>
                    <a:pt x="51585" y="21737"/>
                    <a:pt x="51453" y="21658"/>
                  </a:cubicBezTo>
                  <a:cubicBezTo>
                    <a:pt x="51333" y="21585"/>
                    <a:pt x="51198" y="21544"/>
                    <a:pt x="51056" y="21524"/>
                  </a:cubicBezTo>
                  <a:cubicBezTo>
                    <a:pt x="50796" y="21108"/>
                    <a:pt x="50546" y="20689"/>
                    <a:pt x="50290" y="20269"/>
                  </a:cubicBezTo>
                  <a:cubicBezTo>
                    <a:pt x="50030" y="19581"/>
                    <a:pt x="49589" y="18953"/>
                    <a:pt x="49191" y="18312"/>
                  </a:cubicBezTo>
                  <a:cubicBezTo>
                    <a:pt x="48421" y="17077"/>
                    <a:pt x="47572" y="15893"/>
                    <a:pt x="46728" y="14709"/>
                  </a:cubicBezTo>
                  <a:cubicBezTo>
                    <a:pt x="45005" y="12292"/>
                    <a:pt x="43280" y="9876"/>
                    <a:pt x="41551" y="7464"/>
                  </a:cubicBezTo>
                  <a:cubicBezTo>
                    <a:pt x="40019" y="5325"/>
                    <a:pt x="38618" y="2783"/>
                    <a:pt x="36781" y="897"/>
                  </a:cubicBezTo>
                  <a:cubicBezTo>
                    <a:pt x="36255" y="356"/>
                    <a:pt x="35527" y="0"/>
                    <a:pt x="348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6"/>
            <p:cNvSpPr/>
            <p:nvPr/>
          </p:nvSpPr>
          <p:spPr>
            <a:xfrm>
              <a:off x="2990175" y="381350"/>
              <a:ext cx="254450" cy="209600"/>
            </a:xfrm>
            <a:custGeom>
              <a:avLst/>
              <a:gdLst/>
              <a:ahLst/>
              <a:cxnLst/>
              <a:rect l="l" t="t" r="r" b="b"/>
              <a:pathLst>
                <a:path w="10178" h="8384" extrusionOk="0">
                  <a:moveTo>
                    <a:pt x="9489" y="1"/>
                  </a:moveTo>
                  <a:cubicBezTo>
                    <a:pt x="9460" y="1"/>
                    <a:pt x="9430" y="3"/>
                    <a:pt x="9398" y="7"/>
                  </a:cubicBezTo>
                  <a:cubicBezTo>
                    <a:pt x="5315" y="589"/>
                    <a:pt x="1324" y="4315"/>
                    <a:pt x="48" y="8144"/>
                  </a:cubicBezTo>
                  <a:cubicBezTo>
                    <a:pt x="1" y="8286"/>
                    <a:pt x="119" y="8384"/>
                    <a:pt x="239" y="8384"/>
                  </a:cubicBezTo>
                  <a:cubicBezTo>
                    <a:pt x="302" y="8384"/>
                    <a:pt x="366" y="8357"/>
                    <a:pt x="406" y="8294"/>
                  </a:cubicBezTo>
                  <a:cubicBezTo>
                    <a:pt x="1475" y="6637"/>
                    <a:pt x="2632" y="5068"/>
                    <a:pt x="4157" y="3799"/>
                  </a:cubicBezTo>
                  <a:cubicBezTo>
                    <a:pt x="5839" y="2399"/>
                    <a:pt x="7661" y="1727"/>
                    <a:pt x="9647" y="909"/>
                  </a:cubicBezTo>
                  <a:cubicBezTo>
                    <a:pt x="10177" y="691"/>
                    <a:pt x="10017" y="1"/>
                    <a:pt x="9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6"/>
            <p:cNvSpPr/>
            <p:nvPr/>
          </p:nvSpPr>
          <p:spPr>
            <a:xfrm>
              <a:off x="3026350" y="441550"/>
              <a:ext cx="247225" cy="201350"/>
            </a:xfrm>
            <a:custGeom>
              <a:avLst/>
              <a:gdLst/>
              <a:ahLst/>
              <a:cxnLst/>
              <a:rect l="l" t="t" r="r" b="b"/>
              <a:pathLst>
                <a:path w="9889" h="8054" extrusionOk="0">
                  <a:moveTo>
                    <a:pt x="9472" y="1"/>
                  </a:moveTo>
                  <a:cubicBezTo>
                    <a:pt x="9466" y="1"/>
                    <a:pt x="9460" y="1"/>
                    <a:pt x="9454" y="1"/>
                  </a:cubicBezTo>
                  <a:cubicBezTo>
                    <a:pt x="5735" y="204"/>
                    <a:pt x="1142" y="4281"/>
                    <a:pt x="59" y="7752"/>
                  </a:cubicBezTo>
                  <a:cubicBezTo>
                    <a:pt x="0" y="7941"/>
                    <a:pt x="141" y="8053"/>
                    <a:pt x="292" y="8053"/>
                  </a:cubicBezTo>
                  <a:cubicBezTo>
                    <a:pt x="375" y="8053"/>
                    <a:pt x="460" y="8019"/>
                    <a:pt x="517" y="7945"/>
                  </a:cubicBezTo>
                  <a:cubicBezTo>
                    <a:pt x="1756" y="6329"/>
                    <a:pt x="2771" y="4701"/>
                    <a:pt x="4382" y="3401"/>
                  </a:cubicBezTo>
                  <a:cubicBezTo>
                    <a:pt x="6005" y="2092"/>
                    <a:pt x="7844" y="1590"/>
                    <a:pt x="9618" y="609"/>
                  </a:cubicBezTo>
                  <a:cubicBezTo>
                    <a:pt x="9889" y="460"/>
                    <a:pt x="9783" y="1"/>
                    <a:pt x="94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6"/>
            <p:cNvSpPr/>
            <p:nvPr/>
          </p:nvSpPr>
          <p:spPr>
            <a:xfrm>
              <a:off x="3172850" y="661350"/>
              <a:ext cx="224850" cy="198300"/>
            </a:xfrm>
            <a:custGeom>
              <a:avLst/>
              <a:gdLst/>
              <a:ahLst/>
              <a:cxnLst/>
              <a:rect l="l" t="t" r="r" b="b"/>
              <a:pathLst>
                <a:path w="8994" h="7932" extrusionOk="0">
                  <a:moveTo>
                    <a:pt x="8456" y="0"/>
                  </a:moveTo>
                  <a:cubicBezTo>
                    <a:pt x="8425" y="0"/>
                    <a:pt x="8392" y="4"/>
                    <a:pt x="8358" y="11"/>
                  </a:cubicBezTo>
                  <a:cubicBezTo>
                    <a:pt x="5106" y="738"/>
                    <a:pt x="1076" y="4402"/>
                    <a:pt x="60" y="7579"/>
                  </a:cubicBezTo>
                  <a:cubicBezTo>
                    <a:pt x="1" y="7765"/>
                    <a:pt x="174" y="7931"/>
                    <a:pt x="343" y="7931"/>
                  </a:cubicBezTo>
                  <a:cubicBezTo>
                    <a:pt x="409" y="7931"/>
                    <a:pt x="474" y="7907"/>
                    <a:pt x="524" y="7849"/>
                  </a:cubicBezTo>
                  <a:cubicBezTo>
                    <a:pt x="1689" y="6518"/>
                    <a:pt x="2590" y="5030"/>
                    <a:pt x="3913" y="3818"/>
                  </a:cubicBezTo>
                  <a:cubicBezTo>
                    <a:pt x="5371" y="2483"/>
                    <a:pt x="7047" y="1783"/>
                    <a:pt x="8657" y="718"/>
                  </a:cubicBezTo>
                  <a:cubicBezTo>
                    <a:pt x="8993" y="494"/>
                    <a:pt x="8826" y="0"/>
                    <a:pt x="84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6"/>
            <p:cNvSpPr/>
            <p:nvPr/>
          </p:nvSpPr>
          <p:spPr>
            <a:xfrm>
              <a:off x="3219000" y="725650"/>
              <a:ext cx="226500" cy="215375"/>
            </a:xfrm>
            <a:custGeom>
              <a:avLst/>
              <a:gdLst/>
              <a:ahLst/>
              <a:cxnLst/>
              <a:rect l="l" t="t" r="r" b="b"/>
              <a:pathLst>
                <a:path w="9060" h="8615" extrusionOk="0">
                  <a:moveTo>
                    <a:pt x="8466" y="1"/>
                  </a:moveTo>
                  <a:cubicBezTo>
                    <a:pt x="8403" y="1"/>
                    <a:pt x="8336" y="16"/>
                    <a:pt x="8267" y="50"/>
                  </a:cubicBezTo>
                  <a:cubicBezTo>
                    <a:pt x="6348" y="1017"/>
                    <a:pt x="4571" y="2396"/>
                    <a:pt x="3025" y="3882"/>
                  </a:cubicBezTo>
                  <a:cubicBezTo>
                    <a:pt x="1836" y="5024"/>
                    <a:pt x="0" y="6568"/>
                    <a:pt x="62" y="8367"/>
                  </a:cubicBezTo>
                  <a:cubicBezTo>
                    <a:pt x="66" y="8507"/>
                    <a:pt x="206" y="8614"/>
                    <a:pt x="335" y="8614"/>
                  </a:cubicBezTo>
                  <a:cubicBezTo>
                    <a:pt x="409" y="8614"/>
                    <a:pt x="480" y="8578"/>
                    <a:pt x="518" y="8491"/>
                  </a:cubicBezTo>
                  <a:cubicBezTo>
                    <a:pt x="2016" y="5007"/>
                    <a:pt x="5594" y="2708"/>
                    <a:pt x="8679" y="755"/>
                  </a:cubicBezTo>
                  <a:cubicBezTo>
                    <a:pt x="9059" y="514"/>
                    <a:pt x="8832" y="1"/>
                    <a:pt x="84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6"/>
            <p:cNvSpPr/>
            <p:nvPr/>
          </p:nvSpPr>
          <p:spPr>
            <a:xfrm>
              <a:off x="2528200" y="658025"/>
              <a:ext cx="405900" cy="260600"/>
            </a:xfrm>
            <a:custGeom>
              <a:avLst/>
              <a:gdLst/>
              <a:ahLst/>
              <a:cxnLst/>
              <a:rect l="l" t="t" r="r" b="b"/>
              <a:pathLst>
                <a:path w="16236" h="10424" extrusionOk="0">
                  <a:moveTo>
                    <a:pt x="1382" y="2708"/>
                  </a:moveTo>
                  <a:cubicBezTo>
                    <a:pt x="2705" y="4465"/>
                    <a:pt x="4361" y="5818"/>
                    <a:pt x="5564" y="7549"/>
                  </a:cubicBezTo>
                  <a:cubicBezTo>
                    <a:pt x="5049" y="7000"/>
                    <a:pt x="4518" y="6467"/>
                    <a:pt x="3972" y="5947"/>
                  </a:cubicBezTo>
                  <a:cubicBezTo>
                    <a:pt x="3369" y="5370"/>
                    <a:pt x="2751" y="4825"/>
                    <a:pt x="2113" y="4299"/>
                  </a:cubicBezTo>
                  <a:cubicBezTo>
                    <a:pt x="2286" y="4264"/>
                    <a:pt x="2405" y="4031"/>
                    <a:pt x="2251" y="3877"/>
                  </a:cubicBezTo>
                  <a:cubicBezTo>
                    <a:pt x="1869" y="3498"/>
                    <a:pt x="1454" y="3168"/>
                    <a:pt x="1030" y="2840"/>
                  </a:cubicBezTo>
                  <a:lnTo>
                    <a:pt x="1382" y="2708"/>
                  </a:lnTo>
                  <a:close/>
                  <a:moveTo>
                    <a:pt x="9295" y="739"/>
                  </a:moveTo>
                  <a:cubicBezTo>
                    <a:pt x="10900" y="739"/>
                    <a:pt x="11714" y="2042"/>
                    <a:pt x="12738" y="3153"/>
                  </a:cubicBezTo>
                  <a:cubicBezTo>
                    <a:pt x="13607" y="4096"/>
                    <a:pt x="14464" y="5049"/>
                    <a:pt x="15310" y="6013"/>
                  </a:cubicBezTo>
                  <a:cubicBezTo>
                    <a:pt x="13936" y="6363"/>
                    <a:pt x="12589" y="6790"/>
                    <a:pt x="11275" y="7331"/>
                  </a:cubicBezTo>
                  <a:cubicBezTo>
                    <a:pt x="10703" y="7567"/>
                    <a:pt x="10139" y="7820"/>
                    <a:pt x="9583" y="8091"/>
                  </a:cubicBezTo>
                  <a:cubicBezTo>
                    <a:pt x="9104" y="8323"/>
                    <a:pt x="7997" y="9216"/>
                    <a:pt x="7494" y="9216"/>
                  </a:cubicBezTo>
                  <a:cubicBezTo>
                    <a:pt x="7280" y="9214"/>
                    <a:pt x="7087" y="9143"/>
                    <a:pt x="6911" y="9028"/>
                  </a:cubicBezTo>
                  <a:cubicBezTo>
                    <a:pt x="5976" y="6497"/>
                    <a:pt x="3660" y="4237"/>
                    <a:pt x="1564" y="2642"/>
                  </a:cubicBezTo>
                  <a:cubicBezTo>
                    <a:pt x="3992" y="1737"/>
                    <a:pt x="6804" y="749"/>
                    <a:pt x="9284" y="739"/>
                  </a:cubicBezTo>
                  <a:cubicBezTo>
                    <a:pt x="9288" y="739"/>
                    <a:pt x="9291" y="739"/>
                    <a:pt x="9295" y="739"/>
                  </a:cubicBezTo>
                  <a:close/>
                  <a:moveTo>
                    <a:pt x="9522" y="0"/>
                  </a:moveTo>
                  <a:cubicBezTo>
                    <a:pt x="8353" y="0"/>
                    <a:pt x="6970" y="475"/>
                    <a:pt x="5977" y="700"/>
                  </a:cubicBezTo>
                  <a:cubicBezTo>
                    <a:pt x="4041" y="1140"/>
                    <a:pt x="2155" y="1729"/>
                    <a:pt x="300" y="2432"/>
                  </a:cubicBezTo>
                  <a:cubicBezTo>
                    <a:pt x="25" y="2536"/>
                    <a:pt x="1" y="2846"/>
                    <a:pt x="223" y="3018"/>
                  </a:cubicBezTo>
                  <a:cubicBezTo>
                    <a:pt x="702" y="3388"/>
                    <a:pt x="1169" y="3763"/>
                    <a:pt x="1673" y="4093"/>
                  </a:cubicBezTo>
                  <a:cubicBezTo>
                    <a:pt x="3491" y="5760"/>
                    <a:pt x="5144" y="7550"/>
                    <a:pt x="6623" y="9541"/>
                  </a:cubicBezTo>
                  <a:cubicBezTo>
                    <a:pt x="6713" y="9781"/>
                    <a:pt x="6797" y="10028"/>
                    <a:pt x="6867" y="10287"/>
                  </a:cubicBezTo>
                  <a:cubicBezTo>
                    <a:pt x="6892" y="10382"/>
                    <a:pt x="6963" y="10423"/>
                    <a:pt x="7035" y="10423"/>
                  </a:cubicBezTo>
                  <a:cubicBezTo>
                    <a:pt x="7146" y="10423"/>
                    <a:pt x="7261" y="10329"/>
                    <a:pt x="7234" y="10186"/>
                  </a:cubicBezTo>
                  <a:cubicBezTo>
                    <a:pt x="7224" y="10130"/>
                    <a:pt x="7207" y="10076"/>
                    <a:pt x="7196" y="10021"/>
                  </a:cubicBezTo>
                  <a:cubicBezTo>
                    <a:pt x="7219" y="10016"/>
                    <a:pt x="7243" y="10009"/>
                    <a:pt x="7264" y="9998"/>
                  </a:cubicBezTo>
                  <a:cubicBezTo>
                    <a:pt x="9998" y="8390"/>
                    <a:pt x="12869" y="7216"/>
                    <a:pt x="15954" y="6481"/>
                  </a:cubicBezTo>
                  <a:cubicBezTo>
                    <a:pt x="16193" y="6424"/>
                    <a:pt x="16235" y="6133"/>
                    <a:pt x="16091" y="5967"/>
                  </a:cubicBezTo>
                  <a:cubicBezTo>
                    <a:pt x="14926" y="4637"/>
                    <a:pt x="13744" y="3322"/>
                    <a:pt x="12545" y="2023"/>
                  </a:cubicBezTo>
                  <a:cubicBezTo>
                    <a:pt x="11928" y="1357"/>
                    <a:pt x="11266" y="350"/>
                    <a:pt x="10341" y="98"/>
                  </a:cubicBezTo>
                  <a:cubicBezTo>
                    <a:pt x="10087" y="29"/>
                    <a:pt x="9811" y="0"/>
                    <a:pt x="95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6"/>
            <p:cNvSpPr/>
            <p:nvPr/>
          </p:nvSpPr>
          <p:spPr>
            <a:xfrm>
              <a:off x="2739725" y="878000"/>
              <a:ext cx="265375" cy="114400"/>
            </a:xfrm>
            <a:custGeom>
              <a:avLst/>
              <a:gdLst/>
              <a:ahLst/>
              <a:cxnLst/>
              <a:rect l="l" t="t" r="r" b="b"/>
              <a:pathLst>
                <a:path w="10615" h="4576" extrusionOk="0">
                  <a:moveTo>
                    <a:pt x="8807" y="0"/>
                  </a:moveTo>
                  <a:cubicBezTo>
                    <a:pt x="5620" y="0"/>
                    <a:pt x="1581" y="1966"/>
                    <a:pt x="54" y="4386"/>
                  </a:cubicBezTo>
                  <a:cubicBezTo>
                    <a:pt x="1" y="4471"/>
                    <a:pt x="79" y="4576"/>
                    <a:pt x="166" y="4576"/>
                  </a:cubicBezTo>
                  <a:cubicBezTo>
                    <a:pt x="186" y="4576"/>
                    <a:pt x="207" y="4570"/>
                    <a:pt x="226" y="4558"/>
                  </a:cubicBezTo>
                  <a:cubicBezTo>
                    <a:pt x="1875" y="3508"/>
                    <a:pt x="3258" y="2278"/>
                    <a:pt x="5131" y="1591"/>
                  </a:cubicBezTo>
                  <a:cubicBezTo>
                    <a:pt x="6861" y="957"/>
                    <a:pt x="8587" y="1026"/>
                    <a:pt x="10351" y="694"/>
                  </a:cubicBezTo>
                  <a:cubicBezTo>
                    <a:pt x="10615" y="644"/>
                    <a:pt x="10595" y="242"/>
                    <a:pt x="10351" y="180"/>
                  </a:cubicBezTo>
                  <a:cubicBezTo>
                    <a:pt x="9872" y="58"/>
                    <a:pt x="9352" y="0"/>
                    <a:pt x="88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6"/>
            <p:cNvSpPr/>
            <p:nvPr/>
          </p:nvSpPr>
          <p:spPr>
            <a:xfrm>
              <a:off x="2783475" y="946275"/>
              <a:ext cx="254775" cy="113000"/>
            </a:xfrm>
            <a:custGeom>
              <a:avLst/>
              <a:gdLst/>
              <a:ahLst/>
              <a:cxnLst/>
              <a:rect l="l" t="t" r="r" b="b"/>
              <a:pathLst>
                <a:path w="10191" h="4520" extrusionOk="0">
                  <a:moveTo>
                    <a:pt x="9024" y="1"/>
                  </a:moveTo>
                  <a:cubicBezTo>
                    <a:pt x="7296" y="1"/>
                    <a:pt x="5453" y="625"/>
                    <a:pt x="3919" y="1282"/>
                  </a:cubicBezTo>
                  <a:cubicBezTo>
                    <a:pt x="2789" y="1765"/>
                    <a:pt x="261" y="2658"/>
                    <a:pt x="23" y="4060"/>
                  </a:cubicBezTo>
                  <a:cubicBezTo>
                    <a:pt x="1" y="4188"/>
                    <a:pt x="41" y="4285"/>
                    <a:pt x="145" y="4359"/>
                  </a:cubicBezTo>
                  <a:lnTo>
                    <a:pt x="328" y="4490"/>
                  </a:lnTo>
                  <a:cubicBezTo>
                    <a:pt x="356" y="4510"/>
                    <a:pt x="386" y="4519"/>
                    <a:pt x="416" y="4519"/>
                  </a:cubicBezTo>
                  <a:cubicBezTo>
                    <a:pt x="528" y="4519"/>
                    <a:pt x="634" y="4397"/>
                    <a:pt x="599" y="4281"/>
                  </a:cubicBezTo>
                  <a:cubicBezTo>
                    <a:pt x="310" y="3333"/>
                    <a:pt x="4773" y="1735"/>
                    <a:pt x="5289" y="1569"/>
                  </a:cubicBezTo>
                  <a:cubicBezTo>
                    <a:pt x="6773" y="1093"/>
                    <a:pt x="8295" y="1027"/>
                    <a:pt x="9799" y="688"/>
                  </a:cubicBezTo>
                  <a:cubicBezTo>
                    <a:pt x="10190" y="600"/>
                    <a:pt x="10059" y="73"/>
                    <a:pt x="9711" y="36"/>
                  </a:cubicBezTo>
                  <a:cubicBezTo>
                    <a:pt x="9485" y="12"/>
                    <a:pt x="9255" y="1"/>
                    <a:pt x="90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6"/>
            <p:cNvSpPr/>
            <p:nvPr/>
          </p:nvSpPr>
          <p:spPr>
            <a:xfrm>
              <a:off x="2839925" y="1007825"/>
              <a:ext cx="259925" cy="117700"/>
            </a:xfrm>
            <a:custGeom>
              <a:avLst/>
              <a:gdLst/>
              <a:ahLst/>
              <a:cxnLst/>
              <a:rect l="l" t="t" r="r" b="b"/>
              <a:pathLst>
                <a:path w="10397" h="4708" extrusionOk="0">
                  <a:moveTo>
                    <a:pt x="9045" y="1"/>
                  </a:moveTo>
                  <a:cubicBezTo>
                    <a:pt x="5729" y="1"/>
                    <a:pt x="2019" y="2104"/>
                    <a:pt x="58" y="4551"/>
                  </a:cubicBezTo>
                  <a:cubicBezTo>
                    <a:pt x="0" y="4623"/>
                    <a:pt x="54" y="4707"/>
                    <a:pt x="124" y="4707"/>
                  </a:cubicBezTo>
                  <a:cubicBezTo>
                    <a:pt x="145" y="4707"/>
                    <a:pt x="167" y="4700"/>
                    <a:pt x="188" y="4683"/>
                  </a:cubicBezTo>
                  <a:cubicBezTo>
                    <a:pt x="1738" y="3418"/>
                    <a:pt x="3324" y="2289"/>
                    <a:pt x="5224" y="1613"/>
                  </a:cubicBezTo>
                  <a:cubicBezTo>
                    <a:pt x="6821" y="1047"/>
                    <a:pt x="8433" y="1014"/>
                    <a:pt x="10074" y="712"/>
                  </a:cubicBezTo>
                  <a:cubicBezTo>
                    <a:pt x="10385" y="655"/>
                    <a:pt x="10396" y="120"/>
                    <a:pt x="10074" y="73"/>
                  </a:cubicBezTo>
                  <a:cubicBezTo>
                    <a:pt x="9737" y="24"/>
                    <a:pt x="9393" y="1"/>
                    <a:pt x="90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5" y="471047"/>
            <a:ext cx="323716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Griego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28;p34">
            <a:extLst>
              <a:ext uri="{FF2B5EF4-FFF2-40B4-BE49-F238E27FC236}">
                <a16:creationId xmlns:a16="http://schemas.microsoft.com/office/drawing/2014/main" id="{037D078B-EFB6-41B4-96DB-30104CEA8852}"/>
              </a:ext>
            </a:extLst>
          </p:cNvPr>
          <p:cNvSpPr/>
          <p:nvPr/>
        </p:nvSpPr>
        <p:spPr>
          <a:xfrm rot="-2148808">
            <a:off x="1166712" y="1799381"/>
            <a:ext cx="1230605" cy="45537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pic>
        <p:nvPicPr>
          <p:cNvPr id="23" name="Picture 2" descr="EVOLUCION DE LA PEDAGOGIA Y EDUCACION DE LA DIDACTICA timeline | Timet">
            <a:extLst>
              <a:ext uri="{FF2B5EF4-FFF2-40B4-BE49-F238E27FC236}">
                <a16:creationId xmlns:a16="http://schemas.microsoft.com/office/drawing/2014/main" id="{1459AB39-32D5-432F-953F-A0B919556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676" y="1886049"/>
            <a:ext cx="5609847" cy="248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Google Shape;228;p34">
            <a:extLst>
              <a:ext uri="{FF2B5EF4-FFF2-40B4-BE49-F238E27FC236}">
                <a16:creationId xmlns:a16="http://schemas.microsoft.com/office/drawing/2014/main" id="{93FB12A2-FFAD-41B7-99F3-00D2D9D1F673}"/>
              </a:ext>
            </a:extLst>
          </p:cNvPr>
          <p:cNvSpPr/>
          <p:nvPr/>
        </p:nvSpPr>
        <p:spPr>
          <a:xfrm rot="-2148808">
            <a:off x="6447361" y="3941100"/>
            <a:ext cx="1230605" cy="45537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5" name="Google Shape;228;p34">
            <a:extLst>
              <a:ext uri="{FF2B5EF4-FFF2-40B4-BE49-F238E27FC236}">
                <a16:creationId xmlns:a16="http://schemas.microsoft.com/office/drawing/2014/main" id="{3E054B2B-05AE-4DB4-B58B-04C5EAABA288}"/>
              </a:ext>
            </a:extLst>
          </p:cNvPr>
          <p:cNvSpPr/>
          <p:nvPr/>
        </p:nvSpPr>
        <p:spPr>
          <a:xfrm rot="1632288">
            <a:off x="6348392" y="1792457"/>
            <a:ext cx="1230605" cy="45537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6" name="Google Shape;228;p34">
            <a:extLst>
              <a:ext uri="{FF2B5EF4-FFF2-40B4-BE49-F238E27FC236}">
                <a16:creationId xmlns:a16="http://schemas.microsoft.com/office/drawing/2014/main" id="{4FF4BC71-661F-49BF-8938-8CEF836CA38B}"/>
              </a:ext>
            </a:extLst>
          </p:cNvPr>
          <p:cNvSpPr/>
          <p:nvPr/>
        </p:nvSpPr>
        <p:spPr>
          <a:xfrm rot="1850538">
            <a:off x="1153891" y="3974842"/>
            <a:ext cx="1230605" cy="45537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948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Historia de las civilizaciones: Antigua Roma. Etapas históricas">
            <a:extLst>
              <a:ext uri="{FF2B5EF4-FFF2-40B4-BE49-F238E27FC236}">
                <a16:creationId xmlns:a16="http://schemas.microsoft.com/office/drawing/2014/main" id="{E6E99A6A-51B9-422A-92C7-E21CE7F0E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7453">
            <a:off x="1202153" y="1599472"/>
            <a:ext cx="6068558" cy="271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5" y="471047"/>
            <a:ext cx="323716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Romano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4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28;p34">
            <a:extLst>
              <a:ext uri="{FF2B5EF4-FFF2-40B4-BE49-F238E27FC236}">
                <a16:creationId xmlns:a16="http://schemas.microsoft.com/office/drawing/2014/main" id="{037D078B-EFB6-41B4-96DB-30104CEA8852}"/>
              </a:ext>
            </a:extLst>
          </p:cNvPr>
          <p:cNvSpPr/>
          <p:nvPr/>
        </p:nvSpPr>
        <p:spPr>
          <a:xfrm rot="-2148808">
            <a:off x="696403" y="1735841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28" name="Google Shape;228;p34"/>
          <p:cNvSpPr/>
          <p:nvPr/>
        </p:nvSpPr>
        <p:spPr>
          <a:xfrm rot="-2148808">
            <a:off x="6512205" y="3739827"/>
            <a:ext cx="1251978" cy="430671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4" name="Google Shape;228;p34">
            <a:extLst>
              <a:ext uri="{FF2B5EF4-FFF2-40B4-BE49-F238E27FC236}">
                <a16:creationId xmlns:a16="http://schemas.microsoft.com/office/drawing/2014/main" id="{721FFFCA-1C40-4DAC-A54B-8370EFE454AB}"/>
              </a:ext>
            </a:extLst>
          </p:cNvPr>
          <p:cNvSpPr/>
          <p:nvPr/>
        </p:nvSpPr>
        <p:spPr>
          <a:xfrm rot="1152441">
            <a:off x="912629" y="4145368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5" name="Google Shape;228;p34">
            <a:extLst>
              <a:ext uri="{FF2B5EF4-FFF2-40B4-BE49-F238E27FC236}">
                <a16:creationId xmlns:a16="http://schemas.microsoft.com/office/drawing/2014/main" id="{434D11B9-4516-44DB-A078-0478E018C2CD}"/>
              </a:ext>
            </a:extLst>
          </p:cNvPr>
          <p:cNvSpPr/>
          <p:nvPr/>
        </p:nvSpPr>
        <p:spPr>
          <a:xfrm rot="1272026">
            <a:off x="6229441" y="1338745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La influencia del cristianismo durante la Edad Media">
            <a:extLst>
              <a:ext uri="{FF2B5EF4-FFF2-40B4-BE49-F238E27FC236}">
                <a16:creationId xmlns:a16="http://schemas.microsoft.com/office/drawing/2014/main" id="{00301A6D-2416-4E2D-A346-A5601D99F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03">
            <a:off x="2166477" y="1637856"/>
            <a:ext cx="3658459" cy="275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4" y="471047"/>
            <a:ext cx="335821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Medieval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4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28;p34">
            <a:extLst>
              <a:ext uri="{FF2B5EF4-FFF2-40B4-BE49-F238E27FC236}">
                <a16:creationId xmlns:a16="http://schemas.microsoft.com/office/drawing/2014/main" id="{037D078B-EFB6-41B4-96DB-30104CEA8852}"/>
              </a:ext>
            </a:extLst>
          </p:cNvPr>
          <p:cNvSpPr/>
          <p:nvPr/>
        </p:nvSpPr>
        <p:spPr>
          <a:xfrm rot="-2148808">
            <a:off x="1827281" y="1528662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28" name="Google Shape;228;p34"/>
          <p:cNvSpPr/>
          <p:nvPr/>
        </p:nvSpPr>
        <p:spPr>
          <a:xfrm rot="-2148808">
            <a:off x="4942675" y="4114488"/>
            <a:ext cx="1251978" cy="430671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4" name="Google Shape;228;p34">
            <a:extLst>
              <a:ext uri="{FF2B5EF4-FFF2-40B4-BE49-F238E27FC236}">
                <a16:creationId xmlns:a16="http://schemas.microsoft.com/office/drawing/2014/main" id="{721FFFCA-1C40-4DAC-A54B-8370EFE454AB}"/>
              </a:ext>
            </a:extLst>
          </p:cNvPr>
          <p:cNvSpPr/>
          <p:nvPr/>
        </p:nvSpPr>
        <p:spPr>
          <a:xfrm rot="1152441">
            <a:off x="1562240" y="4049453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5" name="Google Shape;228;p34">
            <a:extLst>
              <a:ext uri="{FF2B5EF4-FFF2-40B4-BE49-F238E27FC236}">
                <a16:creationId xmlns:a16="http://schemas.microsoft.com/office/drawing/2014/main" id="{434D11B9-4516-44DB-A078-0478E018C2CD}"/>
              </a:ext>
            </a:extLst>
          </p:cNvPr>
          <p:cNvSpPr/>
          <p:nvPr/>
        </p:nvSpPr>
        <p:spPr>
          <a:xfrm rot="1272026">
            <a:off x="5065658" y="1655368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283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Renacimiento: Cuando Europa escapó de la oscuridad medieval">
            <a:extLst>
              <a:ext uri="{FF2B5EF4-FFF2-40B4-BE49-F238E27FC236}">
                <a16:creationId xmlns:a16="http://schemas.microsoft.com/office/drawing/2014/main" id="{2D5B64E8-B802-4171-8536-A64C2C5ECA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47" r="19191"/>
          <a:stretch/>
        </p:blipFill>
        <p:spPr bwMode="auto">
          <a:xfrm rot="20672635">
            <a:off x="6397148" y="2954513"/>
            <a:ext cx="1929294" cy="152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nacimiento - Wikipedia, la enciclopedia libre">
            <a:extLst>
              <a:ext uri="{FF2B5EF4-FFF2-40B4-BE49-F238E27FC236}">
                <a16:creationId xmlns:a16="http://schemas.microsoft.com/office/drawing/2014/main" id="{3212BE7F-0CA9-41E9-A7D0-F48419474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7884">
            <a:off x="4844558" y="789224"/>
            <a:ext cx="152991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Renacimiento - ¿Qué fue?, características, origen, causas y más">
            <a:extLst>
              <a:ext uri="{FF2B5EF4-FFF2-40B4-BE49-F238E27FC236}">
                <a16:creationId xmlns:a16="http://schemas.microsoft.com/office/drawing/2014/main" id="{1805723D-F5A4-4E8E-AE3F-EF20B9A3A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4013">
            <a:off x="1125305" y="2139116"/>
            <a:ext cx="2782416" cy="126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639441" y="471047"/>
            <a:ext cx="402208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Renacentista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6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28;p34">
            <a:extLst>
              <a:ext uri="{FF2B5EF4-FFF2-40B4-BE49-F238E27FC236}">
                <a16:creationId xmlns:a16="http://schemas.microsoft.com/office/drawing/2014/main" id="{037D078B-EFB6-41B4-96DB-30104CEA8852}"/>
              </a:ext>
            </a:extLst>
          </p:cNvPr>
          <p:cNvSpPr/>
          <p:nvPr/>
        </p:nvSpPr>
        <p:spPr>
          <a:xfrm rot="-2148808">
            <a:off x="861187" y="1895449"/>
            <a:ext cx="969902" cy="279504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28" name="Google Shape;228;p34"/>
          <p:cNvSpPr/>
          <p:nvPr/>
        </p:nvSpPr>
        <p:spPr>
          <a:xfrm rot="-2148808">
            <a:off x="3187267" y="3396579"/>
            <a:ext cx="1000086" cy="23623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4" name="Google Shape;228;p34">
            <a:extLst>
              <a:ext uri="{FF2B5EF4-FFF2-40B4-BE49-F238E27FC236}">
                <a16:creationId xmlns:a16="http://schemas.microsoft.com/office/drawing/2014/main" id="{721FFFCA-1C40-4DAC-A54B-8370EFE454AB}"/>
              </a:ext>
            </a:extLst>
          </p:cNvPr>
          <p:cNvSpPr/>
          <p:nvPr/>
        </p:nvSpPr>
        <p:spPr>
          <a:xfrm rot="2142228">
            <a:off x="788084" y="2947598"/>
            <a:ext cx="778903" cy="254385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5" name="Google Shape;228;p34">
            <a:extLst>
              <a:ext uri="{FF2B5EF4-FFF2-40B4-BE49-F238E27FC236}">
                <a16:creationId xmlns:a16="http://schemas.microsoft.com/office/drawing/2014/main" id="{434D11B9-4516-44DB-A078-0478E018C2CD}"/>
              </a:ext>
            </a:extLst>
          </p:cNvPr>
          <p:cNvSpPr/>
          <p:nvPr/>
        </p:nvSpPr>
        <p:spPr>
          <a:xfrm rot="1627492">
            <a:off x="3338571" y="2307182"/>
            <a:ext cx="931365" cy="26570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13" name="Google Shape;228;p34">
            <a:extLst>
              <a:ext uri="{FF2B5EF4-FFF2-40B4-BE49-F238E27FC236}">
                <a16:creationId xmlns:a16="http://schemas.microsoft.com/office/drawing/2014/main" id="{293001C1-68AA-41A7-A5A4-E2AF6C4BEAC6}"/>
              </a:ext>
            </a:extLst>
          </p:cNvPr>
          <p:cNvSpPr/>
          <p:nvPr/>
        </p:nvSpPr>
        <p:spPr>
          <a:xfrm rot="-2148808">
            <a:off x="5845738" y="2566059"/>
            <a:ext cx="1000086" cy="23623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14" name="Google Shape;228;p34">
            <a:extLst>
              <a:ext uri="{FF2B5EF4-FFF2-40B4-BE49-F238E27FC236}">
                <a16:creationId xmlns:a16="http://schemas.microsoft.com/office/drawing/2014/main" id="{929A2ABA-43B7-481C-836E-D777DF86E4C6}"/>
              </a:ext>
            </a:extLst>
          </p:cNvPr>
          <p:cNvSpPr/>
          <p:nvPr/>
        </p:nvSpPr>
        <p:spPr>
          <a:xfrm rot="715971">
            <a:off x="7373517" y="2753555"/>
            <a:ext cx="1000086" cy="23623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15" name="Google Shape;228;p34">
            <a:extLst>
              <a:ext uri="{FF2B5EF4-FFF2-40B4-BE49-F238E27FC236}">
                <a16:creationId xmlns:a16="http://schemas.microsoft.com/office/drawing/2014/main" id="{5FDD9816-531A-49E0-8320-8029C40939D3}"/>
              </a:ext>
            </a:extLst>
          </p:cNvPr>
          <p:cNvSpPr/>
          <p:nvPr/>
        </p:nvSpPr>
        <p:spPr>
          <a:xfrm rot="1616279">
            <a:off x="6140497" y="4310063"/>
            <a:ext cx="1000086" cy="23623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16" name="Google Shape;228;p34">
            <a:extLst>
              <a:ext uri="{FF2B5EF4-FFF2-40B4-BE49-F238E27FC236}">
                <a16:creationId xmlns:a16="http://schemas.microsoft.com/office/drawing/2014/main" id="{D39227FA-079E-449C-B4CA-D387A1E9D7F8}"/>
              </a:ext>
            </a:extLst>
          </p:cNvPr>
          <p:cNvSpPr/>
          <p:nvPr/>
        </p:nvSpPr>
        <p:spPr>
          <a:xfrm rot="-2148808">
            <a:off x="4441298" y="817496"/>
            <a:ext cx="1000086" cy="23623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714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3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23925" y="1324475"/>
            <a:ext cx="1496149" cy="11606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3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pic>
        <p:nvPicPr>
          <p:cNvPr id="214" name="Google Shape;214;p33"/>
          <p:cNvPicPr preferRelativeResize="0"/>
          <p:nvPr/>
        </p:nvPicPr>
        <p:blipFill rotWithShape="1">
          <a:blip r:embed="rId4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5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3" y="2371676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Pedagogía en la época moderna hasta el socialismo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600" y="54032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Pensamiento Pedagógico       Moderno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553841"/>
            <a:ext cx="7232072" cy="3158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Reforma determinó la aparición de las primeras escuelas populares y dio nuevo y mayor incremento a las escuelas medias de tipo humanístico (gimnasios).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Sólo en las ciudades de Alemania y Holanda y, hasta cierto punto, también en Inglaterra, existían escuelas de tipo práctico y moderno donde además de la lectura y la escritura en lengua vulgar los muchachos aprendían aritmética y contabilidad. 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Las universidades, donde se estudiaban las profesiones liberales de médico, abogado, notario, </a:t>
            </a:r>
            <a:r>
              <a:rPr lang="es-MX" sz="1200" dirty="0" err="1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etc</a:t>
            </a: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,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Las academias o escuelas de príncipes a que ya se ha aludido. 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2156002" y="498436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4568828"/>
      </p:ext>
    </p:extLst>
  </p:cSld>
  <p:clrMapOvr>
    <a:masterClrMapping/>
  </p:clrMapOvr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1144</TotalTime>
  <Words>2996</Words>
  <Application>Microsoft Office PowerPoint</Application>
  <PresentationFormat>Presentación en pantalla (16:9)</PresentationFormat>
  <Paragraphs>224</Paragraphs>
  <Slides>30</Slides>
  <Notes>30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8" baseType="lpstr">
      <vt:lpstr>Concert One</vt:lpstr>
      <vt:lpstr>Anonymous Pro</vt:lpstr>
      <vt:lpstr>Arial</vt:lpstr>
      <vt:lpstr>Century Gothic</vt:lpstr>
      <vt:lpstr>Roboto Mono</vt:lpstr>
      <vt:lpstr>Coming Soon</vt:lpstr>
      <vt:lpstr>Roboto Mono Medium</vt:lpstr>
      <vt:lpstr>Notebook Lesson by Slidesgo</vt:lpstr>
      <vt:lpstr>Educación Cristiana</vt:lpstr>
      <vt:lpstr>Pedagogía</vt:lpstr>
      <vt:lpstr>Pensamiento Pedagógico Oriental</vt:lpstr>
      <vt:lpstr>Pensamiento Pedagógico Griego</vt:lpstr>
      <vt:lpstr>Pensamiento Pedagógico Romano</vt:lpstr>
      <vt:lpstr>Pensamiento Pedagógico Medieval</vt:lpstr>
      <vt:lpstr>Pensamiento Pedagógico Renacentista</vt:lpstr>
      <vt:lpstr>03</vt:lpstr>
      <vt:lpstr>Presentación de PowerPoint</vt:lpstr>
      <vt:lpstr>Presentación de PowerPoint</vt:lpstr>
      <vt:lpstr>Pensamiento Pedagógico Moderno</vt:lpstr>
      <vt:lpstr>Pensamiento Pedagógico Moderno</vt:lpstr>
      <vt:lpstr>Pensamiento Pedagógico Moderno</vt:lpstr>
      <vt:lpstr>Pensamiento Pedagógico Moderno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Pensamiento Pedagógico Positivista</vt:lpstr>
      <vt:lpstr>Presentación de PowerPoint</vt:lpstr>
      <vt:lpstr>Pensamiento Pedagógico Positivista</vt:lpstr>
      <vt:lpstr>Pensamiento Pedagógico Positivista</vt:lpstr>
      <vt:lpstr>Pensamiento Pedagógico Positivista</vt:lpstr>
      <vt:lpstr>Pensamiento Pedagógico Socialista</vt:lpstr>
      <vt:lpstr>Pensamiento Pedagógico Socialista</vt:lpstr>
      <vt:lpstr>Pensamiento Pedagógico Socialista</vt:lpstr>
      <vt:lpstr>Aragón, C (2007)Pedagogía: Fundamento de la educación hacia una reconceptualización de la pedagogía. Colegio Hiapanoamericano  Compayré, G. (1902) Historia de la Pedagogía. Francia.  Nassif,R. (1958) Pedagogía General. Argentina, Editorial Kapelusk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NOTEBOOK LESSON</dc:title>
  <dc:creator>LEVÍ ORTA</dc:creator>
  <cp:lastModifiedBy>LEVÍ</cp:lastModifiedBy>
  <cp:revision>31</cp:revision>
  <dcterms:modified xsi:type="dcterms:W3CDTF">2022-10-25T19:01:34Z</dcterms:modified>
</cp:coreProperties>
</file>