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30"/>
  </p:notesMasterIdLst>
  <p:sldIdLst>
    <p:sldId id="256" r:id="rId2"/>
    <p:sldId id="259" r:id="rId3"/>
    <p:sldId id="272" r:id="rId4"/>
    <p:sldId id="473" r:id="rId5"/>
    <p:sldId id="476" r:id="rId6"/>
    <p:sldId id="477" r:id="rId7"/>
    <p:sldId id="478" r:id="rId8"/>
    <p:sldId id="479" r:id="rId9"/>
    <p:sldId id="480" r:id="rId10"/>
    <p:sldId id="481" r:id="rId11"/>
    <p:sldId id="482" r:id="rId12"/>
    <p:sldId id="483" r:id="rId13"/>
    <p:sldId id="484" r:id="rId14"/>
    <p:sldId id="485" r:id="rId15"/>
    <p:sldId id="486" r:id="rId16"/>
    <p:sldId id="487" r:id="rId17"/>
    <p:sldId id="488" r:id="rId18"/>
    <p:sldId id="489" r:id="rId19"/>
    <p:sldId id="458" r:id="rId20"/>
    <p:sldId id="490" r:id="rId21"/>
    <p:sldId id="491" r:id="rId22"/>
    <p:sldId id="492" r:id="rId23"/>
    <p:sldId id="493" r:id="rId24"/>
    <p:sldId id="459" r:id="rId25"/>
    <p:sldId id="494" r:id="rId26"/>
    <p:sldId id="507" r:id="rId27"/>
    <p:sldId id="460" r:id="rId28"/>
    <p:sldId id="262" r:id="rId29"/>
  </p:sldIdLst>
  <p:sldSz cx="9144000" cy="5143500" type="screen16x9"/>
  <p:notesSz cx="6858000" cy="9144000"/>
  <p:embeddedFontLst>
    <p:embeddedFont>
      <p:font typeface="Anonymous Pro" panose="020B0604020202020204" charset="0"/>
      <p:regular r:id="rId31"/>
      <p:bold r:id="rId32"/>
      <p:italic r:id="rId33"/>
      <p:boldItalic r:id="rId34"/>
    </p:embeddedFont>
    <p:embeddedFont>
      <p:font typeface="Coming Soon" panose="020B0604020202020204" charset="0"/>
      <p:regular r:id="rId35"/>
    </p:embeddedFont>
    <p:embeddedFont>
      <p:font typeface="Concert One" panose="020B0604020202020204" charset="0"/>
      <p:regular r:id="rId36"/>
    </p:embeddedFont>
    <p:embeddedFont>
      <p:font typeface="Roboto Mono Medium" panose="020B060402020202020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AED1EB-B4A8-4FFC-B4F1-1F57FDB887E8}">
  <a:tblStyle styleId="{92AED1EB-B4A8-4FFC-B4F1-1F57FDB88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170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6072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0594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2028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52044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743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63733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44369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629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7426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18745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28070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5476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2432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77594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22494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63336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63142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3893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0019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5858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2698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4577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297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635655">
            <a:off x="1848552" y="3058534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903775">
            <a:off x="6763976" y="866659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29175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title" hasCustomPrompt="1"/>
          </p:nvPr>
        </p:nvSpPr>
        <p:spPr>
          <a:xfrm>
            <a:off x="13014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13014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title" idx="2" hasCustomPrompt="1"/>
          </p:nvPr>
        </p:nvSpPr>
        <p:spPr>
          <a:xfrm>
            <a:off x="352140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352140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 idx="4" hasCustomPrompt="1"/>
          </p:nvPr>
        </p:nvSpPr>
        <p:spPr>
          <a:xfrm>
            <a:off x="57413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57413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6934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629950" y="3828100"/>
            <a:ext cx="2332500" cy="6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16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1394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1" r:id="rId3"/>
    <p:sldLayoutId id="2147483669" r:id="rId4"/>
    <p:sldLayoutId id="2147483670" r:id="rId5"/>
    <p:sldLayoutId id="2147483671" r:id="rId6"/>
    <p:sldLayoutId id="2147483672" r:id="rId7"/>
    <p:sldLayoutId id="2147483678" r:id="rId8"/>
    <p:sldLayoutId id="214748367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Educación Cristiana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ubTitle" idx="1"/>
          </p:nvPr>
        </p:nvSpPr>
        <p:spPr>
          <a:xfrm>
            <a:off x="1630573" y="3769325"/>
            <a:ext cx="150908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David Leví Orta Álvarez</a:t>
            </a:r>
            <a:endParaRPr b="0" dirty="0"/>
          </a:p>
        </p:txBody>
      </p:sp>
      <p:sp>
        <p:nvSpPr>
          <p:cNvPr id="180" name="Google Shape;180;p30"/>
          <p:cNvSpPr/>
          <p:nvPr/>
        </p:nvSpPr>
        <p:spPr>
          <a:xfrm>
            <a:off x="2386313" y="287005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30"/>
          <p:cNvSpPr/>
          <p:nvPr/>
        </p:nvSpPr>
        <p:spPr>
          <a:xfrm>
            <a:off x="6232350" y="285628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Google Shape;182;p3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3" name="Google Shape;183;p3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67E2A1-4C25-4157-835E-C2083594D2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8" y="618123"/>
            <a:ext cx="1458163" cy="109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39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Conocer los intereses de los estudiantes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Estimular la curiosidad nata del alumno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Reconocer la naturaleza social del conocimiento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12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39112540-E016-42D0-936F-94B23F7ED2CA}"/>
              </a:ext>
            </a:extLst>
          </p:cNvPr>
          <p:cNvSpPr txBox="1">
            <a:spLocks/>
          </p:cNvSpPr>
          <p:nvPr/>
        </p:nvSpPr>
        <p:spPr bwMode="auto">
          <a:xfrm>
            <a:off x="4572000" y="1232806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Aprendizaje en circunstancias reales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 startAt="7"/>
              <a:defRPr/>
            </a:pPr>
            <a:endParaRPr lang="es-MX" sz="8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445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450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Conocer los intereses de los estudiantes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Estimular la curiosidad nata del alumno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Reconocer la naturaleza social del conocimiento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11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8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39112540-E016-42D0-936F-94B23F7ED2CA}"/>
              </a:ext>
            </a:extLst>
          </p:cNvPr>
          <p:cNvSpPr txBox="1">
            <a:spLocks/>
          </p:cNvSpPr>
          <p:nvPr/>
        </p:nvSpPr>
        <p:spPr bwMode="auto">
          <a:xfrm>
            <a:off x="4572000" y="1232806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Aprendizaje en circunstancias reales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La evaluación como proceso de planeación del aprendizaje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 startAt="7"/>
              <a:defRPr/>
            </a:pPr>
            <a:endParaRPr lang="es-MX" sz="8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77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36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Conocer los intereses de los estudiantes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Estimular la curiosidad nata del alumno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Reconocer la naturaleza social del conocimiento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12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39112540-E016-42D0-936F-94B23F7ED2CA}"/>
              </a:ext>
            </a:extLst>
          </p:cNvPr>
          <p:cNvSpPr txBox="1">
            <a:spLocks/>
          </p:cNvSpPr>
          <p:nvPr/>
        </p:nvSpPr>
        <p:spPr bwMode="auto">
          <a:xfrm>
            <a:off x="4572000" y="1232806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Aprendizaje en circunstancias reales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La evaluación como proceso de planeación del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Modelar el aprendizaje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 startAt="7"/>
              <a:defRPr/>
            </a:pPr>
            <a:endParaRPr lang="es-MX" sz="8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645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38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Conocer los intereses de los estudiantes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Estimular la curiosidad nata del alumno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Reconocer la naturaleza social del conocimiento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12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39112540-E016-42D0-936F-94B23F7ED2CA}"/>
              </a:ext>
            </a:extLst>
          </p:cNvPr>
          <p:cNvSpPr txBox="1">
            <a:spLocks/>
          </p:cNvSpPr>
          <p:nvPr/>
        </p:nvSpPr>
        <p:spPr bwMode="auto">
          <a:xfrm>
            <a:off x="4572000" y="1232806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Aprendizaje en circunstancias reales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La evaluación como proceso de planeación del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Modelar 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Valorar el aprendizaje informal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 startAt="7"/>
              <a:defRPr/>
            </a:pPr>
            <a:endParaRPr lang="es-MX" sz="8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173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36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Conocer los intereses de los estudiantes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Estimular la curiosidad nata del alumno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Reconocer la naturaleza social del conocimiento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12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39112540-E016-42D0-936F-94B23F7ED2CA}"/>
              </a:ext>
            </a:extLst>
          </p:cNvPr>
          <p:cNvSpPr txBox="1">
            <a:spLocks/>
          </p:cNvSpPr>
          <p:nvPr/>
        </p:nvSpPr>
        <p:spPr bwMode="auto">
          <a:xfrm>
            <a:off x="4572000" y="1232806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Aprendizaje en circunstancias reales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La evaluación como proceso de planeación del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Modelar 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Valorar el aprendizaje informal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Promover la interdisciplinariedad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 startAt="7"/>
              <a:defRPr/>
            </a:pPr>
            <a:endParaRPr lang="es-MX" sz="8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023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36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Conocer los intereses de los estudiantes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Estimular la curiosidad nata del alumno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Reconocer la naturaleza social del conocimiento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12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39112540-E016-42D0-936F-94B23F7ED2CA}"/>
              </a:ext>
            </a:extLst>
          </p:cNvPr>
          <p:cNvSpPr txBox="1">
            <a:spLocks/>
          </p:cNvSpPr>
          <p:nvPr/>
        </p:nvSpPr>
        <p:spPr bwMode="auto">
          <a:xfrm>
            <a:off x="4572000" y="1232806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Aprendizaje en circunstancias reales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La evaluación como proceso de planeación del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Modelar 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Valorar el aprendizaje informal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Promover la interdisciplinariedad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Favorecer la cultura del aprendizaje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 startAt="7"/>
              <a:defRPr/>
            </a:pPr>
            <a:endParaRPr lang="es-MX" sz="8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679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39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Conocer los intereses de los estudiantes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Estimular la curiosidad nata del alumno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Reconocer la naturaleza social del conocimiento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12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39112540-E016-42D0-936F-94B23F7ED2CA}"/>
              </a:ext>
            </a:extLst>
          </p:cNvPr>
          <p:cNvSpPr txBox="1">
            <a:spLocks/>
          </p:cNvSpPr>
          <p:nvPr/>
        </p:nvSpPr>
        <p:spPr bwMode="auto">
          <a:xfrm>
            <a:off x="4572000" y="1232806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Aprendizaje en circunstancias reales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La evaluación como proceso de planeación del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Modelar 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Valorar el aprendizaje informal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Promover la interdisciplinariedad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Favorecer la cultura del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Apreciar la diversidad como fuente de riqueza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 startAt="7"/>
              <a:defRPr/>
            </a:pPr>
            <a:endParaRPr lang="es-MX" sz="8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005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371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Conocer los intereses de los estudiantes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Estimular la curiosidad nata del alumno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Reconocer la naturaleza social del conocimiento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12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39112540-E016-42D0-936F-94B23F7ED2CA}"/>
              </a:ext>
            </a:extLst>
          </p:cNvPr>
          <p:cNvSpPr txBox="1">
            <a:spLocks/>
          </p:cNvSpPr>
          <p:nvPr/>
        </p:nvSpPr>
        <p:spPr bwMode="auto">
          <a:xfrm>
            <a:off x="4572000" y="1232806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Aprendizaje en circunstancias reales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La evaluación como proceso de planeación del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Modelar 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Valorar el aprendizaje informal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Promover la interdisciplinariedad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Favorecer la cultura del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Apreciar la diversidad como fuente de riqueza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Usar la disciplina como apoyo al aprendizaje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 startAt="7"/>
              <a:defRPr/>
            </a:pPr>
            <a:endParaRPr lang="es-MX" sz="8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276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4" y="2035877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Programas</a:t>
            </a:r>
          </a:p>
        </p:txBody>
      </p:sp>
    </p:spTree>
    <p:extLst>
      <p:ext uri="{BB962C8B-B14F-4D97-AF65-F5344CB8AC3E}">
        <p14:creationId xmlns:p14="http://schemas.microsoft.com/office/powerpoint/2010/main" val="2631361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143737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Programas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9486" y="1196034"/>
            <a:ext cx="3568289" cy="3250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800" dirty="0">
                <a:solidFill>
                  <a:srgbClr val="002060"/>
                </a:solidFill>
                <a:latin typeface="Roboto Mono Medium" panose="020B0604020202020204" charset="0"/>
                <a:ea typeface="Roboto Mono Medium" panose="020B0604020202020204" charset="0"/>
              </a:rPr>
              <a:t>-Adoración</a:t>
            </a:r>
          </a:p>
          <a:p>
            <a:pPr>
              <a:lnSpc>
                <a:spcPct val="150000"/>
              </a:lnSpc>
            </a:pPr>
            <a:r>
              <a:rPr lang="es-MX" sz="2800" dirty="0">
                <a:solidFill>
                  <a:srgbClr val="002060"/>
                </a:solidFill>
                <a:latin typeface="Roboto Mono Medium" panose="020B0604020202020204" charset="0"/>
                <a:ea typeface="Roboto Mono Medium" panose="020B0604020202020204" charset="0"/>
              </a:rPr>
              <a:t>-Servicio</a:t>
            </a:r>
          </a:p>
          <a:p>
            <a:pPr>
              <a:lnSpc>
                <a:spcPct val="150000"/>
              </a:lnSpc>
            </a:pPr>
            <a:r>
              <a:rPr lang="es-MX" sz="2800" dirty="0">
                <a:solidFill>
                  <a:srgbClr val="002060"/>
                </a:solidFill>
                <a:latin typeface="Roboto Mono Medium" panose="020B0604020202020204" charset="0"/>
                <a:ea typeface="Roboto Mono Medium" panose="020B0604020202020204" charset="0"/>
              </a:rPr>
              <a:t>-Evangelismo</a:t>
            </a:r>
          </a:p>
          <a:p>
            <a:pPr>
              <a:lnSpc>
                <a:spcPct val="150000"/>
              </a:lnSpc>
            </a:pPr>
            <a:r>
              <a:rPr lang="es-MX" sz="2800" dirty="0">
                <a:solidFill>
                  <a:srgbClr val="002060"/>
                </a:solidFill>
                <a:latin typeface="Roboto Mono Medium" panose="020B0604020202020204" charset="0"/>
                <a:ea typeface="Roboto Mono Medium" panose="020B0604020202020204" charset="0"/>
              </a:rPr>
              <a:t>-Comunión</a:t>
            </a:r>
          </a:p>
          <a:p>
            <a:pPr>
              <a:lnSpc>
                <a:spcPct val="150000"/>
              </a:lnSpc>
            </a:pPr>
            <a:r>
              <a:rPr lang="es-MX" sz="2800" dirty="0">
                <a:solidFill>
                  <a:srgbClr val="002060"/>
                </a:solidFill>
                <a:latin typeface="Roboto Mono Medium" panose="020B0604020202020204" charset="0"/>
                <a:ea typeface="Roboto Mono Medium" panose="020B0604020202020204" charset="0"/>
              </a:rPr>
              <a:t>-Discipulado</a:t>
            </a:r>
          </a:p>
        </p:txBody>
      </p:sp>
    </p:spTree>
    <p:extLst>
      <p:ext uri="{BB962C8B-B14F-4D97-AF65-F5344CB8AC3E}">
        <p14:creationId xmlns:p14="http://schemas.microsoft.com/office/powerpoint/2010/main" val="967195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08</a:t>
            </a:r>
            <a:endParaRPr dirty="0"/>
          </a:p>
        </p:txBody>
      </p:sp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3" y="2371676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Planeación</a:t>
            </a:r>
            <a:br>
              <a:rPr lang="es-MX" dirty="0"/>
            </a:br>
            <a:r>
              <a:rPr lang="es-MX" sz="2400" dirty="0"/>
              <a:t>Parte 1</a:t>
            </a:r>
            <a:endParaRPr lang="es-MX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143737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Programas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43737" y="1368683"/>
            <a:ext cx="6522506" cy="2604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MX" sz="2800" dirty="0">
                <a:solidFill>
                  <a:schemeClr val="bg1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Activos, interesados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MX" sz="2800" dirty="0">
                <a:solidFill>
                  <a:schemeClr val="bg1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En el culto, pero no tienen compromiso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MX" sz="2800" dirty="0">
                <a:solidFill>
                  <a:schemeClr val="bg1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Nunca han asistido</a:t>
            </a:r>
          </a:p>
        </p:txBody>
      </p:sp>
    </p:spTree>
    <p:extLst>
      <p:ext uri="{BB962C8B-B14F-4D97-AF65-F5344CB8AC3E}">
        <p14:creationId xmlns:p14="http://schemas.microsoft.com/office/powerpoint/2010/main" val="1280761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4" y="2035877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Planeación</a:t>
            </a:r>
          </a:p>
        </p:txBody>
      </p:sp>
    </p:spTree>
    <p:extLst>
      <p:ext uri="{BB962C8B-B14F-4D97-AF65-F5344CB8AC3E}">
        <p14:creationId xmlns:p14="http://schemas.microsoft.com/office/powerpoint/2010/main" val="530696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143737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Planeación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43737" y="1368683"/>
            <a:ext cx="6522506" cy="2604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UcPeriod"/>
            </a:pPr>
            <a:r>
              <a:rPr lang="es-MX" sz="2800" dirty="0">
                <a:solidFill>
                  <a:schemeClr val="bg1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Flexibilidad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UcPeriod"/>
            </a:pPr>
            <a:r>
              <a:rPr lang="es-MX" sz="2800" dirty="0">
                <a:solidFill>
                  <a:schemeClr val="bg1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Realismo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UcPeriod"/>
            </a:pPr>
            <a:r>
              <a:rPr lang="es-MX" sz="2800" dirty="0">
                <a:solidFill>
                  <a:schemeClr val="bg1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Precisión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UcPeriod"/>
            </a:pPr>
            <a:endParaRPr lang="es-MX" sz="2800" dirty="0">
              <a:solidFill>
                <a:schemeClr val="bg1">
                  <a:lumMod val="75000"/>
                </a:schemeClr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237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143737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Planeación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43737" y="1183245"/>
            <a:ext cx="6522506" cy="3897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MX" sz="2800" dirty="0">
                <a:solidFill>
                  <a:schemeClr val="accent2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Diagnostico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MX" sz="2800" dirty="0">
                <a:solidFill>
                  <a:schemeClr val="accent2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Objetivos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MX" sz="2800" dirty="0">
                <a:solidFill>
                  <a:schemeClr val="accent2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Elaboración de Contenidos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MX" sz="2800" dirty="0">
                <a:solidFill>
                  <a:schemeClr val="accent2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Estrategias didácticas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MX" sz="2800" dirty="0">
                <a:solidFill>
                  <a:schemeClr val="accent2">
                    <a:lumMod val="75000"/>
                  </a:schemeClr>
                </a:solidFill>
                <a:latin typeface="Roboto Mono Medium" panose="020B0604020202020204" charset="0"/>
                <a:ea typeface="Roboto Mono Medium" panose="020B0604020202020204" charset="0"/>
              </a:rPr>
              <a:t>Evaluación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es-MX" sz="2800" dirty="0">
              <a:solidFill>
                <a:schemeClr val="accent2">
                  <a:lumMod val="75000"/>
                </a:schemeClr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553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1. Diagnóstico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4435121" cy="1660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3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Problemática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3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Necesidad</a:t>
            </a:r>
          </a:p>
        </p:txBody>
      </p:sp>
    </p:spTree>
    <p:extLst>
      <p:ext uri="{BB962C8B-B14F-4D97-AF65-F5344CB8AC3E}">
        <p14:creationId xmlns:p14="http://schemas.microsoft.com/office/powerpoint/2010/main" val="1655658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2635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¿Qué fines deseo alcanzar?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Los objetivos vienen a </a:t>
            </a:r>
            <a:r>
              <a:rPr lang="es-MX" sz="1600" u="sng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delimitar</a:t>
            </a: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los criterios para la elección de material, contenidos, programas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Los objetivos son </a:t>
            </a:r>
            <a:r>
              <a:rPr lang="es-MX" sz="1600" u="sng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resultado </a:t>
            </a: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que se espera obtener del alumno después del aprendizaje</a:t>
            </a:r>
          </a:p>
        </p:txBody>
      </p:sp>
    </p:spTree>
    <p:extLst>
      <p:ext uri="{BB962C8B-B14F-4D97-AF65-F5344CB8AC3E}">
        <p14:creationId xmlns:p14="http://schemas.microsoft.com/office/powerpoint/2010/main" val="10057492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2953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b="1" i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Objetivos generales: </a:t>
            </a: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 formulan para ser logrados a largo plazo en indican conductas no especificadas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800" b="1" i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Objetivos específicos: </a:t>
            </a: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son aquellos en los que su logro se alcanza a corto plazo y definen claramente la conducta que se espera lograr</a:t>
            </a:r>
          </a:p>
        </p:txBody>
      </p:sp>
    </p:spTree>
    <p:extLst>
      <p:ext uri="{BB962C8B-B14F-4D97-AF65-F5344CB8AC3E}">
        <p14:creationId xmlns:p14="http://schemas.microsoft.com/office/powerpoint/2010/main" val="21588213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0382A5-24C7-4D10-994A-009688B84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78" y="513996"/>
            <a:ext cx="3748624" cy="4140804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8C3EC7A5-909D-4EF6-B118-50EE07C9F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422" y="513996"/>
            <a:ext cx="3782100" cy="4115508"/>
          </a:xfrm>
          <a:prstGeom prst="rect">
            <a:avLst/>
          </a:prstGeom>
        </p:spPr>
      </p:pic>
      <p:sp>
        <p:nvSpPr>
          <p:cNvPr id="13" name="Google Shape;270;p38">
            <a:extLst>
              <a:ext uri="{FF2B5EF4-FFF2-40B4-BE49-F238E27FC236}">
                <a16:creationId xmlns:a16="http://schemas.microsoft.com/office/drawing/2014/main" id="{E21F751B-D150-45A0-9B41-D4EF602285EC}"/>
              </a:ext>
            </a:extLst>
          </p:cNvPr>
          <p:cNvSpPr/>
          <p:nvPr/>
        </p:nvSpPr>
        <p:spPr>
          <a:xfrm rot="-2700000">
            <a:off x="112506" y="628968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4" name="Google Shape;270;p38">
            <a:extLst>
              <a:ext uri="{FF2B5EF4-FFF2-40B4-BE49-F238E27FC236}">
                <a16:creationId xmlns:a16="http://schemas.microsoft.com/office/drawing/2014/main" id="{C388BB09-5FBC-4E30-83F3-E0EABAE89C1A}"/>
              </a:ext>
            </a:extLst>
          </p:cNvPr>
          <p:cNvSpPr/>
          <p:nvPr/>
        </p:nvSpPr>
        <p:spPr>
          <a:xfrm rot="-2700000">
            <a:off x="3597459" y="4350512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5" name="Google Shape;270;p38">
            <a:extLst>
              <a:ext uri="{FF2B5EF4-FFF2-40B4-BE49-F238E27FC236}">
                <a16:creationId xmlns:a16="http://schemas.microsoft.com/office/drawing/2014/main" id="{A0457F53-BDB4-4DE5-85F7-3A6B5C55E949}"/>
              </a:ext>
            </a:extLst>
          </p:cNvPr>
          <p:cNvSpPr/>
          <p:nvPr/>
        </p:nvSpPr>
        <p:spPr>
          <a:xfrm rot="-2700000">
            <a:off x="4515617" y="520263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6" name="Google Shape;270;p38">
            <a:extLst>
              <a:ext uri="{FF2B5EF4-FFF2-40B4-BE49-F238E27FC236}">
                <a16:creationId xmlns:a16="http://schemas.microsoft.com/office/drawing/2014/main" id="{9250A264-463D-40C3-854A-D601DB145B08}"/>
              </a:ext>
            </a:extLst>
          </p:cNvPr>
          <p:cNvSpPr/>
          <p:nvPr/>
        </p:nvSpPr>
        <p:spPr>
          <a:xfrm rot="-2700000">
            <a:off x="7977625" y="4356908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36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>
            <a:spLocks noGrp="1"/>
          </p:cNvSpPr>
          <p:nvPr>
            <p:ph type="title"/>
          </p:nvPr>
        </p:nvSpPr>
        <p:spPr>
          <a:xfrm>
            <a:off x="1487581" y="1351928"/>
            <a:ext cx="6403116" cy="2596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err="1"/>
              <a:t>Standaert</a:t>
            </a:r>
            <a:r>
              <a:rPr lang="es-MX" dirty="0"/>
              <a:t>, R., </a:t>
            </a:r>
            <a:r>
              <a:rPr lang="es-MX" dirty="0" err="1"/>
              <a:t>Troch</a:t>
            </a:r>
            <a:r>
              <a:rPr lang="es-MX" dirty="0"/>
              <a:t>, F. (2011) Aprender a enseñar: una introducción a la didáctica general. Ecuador: Asociación Flamenca de Cooperación al Desarrollo y Asistencia</a:t>
            </a:r>
          </a:p>
        </p:txBody>
      </p:sp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557918" y="591795"/>
            <a:ext cx="5878121" cy="637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Bibliografía</a:t>
            </a:r>
            <a:endParaRPr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7223350" y="3043145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44" name="Google Shape;244;p36"/>
          <p:cNvGrpSpPr/>
          <p:nvPr/>
        </p:nvGrpSpPr>
        <p:grpSpPr>
          <a:xfrm>
            <a:off x="7656419" y="3891638"/>
            <a:ext cx="1001017" cy="853010"/>
            <a:chOff x="2341425" y="238100"/>
            <a:chExt cx="1328900" cy="1148125"/>
          </a:xfrm>
        </p:grpSpPr>
        <p:sp>
          <p:nvSpPr>
            <p:cNvPr id="245" name="Google Shape;245;p36"/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6"/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6"/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6"/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6"/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6"/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6"/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6"/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6"/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897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695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38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643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Conocer los intereses de los estudiantes</a:t>
            </a: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359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26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Conocer los intereses de los estudiantes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1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Estimular la curiosidad nata del alumno</a:t>
            </a:r>
          </a:p>
          <a:p>
            <a:pPr algn="l" fontAlgn="auto">
              <a:lnSpc>
                <a:spcPct val="150000"/>
              </a:lnSpc>
              <a:spcAft>
                <a:spcPts val="0"/>
              </a:spcAft>
              <a:defRPr/>
            </a:pPr>
            <a:endParaRPr lang="es-MX" sz="12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marL="228600" indent="-2286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endParaRPr lang="es-MX" sz="9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409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6245498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Principios Pedagógicos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B173D11D-92FB-4BC1-B746-49E5EBC2D5E9}"/>
              </a:ext>
            </a:extLst>
          </p:cNvPr>
          <p:cNvSpPr txBox="1">
            <a:spLocks/>
          </p:cNvSpPr>
          <p:nvPr/>
        </p:nvSpPr>
        <p:spPr bwMode="auto">
          <a:xfrm>
            <a:off x="748145" y="1232807"/>
            <a:ext cx="3568079" cy="3377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Poner al estudiante y su aprendizaje como eje central del proceso educativo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Font typeface="Arial"/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Tener en cuenta el conocimiento previo del estudiante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Ofrecer acompañamiento al aprendizaje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Conocer los intereses de los estudiantes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Estimular la curiosidad nata del alumno</a:t>
            </a:r>
          </a:p>
          <a:p>
            <a:pPr marL="342900" indent="-342900" algn="l" fontAlgn="auto">
              <a:lnSpc>
                <a:spcPct val="150000"/>
              </a:lnSpc>
              <a:spcAft>
                <a:spcPts val="0"/>
              </a:spcAft>
              <a:buAutoNum type="arabicPeriod"/>
              <a:defRPr/>
            </a:pPr>
            <a:r>
              <a:rPr lang="es-MX" sz="12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Reconocer la naturaleza social del conocimiento</a:t>
            </a:r>
          </a:p>
        </p:txBody>
      </p:sp>
    </p:spTree>
    <p:extLst>
      <p:ext uri="{BB962C8B-B14F-4D97-AF65-F5344CB8AC3E}">
        <p14:creationId xmlns:p14="http://schemas.microsoft.com/office/powerpoint/2010/main" val="3910162126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3896</TotalTime>
  <Words>876</Words>
  <Application>Microsoft Office PowerPoint</Application>
  <PresentationFormat>Presentación en pantalla (16:9)</PresentationFormat>
  <Paragraphs>160</Paragraphs>
  <Slides>28</Slides>
  <Notes>28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4" baseType="lpstr">
      <vt:lpstr>Arial</vt:lpstr>
      <vt:lpstr>Concert One</vt:lpstr>
      <vt:lpstr>Coming Soon</vt:lpstr>
      <vt:lpstr>Roboto Mono Medium</vt:lpstr>
      <vt:lpstr>Anonymous Pro</vt:lpstr>
      <vt:lpstr>Notebook Lesson by Slidesgo</vt:lpstr>
      <vt:lpstr>Educación Cristiana</vt:lpstr>
      <vt:lpstr>08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Programas</vt:lpstr>
      <vt:lpstr>Presentación de PowerPoint</vt:lpstr>
      <vt:lpstr>Presentación de PowerPoint</vt:lpstr>
      <vt:lpstr>Planeación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Standaert, R., Troch, F. (2011) Aprender a enseñar: una introducción a la didáctica general. Ecuador: Asociación Flamenca de Cooperación al Desarrollo y Asistencia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LEVÍ ORTA</dc:creator>
  <cp:lastModifiedBy>LEVÍ</cp:lastModifiedBy>
  <cp:revision>58</cp:revision>
  <dcterms:modified xsi:type="dcterms:W3CDTF">2022-10-15T21:26:30Z</dcterms:modified>
</cp:coreProperties>
</file>