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7" r:id="rId3"/>
    <p:sldId id="268" r:id="rId4"/>
    <p:sldId id="269" r:id="rId5"/>
    <p:sldId id="270" r:id="rId6"/>
    <p:sldId id="282" r:id="rId7"/>
    <p:sldId id="274" r:id="rId8"/>
    <p:sldId id="276" r:id="rId9"/>
    <p:sldId id="281" r:id="rId10"/>
    <p:sldId id="277" r:id="rId11"/>
    <p:sldId id="278" r:id="rId12"/>
    <p:sldId id="280" r:id="rId13"/>
    <p:sldId id="27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3" d="100"/>
          <a:sy n="113" d="100"/>
        </p:scale>
        <p:origin x="-282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6/18/19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6/18/19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6/18/19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6/18/19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F2AA5-92CA-DA4E-BA40-DB41B76AED61}" type="datetimeFigureOut">
              <a:rPr lang="en-US" smtClean="0"/>
              <a:t>6/18/19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BF2AA5-92CA-DA4E-BA40-DB41B76AED61}" type="datetimeFigureOut">
              <a:rPr lang="en-US" smtClean="0"/>
              <a:t>6/18/19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BF2AA5-92CA-DA4E-BA40-DB41B76AED61}" type="datetimeFigureOut">
              <a:rPr lang="en-US" smtClean="0"/>
              <a:t>6/18/19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BF2AA5-92CA-DA4E-BA40-DB41B76AED61}" type="datetimeFigureOut">
              <a:rPr lang="en-US" smtClean="0"/>
              <a:t>6/18/19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F2AA5-92CA-DA4E-BA40-DB41B76AED61}" type="datetimeFigureOut">
              <a:rPr lang="en-US" smtClean="0"/>
              <a:t>6/18/19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6/18/19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6/18/19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F2AA5-92CA-DA4E-BA40-DB41B76AED61}" type="datetimeFigureOut">
              <a:rPr lang="en-US" smtClean="0"/>
              <a:t>6/18/19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5CD52-72AD-0C46-86A6-BF45B76A60FB}"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Making a </a:t>
            </a:r>
            <a:r>
              <a:rPr lang="en-US" b="1" smtClean="0"/>
              <a:t>Plan Part 2</a:t>
            </a:r>
            <a:endParaRPr lang="en-US" b="1" dirty="0"/>
          </a:p>
        </p:txBody>
      </p:sp>
      <p:sp>
        <p:nvSpPr>
          <p:cNvPr id="3" name="Subtitle 2"/>
          <p:cNvSpPr>
            <a:spLocks noGrp="1"/>
          </p:cNvSpPr>
          <p:nvPr>
            <p:ph type="subTitle" idx="1"/>
          </p:nvPr>
        </p:nvSpPr>
        <p:spPr/>
        <p:txBody>
          <a:bodyPr/>
          <a:lstStyle/>
          <a:p>
            <a:r>
              <a:rPr lang="en-US" dirty="0" smtClean="0"/>
              <a:t>Steve Elzinga</a:t>
            </a:r>
            <a:endParaRPr lang="en-US" dirty="0"/>
          </a:p>
        </p:txBody>
      </p:sp>
      <p:sp>
        <p:nvSpPr>
          <p:cNvPr id="4" name="TextBox 3"/>
          <p:cNvSpPr txBox="1"/>
          <p:nvPr/>
        </p:nvSpPr>
        <p:spPr>
          <a:xfrm>
            <a:off x="6266008" y="2956618"/>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11480152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a:solidFill>
                  <a:srgbClr val="CCFFCC"/>
                </a:solidFill>
              </a:rPr>
              <a:t>Linear sequence </a:t>
            </a:r>
            <a:r>
              <a:rPr lang="en-US" b="1" dirty="0" smtClean="0">
                <a:solidFill>
                  <a:srgbClr val="CCFFCC"/>
                </a:solidFill>
              </a:rPr>
              <a:t>model</a:t>
            </a:r>
            <a:endParaRPr lang="en-US" b="1" dirty="0">
              <a:solidFill>
                <a:srgbClr val="CCFFCC"/>
              </a:solidFill>
            </a:endParaRPr>
          </a:p>
        </p:txBody>
      </p:sp>
      <p:sp>
        <p:nvSpPr>
          <p:cNvPr id="3" name="Content Placeholder 2"/>
          <p:cNvSpPr>
            <a:spLocks noGrp="1"/>
          </p:cNvSpPr>
          <p:nvPr>
            <p:ph idx="1"/>
          </p:nvPr>
        </p:nvSpPr>
        <p:spPr>
          <a:xfrm>
            <a:off x="1287336" y="1417637"/>
            <a:ext cx="7399464" cy="4395415"/>
          </a:xfrm>
        </p:spPr>
        <p:txBody>
          <a:bodyPr>
            <a:normAutofit lnSpcReduction="10000"/>
          </a:bodyPr>
          <a:lstStyle/>
          <a:p>
            <a:pPr marL="0" indent="0">
              <a:buNone/>
            </a:pPr>
            <a:r>
              <a:rPr lang="en-US" dirty="0" smtClean="0"/>
              <a:t>The client is ready to figure out all the steps that are necessary to reach the desired end action goal. Each step has its own What? When? Where? And How?</a:t>
            </a:r>
          </a:p>
          <a:p>
            <a:pPr marL="914400" lvl="1" indent="-514350">
              <a:buFont typeface="+mj-lt"/>
              <a:buAutoNum type="arabicPeriod"/>
            </a:pPr>
            <a:r>
              <a:rPr lang="en-US" sz="3600" dirty="0" smtClean="0"/>
              <a:t>Step one:</a:t>
            </a:r>
          </a:p>
          <a:p>
            <a:pPr marL="914400" lvl="1" indent="-514350">
              <a:buFont typeface="+mj-lt"/>
              <a:buAutoNum type="arabicPeriod"/>
            </a:pPr>
            <a:r>
              <a:rPr lang="en-US" sz="3600" dirty="0" smtClean="0"/>
              <a:t>Step two:</a:t>
            </a:r>
          </a:p>
          <a:p>
            <a:pPr marL="914400" lvl="1" indent="-514350">
              <a:buFont typeface="+mj-lt"/>
              <a:buAutoNum type="arabicPeriod"/>
            </a:pPr>
            <a:r>
              <a:rPr lang="en-US" sz="3600" dirty="0" smtClean="0"/>
              <a:t>Step three:</a:t>
            </a:r>
          </a:p>
          <a:p>
            <a:pPr marL="914400" lvl="1" indent="-514350">
              <a:buFont typeface="+mj-lt"/>
              <a:buAutoNum type="arabicPeriod"/>
            </a:pPr>
            <a:r>
              <a:rPr lang="en-US" sz="3600" dirty="0" smtClean="0"/>
              <a:t>Step </a:t>
            </a:r>
            <a:r>
              <a:rPr lang="en-US" sz="3600" dirty="0" smtClean="0">
                <a:solidFill>
                  <a:srgbClr val="558ED5"/>
                </a:solidFill>
              </a:rPr>
              <a:t>four</a:t>
            </a:r>
            <a:r>
              <a:rPr lang="en-US" sz="3600" dirty="0" smtClean="0"/>
              <a:t>:</a:t>
            </a: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3928817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smtClean="0">
                <a:solidFill>
                  <a:srgbClr val="CCFFCC"/>
                </a:solidFill>
              </a:rPr>
              <a:t>Mining vs. Searching for gold model</a:t>
            </a:r>
            <a:endParaRPr lang="en-US" b="1" dirty="0">
              <a:solidFill>
                <a:srgbClr val="CCFFCC"/>
              </a:solidFill>
            </a:endParaRPr>
          </a:p>
        </p:txBody>
      </p:sp>
      <p:sp>
        <p:nvSpPr>
          <p:cNvPr id="3" name="Content Placeholder 2"/>
          <p:cNvSpPr>
            <a:spLocks noGrp="1"/>
          </p:cNvSpPr>
          <p:nvPr>
            <p:ph idx="1"/>
          </p:nvPr>
        </p:nvSpPr>
        <p:spPr>
          <a:xfrm>
            <a:off x="1287336" y="1417637"/>
            <a:ext cx="7399464" cy="4902834"/>
          </a:xfrm>
        </p:spPr>
        <p:txBody>
          <a:bodyPr>
            <a:normAutofit fontScale="92500" lnSpcReduction="10000"/>
          </a:bodyPr>
          <a:lstStyle/>
          <a:p>
            <a:pPr marL="0" indent="0">
              <a:buNone/>
            </a:pPr>
            <a:r>
              <a:rPr lang="en-US" dirty="0" smtClean="0"/>
              <a:t>When you mine for gold you already know where the gold is. You just have methodically go after it. When you search for gold you plan as you go. Of course you still need to answer What? When? Where? How? Why?</a:t>
            </a:r>
          </a:p>
          <a:p>
            <a:pPr marL="914400" lvl="1" indent="-514350">
              <a:buFont typeface="+mj-lt"/>
              <a:buAutoNum type="arabicPeriod"/>
            </a:pPr>
            <a:r>
              <a:rPr lang="en-US" sz="3600" dirty="0" smtClean="0"/>
              <a:t>Step one:</a:t>
            </a:r>
          </a:p>
          <a:p>
            <a:pPr marL="914400" lvl="1" indent="-514350">
              <a:buFont typeface="+mj-lt"/>
              <a:buAutoNum type="arabicPeriod"/>
            </a:pPr>
            <a:r>
              <a:rPr lang="en-US" sz="3600" dirty="0" smtClean="0"/>
              <a:t>Step two: Dependent on what happens with Step one.</a:t>
            </a:r>
          </a:p>
          <a:p>
            <a:pPr marL="914400" lvl="1" indent="-514350">
              <a:buFont typeface="+mj-lt"/>
              <a:buAutoNum type="arabicPeriod"/>
            </a:pPr>
            <a:r>
              <a:rPr lang="en-US" sz="3600" dirty="0" smtClean="0"/>
              <a:t>Step Three: Dependent on what happens with Step </a:t>
            </a:r>
            <a:r>
              <a:rPr lang="en-US" sz="3600" dirty="0" smtClean="0">
                <a:solidFill>
                  <a:srgbClr val="558ED5"/>
                </a:solidFill>
              </a:rPr>
              <a:t>two</a:t>
            </a:r>
            <a:r>
              <a:rPr lang="en-US" sz="3600" dirty="0" smtClean="0"/>
              <a:t>.</a:t>
            </a: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6150965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smtClean="0">
                <a:solidFill>
                  <a:srgbClr val="CCFFCC"/>
                </a:solidFill>
              </a:rPr>
              <a:t>Research vs. Learn as you go model</a:t>
            </a:r>
            <a:endParaRPr lang="en-US" b="1" dirty="0">
              <a:solidFill>
                <a:srgbClr val="CCFFCC"/>
              </a:solidFill>
            </a:endParaRPr>
          </a:p>
        </p:txBody>
      </p:sp>
      <p:sp>
        <p:nvSpPr>
          <p:cNvPr id="3" name="Content Placeholder 2"/>
          <p:cNvSpPr>
            <a:spLocks noGrp="1"/>
          </p:cNvSpPr>
          <p:nvPr>
            <p:ph idx="1"/>
          </p:nvPr>
        </p:nvSpPr>
        <p:spPr>
          <a:xfrm>
            <a:off x="1287336" y="1417637"/>
            <a:ext cx="7399464" cy="4902834"/>
          </a:xfrm>
        </p:spPr>
        <p:txBody>
          <a:bodyPr>
            <a:normAutofit/>
          </a:bodyPr>
          <a:lstStyle/>
          <a:p>
            <a:pPr marL="0" indent="0">
              <a:buNone/>
            </a:pPr>
            <a:r>
              <a:rPr lang="en-US" dirty="0" smtClean="0"/>
              <a:t>If the client is not sure what kind of plan is needed for his desired action goal then he can either adapt a “learn as you go” model or he must do some research. If he chooses to do research then he needs a plan to do that. </a:t>
            </a:r>
          </a:p>
          <a:p>
            <a:pPr marL="514350" indent="-514350">
              <a:buFont typeface="+mj-lt"/>
              <a:buAutoNum type="arabicPeriod"/>
            </a:pPr>
            <a:r>
              <a:rPr lang="en-US" dirty="0" smtClean="0"/>
              <a:t>First step only model</a:t>
            </a:r>
          </a:p>
          <a:p>
            <a:pPr marL="514350" indent="-514350">
              <a:buFont typeface="+mj-lt"/>
              <a:buAutoNum type="arabicPeriod"/>
            </a:pPr>
            <a:r>
              <a:rPr lang="en-US" dirty="0" smtClean="0"/>
              <a:t>Mud on the wall model</a:t>
            </a:r>
          </a:p>
          <a:p>
            <a:pPr marL="514350" indent="-514350">
              <a:buFont typeface="+mj-lt"/>
              <a:buAutoNum type="arabicPeriod"/>
            </a:pPr>
            <a:r>
              <a:rPr lang="en-US" dirty="0" smtClean="0"/>
              <a:t>Linear sequence </a:t>
            </a:r>
            <a:r>
              <a:rPr lang="en-US" dirty="0" smtClean="0">
                <a:solidFill>
                  <a:schemeClr val="bg2">
                    <a:lumMod val="60000"/>
                    <a:lumOff val="40000"/>
                  </a:schemeClr>
                </a:solidFill>
              </a:rPr>
              <a:t>model</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1937433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solidFill>
                  <a:srgbClr val="CCFFCC"/>
                </a:solidFill>
              </a:rPr>
              <a:t>Solo vs. Team Model</a:t>
            </a:r>
            <a:endParaRPr lang="en-US" b="1" dirty="0">
              <a:solidFill>
                <a:srgbClr val="CCFFCC"/>
              </a:solidFill>
            </a:endParaRPr>
          </a:p>
        </p:txBody>
      </p:sp>
      <p:sp>
        <p:nvSpPr>
          <p:cNvPr id="3" name="Content Placeholder 2"/>
          <p:cNvSpPr>
            <a:spLocks noGrp="1"/>
          </p:cNvSpPr>
          <p:nvPr>
            <p:ph idx="1"/>
          </p:nvPr>
        </p:nvSpPr>
        <p:spPr>
          <a:xfrm>
            <a:off x="1287336" y="1417637"/>
            <a:ext cx="7399464" cy="4395415"/>
          </a:xfrm>
        </p:spPr>
        <p:txBody>
          <a:bodyPr>
            <a:normAutofit/>
          </a:bodyPr>
          <a:lstStyle/>
          <a:p>
            <a:pPr marL="0" indent="0">
              <a:buNone/>
            </a:pPr>
            <a:r>
              <a:rPr lang="en-US" dirty="0" smtClean="0"/>
              <a:t>The client’s plan is contingent on who could </a:t>
            </a:r>
            <a:r>
              <a:rPr lang="en-US" dirty="0" smtClean="0"/>
              <a:t>possibly </a:t>
            </a:r>
            <a:r>
              <a:rPr lang="en-US" dirty="0" smtClean="0"/>
              <a:t>help or </a:t>
            </a:r>
            <a:r>
              <a:rPr lang="en-US" dirty="0" smtClean="0">
                <a:solidFill>
                  <a:schemeClr val="accent3">
                    <a:lumMod val="75000"/>
                  </a:schemeClr>
                </a:solidFill>
              </a:rPr>
              <a:t>not</a:t>
            </a:r>
            <a:r>
              <a:rPr lang="en-US" dirty="0" smtClean="0"/>
              <a:t>.  </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0343076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solidFill>
                  <a:srgbClr val="CCFFCC"/>
                </a:solidFill>
              </a:rPr>
              <a:t>Planning is about </a:t>
            </a:r>
            <a:r>
              <a:rPr lang="is-IS" b="1" dirty="0" smtClean="0">
                <a:solidFill>
                  <a:srgbClr val="CCFFCC"/>
                </a:solidFill>
              </a:rPr>
              <a:t>…</a:t>
            </a:r>
            <a:endParaRPr lang="en-US" b="1" dirty="0">
              <a:solidFill>
                <a:srgbClr val="CCFFCC"/>
              </a:solidFill>
            </a:endParaRPr>
          </a:p>
        </p:txBody>
      </p:sp>
      <p:sp>
        <p:nvSpPr>
          <p:cNvPr id="3" name="Content Placeholder 2"/>
          <p:cNvSpPr>
            <a:spLocks noGrp="1"/>
          </p:cNvSpPr>
          <p:nvPr>
            <p:ph idx="1"/>
          </p:nvPr>
        </p:nvSpPr>
        <p:spPr>
          <a:xfrm>
            <a:off x="457200" y="1739505"/>
            <a:ext cx="8229600" cy="4386658"/>
          </a:xfrm>
        </p:spPr>
        <p:txBody>
          <a:bodyPr>
            <a:normAutofit/>
          </a:bodyPr>
          <a:lstStyle/>
          <a:p>
            <a:pPr marL="0" indent="0">
              <a:buNone/>
            </a:pPr>
            <a:r>
              <a:rPr lang="en-US" dirty="0" smtClean="0"/>
              <a:t>Figuring out a progression of steps that lead to a desired accomplishment or outcome over time</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1846363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smtClean="0">
                <a:solidFill>
                  <a:srgbClr val="CCFFCC"/>
                </a:solidFill>
              </a:rPr>
              <a:t>Why do people need help planning what they decided to do?</a:t>
            </a:r>
            <a:endParaRPr lang="en-US" b="1" dirty="0">
              <a:solidFill>
                <a:srgbClr val="CCFFCC"/>
              </a:solidFill>
            </a:endParaRPr>
          </a:p>
        </p:txBody>
      </p:sp>
      <p:sp>
        <p:nvSpPr>
          <p:cNvPr id="3" name="Content Placeholder 2"/>
          <p:cNvSpPr>
            <a:spLocks noGrp="1"/>
          </p:cNvSpPr>
          <p:nvPr>
            <p:ph idx="1"/>
          </p:nvPr>
        </p:nvSpPr>
        <p:spPr>
          <a:xfrm>
            <a:off x="1287336" y="1739505"/>
            <a:ext cx="7399464" cy="4386658"/>
          </a:xfrm>
        </p:spPr>
        <p:txBody>
          <a:bodyPr>
            <a:normAutofit/>
          </a:bodyPr>
          <a:lstStyle/>
          <a:p>
            <a:pPr marL="514350" indent="-514350">
              <a:buFont typeface="+mj-lt"/>
              <a:buAutoNum type="arabicPeriod"/>
            </a:pPr>
            <a:r>
              <a:rPr lang="en-US" dirty="0"/>
              <a:t>Lack of </a:t>
            </a:r>
            <a:r>
              <a:rPr lang="en-US" dirty="0" smtClean="0"/>
              <a:t>patience </a:t>
            </a:r>
            <a:endParaRPr lang="en-US" dirty="0"/>
          </a:p>
          <a:p>
            <a:pPr marL="514350" indent="-514350">
              <a:buFont typeface="+mj-lt"/>
              <a:buAutoNum type="arabicPeriod"/>
            </a:pPr>
            <a:r>
              <a:rPr lang="en-US" dirty="0" smtClean="0"/>
              <a:t>Many are not gifted at breaking down a desired outcome into logical, sequential steps necessary to accomplish it.</a:t>
            </a:r>
          </a:p>
          <a:p>
            <a:pPr marL="514350" indent="-514350">
              <a:buFont typeface="+mj-lt"/>
              <a:buAutoNum type="arabicPeriod"/>
            </a:pPr>
            <a:r>
              <a:rPr lang="en-US" dirty="0" smtClean="0"/>
              <a:t>Many are too optimistic about how much time it takes to accomplish a desired goal </a:t>
            </a:r>
          </a:p>
          <a:p>
            <a:pPr marL="514350" indent="-514350">
              <a:buFont typeface="+mj-lt"/>
              <a:buAutoNum type="arabicPeriod"/>
            </a:pPr>
            <a:r>
              <a:rPr lang="en-US" dirty="0" smtClean="0"/>
              <a:t>No disciplined process to figure it </a:t>
            </a:r>
            <a:r>
              <a:rPr lang="en-US" dirty="0" smtClean="0">
                <a:solidFill>
                  <a:srgbClr val="558ED5"/>
                </a:solidFill>
              </a:rPr>
              <a:t>out</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678442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smtClean="0">
                <a:solidFill>
                  <a:srgbClr val="CCFFCC"/>
                </a:solidFill>
              </a:rPr>
              <a:t>How does coaching help people plan out what they have decided to do?</a:t>
            </a:r>
            <a:endParaRPr lang="en-US" b="1" dirty="0">
              <a:solidFill>
                <a:srgbClr val="CCFFCC"/>
              </a:solidFill>
            </a:endParaRPr>
          </a:p>
        </p:txBody>
      </p:sp>
      <p:sp>
        <p:nvSpPr>
          <p:cNvPr id="3" name="Content Placeholder 2"/>
          <p:cNvSpPr>
            <a:spLocks noGrp="1"/>
          </p:cNvSpPr>
          <p:nvPr>
            <p:ph idx="1"/>
          </p:nvPr>
        </p:nvSpPr>
        <p:spPr>
          <a:xfrm>
            <a:off x="1287336" y="1828158"/>
            <a:ext cx="7399464" cy="4141449"/>
          </a:xfrm>
        </p:spPr>
        <p:txBody>
          <a:bodyPr>
            <a:normAutofit/>
          </a:bodyPr>
          <a:lstStyle/>
          <a:p>
            <a:pPr marL="514350" indent="-514350">
              <a:buFont typeface="+mj-lt"/>
              <a:buAutoNum type="arabicPeriod"/>
            </a:pPr>
            <a:r>
              <a:rPr lang="en-US" dirty="0" smtClean="0"/>
              <a:t>Slows the planning process down</a:t>
            </a:r>
            <a:endParaRPr lang="en-US" dirty="0"/>
          </a:p>
          <a:p>
            <a:pPr marL="514350" indent="-514350">
              <a:buFont typeface="+mj-lt"/>
              <a:buAutoNum type="arabicPeriod"/>
            </a:pPr>
            <a:r>
              <a:rPr lang="en-US" dirty="0" smtClean="0"/>
              <a:t>With the help of planning models the coach can help the client figure out the steps involved in trying to reach a </a:t>
            </a:r>
            <a:r>
              <a:rPr lang="en-US" dirty="0" smtClean="0">
                <a:solidFill>
                  <a:srgbClr val="558ED5"/>
                </a:solidFill>
              </a:rPr>
              <a:t>goal</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4799321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solidFill>
                  <a:srgbClr val="CCFFCC"/>
                </a:solidFill>
              </a:rPr>
              <a:t>The 3 basic model categories</a:t>
            </a:r>
            <a:endParaRPr lang="en-US" b="1" dirty="0">
              <a:solidFill>
                <a:srgbClr val="CCFFCC"/>
              </a:solidFill>
            </a:endParaRPr>
          </a:p>
        </p:txBody>
      </p:sp>
      <p:sp>
        <p:nvSpPr>
          <p:cNvPr id="3" name="Content Placeholder 2"/>
          <p:cNvSpPr>
            <a:spLocks noGrp="1"/>
          </p:cNvSpPr>
          <p:nvPr>
            <p:ph idx="1"/>
          </p:nvPr>
        </p:nvSpPr>
        <p:spPr>
          <a:xfrm>
            <a:off x="1287336" y="1654965"/>
            <a:ext cx="7399464" cy="4158087"/>
          </a:xfrm>
        </p:spPr>
        <p:txBody>
          <a:bodyPr>
            <a:normAutofit/>
          </a:bodyPr>
          <a:lstStyle/>
          <a:p>
            <a:pPr marL="514350" indent="-514350">
              <a:buFont typeface="+mj-lt"/>
              <a:buAutoNum type="arabicPeriod"/>
            </a:pPr>
            <a:r>
              <a:rPr lang="en-US" dirty="0" smtClean="0"/>
              <a:t>Pre-planning</a:t>
            </a:r>
          </a:p>
          <a:p>
            <a:pPr marL="514350" indent="-514350">
              <a:buFont typeface="+mj-lt"/>
              <a:buAutoNum type="arabicPeriod"/>
            </a:pPr>
            <a:r>
              <a:rPr lang="en-US" dirty="0" smtClean="0"/>
              <a:t>Brainstorm breakdown</a:t>
            </a:r>
          </a:p>
          <a:p>
            <a:pPr marL="514350" indent="-514350">
              <a:buFont typeface="+mj-lt"/>
              <a:buAutoNum type="arabicPeriod"/>
            </a:pPr>
            <a:r>
              <a:rPr lang="en-US" dirty="0" smtClean="0"/>
              <a:t>Commitment</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1658291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solidFill>
                  <a:srgbClr val="CCFFCC"/>
                </a:solidFill>
              </a:rPr>
              <a:t>Brainstorm plans of action models</a:t>
            </a:r>
            <a:endParaRPr lang="en-US" b="1" dirty="0">
              <a:solidFill>
                <a:srgbClr val="CCFFCC"/>
              </a:solidFill>
            </a:endParaRPr>
          </a:p>
        </p:txBody>
      </p:sp>
      <p:sp>
        <p:nvSpPr>
          <p:cNvPr id="5" name="Content Placeholder 4"/>
          <p:cNvSpPr>
            <a:spLocks noGrp="1"/>
          </p:cNvSpPr>
          <p:nvPr>
            <p:ph idx="1"/>
          </p:nvPr>
        </p:nvSpPr>
        <p:spPr/>
        <p:txBody>
          <a:bodyPr/>
          <a:lstStyle/>
          <a:p>
            <a:endParaRPr lang="en-US"/>
          </a:p>
        </p:txBody>
      </p:sp>
    </p:spTree>
    <p:extLst>
      <p:ext uri="{BB962C8B-B14F-4D97-AF65-F5344CB8AC3E}">
        <p14:creationId xmlns:p14="http://schemas.microsoft.com/office/powerpoint/2010/main" val="397414482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solidFill>
                  <a:srgbClr val="CCFFCC"/>
                </a:solidFill>
              </a:rPr>
              <a:t>First step only model</a:t>
            </a:r>
            <a:endParaRPr lang="en-US" b="1" dirty="0">
              <a:solidFill>
                <a:srgbClr val="CCFFCC"/>
              </a:solidFill>
            </a:endParaRPr>
          </a:p>
        </p:txBody>
      </p:sp>
      <p:sp>
        <p:nvSpPr>
          <p:cNvPr id="3" name="Content Placeholder 2"/>
          <p:cNvSpPr>
            <a:spLocks noGrp="1"/>
          </p:cNvSpPr>
          <p:nvPr>
            <p:ph idx="1"/>
          </p:nvPr>
        </p:nvSpPr>
        <p:spPr>
          <a:xfrm>
            <a:off x="1287336" y="1417637"/>
            <a:ext cx="7399464" cy="4395415"/>
          </a:xfrm>
        </p:spPr>
        <p:txBody>
          <a:bodyPr>
            <a:normAutofit lnSpcReduction="10000"/>
          </a:bodyPr>
          <a:lstStyle/>
          <a:p>
            <a:pPr marL="0" indent="0">
              <a:buNone/>
            </a:pPr>
            <a:r>
              <a:rPr lang="en-US" dirty="0" smtClean="0"/>
              <a:t>The client has already chosen his action goal. The coach could simply asks the client to say what his first action step is towards achieving his chosen goal.</a:t>
            </a:r>
          </a:p>
          <a:p>
            <a:pPr marL="914400" lvl="1" indent="-514350">
              <a:buFont typeface="+mj-lt"/>
              <a:buAutoNum type="arabicPeriod"/>
            </a:pPr>
            <a:r>
              <a:rPr lang="en-US" sz="3600" dirty="0" smtClean="0"/>
              <a:t>What?</a:t>
            </a:r>
          </a:p>
          <a:p>
            <a:pPr marL="914400" lvl="1" indent="-514350">
              <a:buFont typeface="+mj-lt"/>
              <a:buAutoNum type="arabicPeriod"/>
            </a:pPr>
            <a:r>
              <a:rPr lang="en-US" sz="3600" dirty="0" smtClean="0"/>
              <a:t>When?</a:t>
            </a:r>
          </a:p>
          <a:p>
            <a:pPr marL="914400" lvl="1" indent="-514350">
              <a:buFont typeface="+mj-lt"/>
              <a:buAutoNum type="arabicPeriod"/>
            </a:pPr>
            <a:r>
              <a:rPr lang="en-US" sz="3600" dirty="0" smtClean="0"/>
              <a:t>Where?</a:t>
            </a:r>
          </a:p>
          <a:p>
            <a:pPr marL="914400" lvl="1" indent="-514350">
              <a:buFont typeface="+mj-lt"/>
              <a:buAutoNum type="arabicPeriod"/>
            </a:pPr>
            <a:r>
              <a:rPr lang="en-US" sz="3600" dirty="0" smtClean="0">
                <a:solidFill>
                  <a:srgbClr val="558ED5"/>
                </a:solidFill>
              </a:rPr>
              <a:t>Why</a:t>
            </a:r>
            <a:r>
              <a:rPr lang="en-US" dirty="0" smtClean="0"/>
              <a:t>?</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9091636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a:solidFill>
                  <a:srgbClr val="CCFFCC"/>
                </a:solidFill>
              </a:rPr>
              <a:t>Mud on the wall </a:t>
            </a:r>
            <a:r>
              <a:rPr lang="en-US" b="1" dirty="0" smtClean="0">
                <a:solidFill>
                  <a:srgbClr val="CCFFCC"/>
                </a:solidFill>
              </a:rPr>
              <a:t>model</a:t>
            </a:r>
            <a:endParaRPr lang="en-US" b="1" dirty="0">
              <a:solidFill>
                <a:srgbClr val="CCFFCC"/>
              </a:solidFill>
            </a:endParaRPr>
          </a:p>
        </p:txBody>
      </p:sp>
      <p:sp>
        <p:nvSpPr>
          <p:cNvPr id="3" name="Content Placeholder 2"/>
          <p:cNvSpPr>
            <a:spLocks noGrp="1"/>
          </p:cNvSpPr>
          <p:nvPr>
            <p:ph idx="1"/>
          </p:nvPr>
        </p:nvSpPr>
        <p:spPr>
          <a:xfrm>
            <a:off x="1287336" y="1417637"/>
            <a:ext cx="7399464" cy="4395415"/>
          </a:xfrm>
        </p:spPr>
        <p:txBody>
          <a:bodyPr>
            <a:normAutofit lnSpcReduction="10000"/>
          </a:bodyPr>
          <a:lstStyle/>
          <a:p>
            <a:pPr marL="0" indent="0">
              <a:buNone/>
            </a:pPr>
            <a:r>
              <a:rPr lang="en-US" dirty="0" smtClean="0"/>
              <a:t>The client is not really sure where to start in organizing a plan to reach his action goal but is willing to try a few things in the hope of eventually figuring it out..</a:t>
            </a:r>
          </a:p>
          <a:p>
            <a:pPr marL="914400" lvl="1" indent="-514350">
              <a:buFont typeface="+mj-lt"/>
              <a:buAutoNum type="arabicPeriod"/>
            </a:pPr>
            <a:r>
              <a:rPr lang="en-US" sz="3600" dirty="0" smtClean="0"/>
              <a:t>What?</a:t>
            </a:r>
          </a:p>
          <a:p>
            <a:pPr marL="914400" lvl="1" indent="-514350">
              <a:buFont typeface="+mj-lt"/>
              <a:buAutoNum type="arabicPeriod"/>
            </a:pPr>
            <a:r>
              <a:rPr lang="en-US" sz="3600" dirty="0" smtClean="0"/>
              <a:t>When?</a:t>
            </a:r>
          </a:p>
          <a:p>
            <a:pPr marL="914400" lvl="1" indent="-514350">
              <a:buFont typeface="+mj-lt"/>
              <a:buAutoNum type="arabicPeriod"/>
            </a:pPr>
            <a:r>
              <a:rPr lang="en-US" sz="3600" dirty="0" smtClean="0"/>
              <a:t>Where?</a:t>
            </a:r>
          </a:p>
          <a:p>
            <a:pPr marL="914400" lvl="1" indent="-514350">
              <a:buFont typeface="+mj-lt"/>
              <a:buAutoNum type="arabicPeriod"/>
            </a:pPr>
            <a:r>
              <a:rPr lang="en-US" sz="3600" dirty="0" smtClean="0">
                <a:solidFill>
                  <a:srgbClr val="558ED5"/>
                </a:solidFill>
              </a:rPr>
              <a:t>Why</a:t>
            </a:r>
            <a:r>
              <a:rPr lang="en-US" dirty="0" smtClean="0"/>
              <a:t>?</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3363055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solidFill>
                  <a:schemeClr val="accent3">
                    <a:lumMod val="60000"/>
                    <a:lumOff val="40000"/>
                  </a:schemeClr>
                </a:solidFill>
              </a:rPr>
              <a:t>Shotgun model</a:t>
            </a:r>
            <a:endParaRPr lang="en-US" b="1" dirty="0">
              <a:solidFill>
                <a:schemeClr val="accent3">
                  <a:lumMod val="60000"/>
                  <a:lumOff val="40000"/>
                </a:schemeClr>
              </a:solidFill>
            </a:endParaRPr>
          </a:p>
        </p:txBody>
      </p:sp>
      <p:sp>
        <p:nvSpPr>
          <p:cNvPr id="3" name="Content Placeholder 2"/>
          <p:cNvSpPr>
            <a:spLocks noGrp="1"/>
          </p:cNvSpPr>
          <p:nvPr>
            <p:ph idx="1"/>
          </p:nvPr>
        </p:nvSpPr>
        <p:spPr>
          <a:xfrm>
            <a:off x="1287336" y="1417637"/>
            <a:ext cx="7399464" cy="4395415"/>
          </a:xfrm>
        </p:spPr>
        <p:txBody>
          <a:bodyPr>
            <a:normAutofit/>
          </a:bodyPr>
          <a:lstStyle/>
          <a:p>
            <a:pPr marL="0" indent="0">
              <a:buNone/>
            </a:pPr>
            <a:r>
              <a:rPr lang="en-US" dirty="0" smtClean="0"/>
              <a:t>The client is not really sure where to start in organizing a plan to reach his action goal so he starts by randomly writing down possible actions steps that might </a:t>
            </a:r>
            <a:r>
              <a:rPr lang="en-US" dirty="0" err="1" smtClean="0"/>
              <a:t>contriute</a:t>
            </a:r>
            <a:r>
              <a:rPr lang="en-US" dirty="0" smtClean="0"/>
              <a:t> to reaching his </a:t>
            </a:r>
            <a:r>
              <a:rPr lang="en-US" dirty="0" smtClean="0">
                <a:solidFill>
                  <a:srgbClr val="558ED5"/>
                </a:solidFill>
              </a:rPr>
              <a:t>goal</a:t>
            </a:r>
            <a:r>
              <a:rPr lang="en-US" dirty="0" smtClean="0"/>
              <a:t>.</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4100520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7146</TotalTime>
  <Words>492</Words>
  <Application>Microsoft Macintosh PowerPoint</Application>
  <PresentationFormat>On-screen Show (4:3)</PresentationFormat>
  <Paragraphs>69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Black</vt:lpstr>
      <vt:lpstr>Making a Plan Part 2</vt:lpstr>
      <vt:lpstr>Planning is about …</vt:lpstr>
      <vt:lpstr>Why do people need help planning what they decided to do?</vt:lpstr>
      <vt:lpstr>How does coaching help people plan out what they have decided to do?</vt:lpstr>
      <vt:lpstr>The 3 basic model categories</vt:lpstr>
      <vt:lpstr>Brainstorm plans of action models</vt:lpstr>
      <vt:lpstr>First step only model</vt:lpstr>
      <vt:lpstr>Mud on the wall model</vt:lpstr>
      <vt:lpstr>Shotgun model</vt:lpstr>
      <vt:lpstr>Linear sequence model</vt:lpstr>
      <vt:lpstr>Mining vs. Searching for gold model</vt:lpstr>
      <vt:lpstr>Research vs. Learn as you go model</vt:lpstr>
      <vt:lpstr>Solo vs. Team Model</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changing coaching</dc:title>
  <dc:creator>Steve Elzinga</dc:creator>
  <cp:lastModifiedBy>Steve Elzinga</cp:lastModifiedBy>
  <cp:revision>44</cp:revision>
  <dcterms:created xsi:type="dcterms:W3CDTF">2019-03-01T19:59:18Z</dcterms:created>
  <dcterms:modified xsi:type="dcterms:W3CDTF">2019-06-18T19:06:56Z</dcterms:modified>
</cp:coreProperties>
</file>