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Image"/>
          <p:cNvSpPr/>
          <p:nvPr>
            <p:ph type="pic" sz="half" idx="13"/>
          </p:nvPr>
        </p:nvSpPr>
        <p:spPr>
          <a:xfrm>
            <a:off x="1854200" y="1441449"/>
            <a:ext cx="9612314" cy="48895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8" name="Title Text"/>
          <p:cNvSpPr txBox="1"/>
          <p:nvPr>
            <p:ph type="title"/>
          </p:nvPr>
        </p:nvSpPr>
        <p:spPr>
          <a:xfrm>
            <a:off x="1079500" y="6515100"/>
            <a:ext cx="11176000" cy="1625600"/>
          </a:xfrm>
          <a:prstGeom prst="rect">
            <a:avLst/>
          </a:prstGeom>
        </p:spPr>
        <p:txBody>
          <a:bodyPr anchor="b"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9" name="Body Level One…"/>
          <p:cNvSpPr txBox="1"/>
          <p:nvPr>
            <p:ph type="body" sz="quarter" idx="1"/>
          </p:nvPr>
        </p:nvSpPr>
        <p:spPr>
          <a:xfrm>
            <a:off x="1079500" y="8166100"/>
            <a:ext cx="11176000" cy="1308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Text"/>
          <p:cNvSpPr txBox="1"/>
          <p:nvPr>
            <p:ph type="title"/>
          </p:nvPr>
        </p:nvSpPr>
        <p:spPr>
          <a:xfrm>
            <a:off x="1079500" y="3416300"/>
            <a:ext cx="11176000" cy="2921000"/>
          </a:xfrm>
          <a:prstGeom prst="rect">
            <a:avLst/>
          </a:prstGeom>
        </p:spPr>
        <p:txBody>
          <a:bodyPr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" descr="Image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759742" y="768348"/>
            <a:ext cx="9815516" cy="5080003"/>
          </a:xfrm>
          <a:prstGeom prst="rect">
            <a:avLst/>
          </a:prstGeom>
        </p:spPr>
      </p:pic>
      <p:sp>
        <p:nvSpPr>
          <p:cNvPr id="138" name="VI. Estrategias de aprendizaje"/>
          <p:cNvSpPr txBox="1"/>
          <p:nvPr>
            <p:ph type="title"/>
          </p:nvPr>
        </p:nvSpPr>
        <p:spPr>
          <a:xfrm>
            <a:off x="914400" y="6007100"/>
            <a:ext cx="11176000" cy="1625600"/>
          </a:xfrm>
          <a:prstGeom prst="rect">
            <a:avLst/>
          </a:prstGeom>
        </p:spPr>
        <p:txBody>
          <a:bodyPr/>
          <a:lstStyle>
            <a:lvl1pPr defTabSz="508254">
              <a:defRPr b="1" spc="200" sz="5000">
                <a:effectLst>
                  <a:outerShdw sx="100000" sy="100000" kx="0" ky="0" algn="b" rotWithShape="0" blurRad="25400" dist="22098" dir="162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VI. Estrategias de aprendizaje</a:t>
            </a:r>
          </a:p>
        </p:txBody>
      </p:sp>
      <p:sp>
        <p:nvSpPr>
          <p:cNvPr id="139" name="Lección 17. Revisión y Actualización del Conocimiento Previo"/>
          <p:cNvSpPr txBox="1"/>
          <p:nvPr>
            <p:ph type="body" sz="quarter" idx="1"/>
          </p:nvPr>
        </p:nvSpPr>
        <p:spPr>
          <a:xfrm>
            <a:off x="990251" y="7791450"/>
            <a:ext cx="11024298" cy="1308100"/>
          </a:xfrm>
          <a:prstGeom prst="rect">
            <a:avLst/>
          </a:prstGeom>
        </p:spPr>
        <p:txBody>
          <a:bodyPr/>
          <a:lstStyle>
            <a:lvl1pPr>
              <a:defRPr b="1" spc="100">
                <a:solidFill>
                  <a:srgbClr val="D4FB79"/>
                </a:solidFill>
              </a:defRPr>
            </a:lvl1pPr>
          </a:lstStyle>
          <a:p>
            <a:pPr/>
            <a:r>
              <a:t>Lección 2. Revisión y Actualización del Conocimiento Previo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El reconocimiento de palabras al que se llega a través del desarrollo fonológico que permite distinguir sonidos, combinarlos en sílabas y estas en palabras, tras lo cual se busca el significado en la  memoria. En efecto, si la información recibida se considera pertinente, es retenida en la memoria."/>
          <p:cNvSpPr txBox="1"/>
          <p:nvPr/>
        </p:nvSpPr>
        <p:spPr>
          <a:xfrm>
            <a:off x="747959" y="177341"/>
            <a:ext cx="11305682" cy="89671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93370" indent="-293370" algn="l" defTabSz="457200">
              <a:buSzPct val="100000"/>
              <a:buChar char="•"/>
              <a:defRPr b="0" sz="35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Proceso de Comprensión de Lectura</a:t>
            </a:r>
          </a:p>
          <a:p>
            <a:pPr algn="l" defTabSz="457200">
              <a:defRPr b="0" sz="20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lvl="3" marL="228600" indent="-228600" algn="l" defTabSz="457200">
              <a:buSzPct val="55000"/>
              <a:buBlip>
                <a:blip r:embed="rId2"/>
              </a:buBlip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Sub-Proceso de Leer o Lectura</a:t>
            </a:r>
          </a:p>
          <a:p>
            <a:pPr lvl="1" marL="915669" indent="-293369" algn="l" defTabSz="457200">
              <a:buSzPct val="100000"/>
              <a:buChar char="•"/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Fijando la vista</a:t>
            </a:r>
          </a:p>
          <a:p>
            <a:pPr lvl="1" marL="915669" indent="-293369" algn="l" defTabSz="457200">
              <a:buSzPct val="100000"/>
              <a:buChar char="•"/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Reconociendo patrones</a:t>
            </a:r>
          </a:p>
          <a:p>
            <a:pPr lvl="1" marL="915669" indent="-293369" algn="l" defTabSz="457200">
              <a:buSzPct val="100000"/>
              <a:buChar char="•"/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Identificando </a:t>
            </a:r>
            <a:r>
              <a:t>significados</a:t>
            </a:r>
          </a:p>
          <a:p>
            <a:pPr algn="l" defTabSz="457200"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lvl="3" marL="228600" indent="-228600" algn="l" defTabSz="457200">
              <a:buSzPct val="55000"/>
              <a:buBlip>
                <a:blip r:embed="rId2"/>
              </a:buBlip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Sub-Proceso de Comprender o Comprensión  </a:t>
            </a:r>
          </a:p>
          <a:p>
            <a:pPr lvl="1" marL="915669" indent="-293369" algn="l" defTabSz="457200">
              <a:buSzPct val="100000"/>
              <a:buChar char="•"/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t>Reconociendo significados </a:t>
            </a:r>
            <a:r>
              <a:t>almacenados</a:t>
            </a:r>
          </a:p>
          <a:p>
            <a:pPr lvl="1" indent="622300" algn="l" defTabSz="457200"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en la memoria</a:t>
            </a: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rPr>
                <a:latin typeface="Avenir Book"/>
                <a:ea typeface="Avenir Book"/>
                <a:cs typeface="Avenir Book"/>
                <a:sym typeface="Avenir Book"/>
              </a:rPr>
              <a:t>Reconociendo el sintagma y la semántica</a:t>
            </a:r>
            <a:endParaRPr>
              <a:latin typeface="Avenir Book"/>
              <a:ea typeface="Avenir Book"/>
              <a:cs typeface="Avenir Book"/>
              <a:sym typeface="Avenir Book"/>
            </a:endParaRP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latin typeface="Avenir Book"/>
                <a:ea typeface="Avenir Book"/>
                <a:cs typeface="Avenir Book"/>
                <a:sym typeface="Avenir Book"/>
              </a:rPr>
              <a:t> Integrando la información reconocida </a:t>
            </a:r>
            <a:endParaRPr>
              <a:latin typeface="Avenir Book"/>
              <a:ea typeface="Avenir Book"/>
              <a:cs typeface="Avenir Book"/>
              <a:sym typeface="Avenir Book"/>
            </a:endParaRP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latin typeface="Avenir Book"/>
                <a:ea typeface="Avenir Book"/>
                <a:cs typeface="Avenir Book"/>
                <a:sym typeface="Avenir Book"/>
              </a:rPr>
              <a:t> Comprendiendo literal o inferencialmente </a:t>
            </a:r>
            <a:endParaRPr>
              <a:latin typeface="Avenir Book"/>
              <a:ea typeface="Avenir Book"/>
              <a:cs typeface="Avenir Book"/>
              <a:sym typeface="Avenir Book"/>
            </a:endParaRPr>
          </a:p>
          <a:p>
            <a:pPr algn="l" defTabSz="457200"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endParaRPr>
              <a:solidFill>
                <a:srgbClr val="FF2600"/>
              </a:solidFill>
            </a:endParaRPr>
          </a:p>
          <a:p>
            <a:pPr lvl="3" marL="228600" indent="-228600" algn="l" defTabSz="457200">
              <a:buSzPct val="55000"/>
              <a:buBlip>
                <a:blip r:embed="rId2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solidFill>
                  <a:srgbClr val="FF2600"/>
                </a:solidFill>
              </a:rPr>
              <a:t> </a:t>
            </a:r>
            <a:r>
              <a:t>Sub-Proceso de Aprender o Aprendizaje </a:t>
            </a:r>
          </a:p>
          <a:p>
            <a:pPr lvl="1" marL="915670" indent="-293370" algn="l" defTabSz="457200">
              <a:buSzPct val="100000"/>
              <a:buChar char="•"/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t>Almacenando en memoria a corto plazo</a:t>
            </a:r>
          </a:p>
          <a:p>
            <a:pPr lvl="1" marL="915670" indent="-293370" algn="l" defTabSz="457200">
              <a:buSzPct val="100000"/>
              <a:buChar char="•"/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Almacenando en memoria a largo plazo</a:t>
            </a:r>
          </a:p>
          <a:p>
            <a:pPr lvl="7" marL="1828800" indent="-228600" algn="l" defTabSz="457200">
              <a:buSzPct val="80000"/>
              <a:buBlip>
                <a:blip r:embed="rId3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Estrategias</a:t>
            </a:r>
          </a:p>
          <a:p>
            <a:pPr lvl="8" marL="2768600" indent="-228600" algn="l" defTabSz="457200">
              <a:buSzPct val="80000"/>
              <a:buBlip>
                <a:blip r:embed="rId4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rPr>
                <a:solidFill>
                  <a:srgbClr val="FF2600"/>
                </a:solidFill>
              </a:rPr>
              <a:t>Predicciones</a:t>
            </a:r>
            <a:endParaRPr>
              <a:solidFill>
                <a:srgbClr val="FF2600"/>
              </a:solidFill>
            </a:endParaRPr>
          </a:p>
          <a:p>
            <a:pPr lvl="8" marL="2768600" indent="-228600" algn="l" defTabSz="457200">
              <a:buSzPct val="80000"/>
              <a:buBlip>
                <a:blip r:embed="rId4"/>
              </a:buBlip>
              <a:defRPr b="0" sz="2500">
                <a:solidFill>
                  <a:srgbClr val="FF26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 Conocimiento Previo</a:t>
            </a:r>
          </a:p>
          <a:p>
            <a:pPr lvl="7" marL="1828800" indent="-228600" algn="l" defTabSz="457200">
              <a:buSzPct val="80000"/>
              <a:buBlip>
                <a:blip r:embed="rId3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Técnicas</a:t>
            </a:r>
          </a:p>
          <a:p>
            <a:pPr lvl="7" marL="1828800" indent="-228600" algn="l" defTabSz="457200">
              <a:buSzPct val="80000"/>
              <a:buBlip>
                <a:blip r:embed="rId3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Herramientas</a:t>
            </a:r>
          </a:p>
        </p:txBody>
      </p:sp>
      <p:sp>
        <p:nvSpPr>
          <p:cNvPr id="142" name="Arrow 10"/>
          <p:cNvSpPr/>
          <p:nvPr/>
        </p:nvSpPr>
        <p:spPr>
          <a:xfrm>
            <a:off x="8960763" y="6778621"/>
            <a:ext cx="2444116" cy="19875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855" y="0"/>
                </a:moveTo>
                <a:lnTo>
                  <a:pt x="14172" y="3887"/>
                </a:lnTo>
                <a:lnTo>
                  <a:pt x="9243" y="8319"/>
                </a:lnTo>
                <a:lnTo>
                  <a:pt x="21600" y="8319"/>
                </a:lnTo>
                <a:lnTo>
                  <a:pt x="21600" y="13287"/>
                </a:lnTo>
                <a:lnTo>
                  <a:pt x="9314" y="13287"/>
                </a:lnTo>
                <a:lnTo>
                  <a:pt x="14182" y="17725"/>
                </a:lnTo>
                <a:lnTo>
                  <a:pt x="11845" y="21600"/>
                </a:lnTo>
                <a:lnTo>
                  <a:pt x="0" y="10803"/>
                </a:lnTo>
                <a:lnTo>
                  <a:pt x="11855" y="0"/>
                </a:lnTo>
                <a:close/>
              </a:path>
            </a:pathLst>
          </a:custGeom>
          <a:solidFill>
            <a:srgbClr val="D4FB79"/>
          </a:solidFill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b="0" sz="3600">
                <a:solidFill>
                  <a:srgbClr val="72675A"/>
                </a:solidFill>
                <a:latin typeface="Cochin"/>
                <a:ea typeface="Cochin"/>
                <a:cs typeface="Cochin"/>
                <a:sym typeface="Cochi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Después de haber usado los recursos anteriores para establecer el objetivo de la lectura y realizar predicciones, el lector debe saber de manera general cuál es el contenido del tema que vas a estudiar y podrás responder la siguiente pregunta:…"/>
          <p:cNvSpPr txBox="1"/>
          <p:nvPr/>
        </p:nvSpPr>
        <p:spPr>
          <a:xfrm>
            <a:off x="708967" y="1487492"/>
            <a:ext cx="11586866" cy="7108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 sz="31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Después de haber usado los recursos anteriores para </a:t>
            </a:r>
            <a:r>
              <a:rPr>
                <a:solidFill>
                  <a:srgbClr val="FF2600"/>
                </a:solidFill>
                <a:latin typeface="Arial Black"/>
                <a:ea typeface="Arial Black"/>
                <a:cs typeface="Arial Black"/>
                <a:sym typeface="Arial Black"/>
              </a:rPr>
              <a:t>establecer el objetivo de la lectura y realizar predicciones</a:t>
            </a:r>
            <a:r>
              <a:t>, el lector debe saber de manera general cuál es el contenido del tema que vas a estudiar y podrás responder la siguiente pregunta: </a:t>
            </a:r>
          </a:p>
          <a:p>
            <a:pPr algn="l" defTabSz="457200">
              <a:defRPr b="0" sz="3100">
                <a:latin typeface="Avenir Heavy"/>
                <a:ea typeface="Avenir Heavy"/>
                <a:cs typeface="Avenir Heavy"/>
                <a:sym typeface="Avenir Heavy"/>
              </a:defRPr>
            </a:pPr>
          </a:p>
          <a:p>
            <a:pPr algn="l" defTabSz="457200">
              <a:defRPr b="0" sz="3100"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¿Qué conozco acerca de este tema?</a:t>
            </a:r>
            <a:r>
              <a:rPr>
                <a:solidFill>
                  <a:srgbClr val="FFFFFF"/>
                </a:solidFill>
              </a:rPr>
              <a:t> La respuesta ayudará a reconocer lo que se conoce, lo que aún se desconoce y lo que tendrá necesidad de investigar para adquirir los conocimientos - para aprender y almacenar </a:t>
            </a:r>
            <a:endParaRPr>
              <a:solidFill>
                <a:srgbClr val="FFFFFF"/>
              </a:solidFill>
            </a:endParaRPr>
          </a:p>
          <a:p>
            <a:pPr algn="l" defTabSz="457200">
              <a:defRPr b="0" sz="31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Si es necesario, se puede recurrir al diccionario, enciclopedia, otros textos y a asesoría de contenido.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espués de haber usado los recursos anteriores para establecer el objetivo de la lectura y realizar predicciones, el lector debe saber de manera general cuál es el contenido del tema que vas a estudiar y podrás responder la siguiente pregunta:…"/>
          <p:cNvSpPr txBox="1"/>
          <p:nvPr/>
        </p:nvSpPr>
        <p:spPr>
          <a:xfrm>
            <a:off x="708967" y="126999"/>
            <a:ext cx="11586866" cy="848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 sz="4400">
                <a:latin typeface="Avenir Heavy"/>
                <a:ea typeface="Avenir Heavy"/>
                <a:cs typeface="Avenir Heavy"/>
                <a:sym typeface="Avenir Heavy"/>
              </a:defRPr>
            </a:pPr>
          </a:p>
          <a:p>
            <a:pPr algn="l" defTabSz="457200">
              <a:defRPr b="0" i="1" sz="44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Es importante revisar qué es lo que sí se conoce del tema que se va a leer, porque el conocimiento previo condiciona la comprensión del significado de una lectura de estudio. </a:t>
            </a:r>
          </a:p>
          <a:p>
            <a:pPr algn="l" defTabSz="457200">
              <a:defRPr b="0" i="1" sz="4400">
                <a:latin typeface="Avenir Heavy"/>
                <a:ea typeface="Avenir Heavy"/>
                <a:cs typeface="Avenir Heavy"/>
                <a:sym typeface="Avenir Heavy"/>
              </a:defRPr>
            </a:pPr>
          </a:p>
          <a:p>
            <a:pPr algn="l" defTabSz="457200">
              <a:defRPr b="0" sz="44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Si se posee la información pertinente, entonces es posible </a:t>
            </a:r>
            <a:r>
              <a:rPr>
                <a:solidFill>
                  <a:srgbClr val="D4FB79"/>
                </a:solidFill>
              </a:rPr>
              <a:t>comprender, reflexionar, interpretar, analizar </a:t>
            </a:r>
            <a:r>
              <a:t>como parte del proceso de comprensión al leer.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