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handoutMasters/handoutMaster1.xml" ContentType="application/vnd.openxmlformats-officedocument.presentationml.handoutMaster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335" r:id="rId2"/>
    <p:sldId id="288" r:id="rId3"/>
    <p:sldId id="263" r:id="rId4"/>
    <p:sldId id="326" r:id="rId5"/>
    <p:sldId id="328" r:id="rId6"/>
    <p:sldId id="327" r:id="rId7"/>
    <p:sldId id="329" r:id="rId8"/>
    <p:sldId id="330" r:id="rId9"/>
    <p:sldId id="331" r:id="rId10"/>
    <p:sldId id="332" r:id="rId11"/>
    <p:sldId id="333" r:id="rId12"/>
    <p:sldId id="334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Franklin Gothic Book" pitchFamily="34" charset="0"/>
        <a:ea typeface="ＭＳ Ｐゴシック" charset="-128"/>
        <a:cs typeface="ＭＳ Ｐゴシック" charset="-128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Franklin Gothic Book" pitchFamily="34" charset="0"/>
        <a:ea typeface="ＭＳ Ｐゴシック" charset="-128"/>
        <a:cs typeface="ＭＳ Ｐゴシック" charset="-128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Franklin Gothic Book" pitchFamily="34" charset="0"/>
        <a:ea typeface="ＭＳ Ｐゴシック" charset="-128"/>
        <a:cs typeface="ＭＳ Ｐゴシック" charset="-128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Franklin Gothic Book" pitchFamily="34" charset="0"/>
        <a:ea typeface="ＭＳ Ｐゴシック" charset="-128"/>
        <a:cs typeface="ＭＳ Ｐゴシック" charset="-128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Franklin Gothic Book" pitchFamily="34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Franklin Gothic Book" pitchFamily="34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Franklin Gothic Book" pitchFamily="34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Franklin Gothic Book" pitchFamily="34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Franklin Gothic Book" pitchFamily="34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prnWhat="handouts2" frameSlides="1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Grid="0" snapToObjects="1">
      <p:cViewPr varScale="1">
        <p:scale>
          <a:sx n="117" d="100"/>
          <a:sy n="117" d="100"/>
        </p:scale>
        <p:origin x="-6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handoutMaster" Target="handoutMasters/handoutMaster1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90F4C1-881F-1A49-8705-3BEDDEAE297C}" type="datetimeFigureOut">
              <a:rPr lang="en-US" smtClean="0"/>
              <a:pPr/>
              <a:t>10/5/15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535FF1-9215-2642-8929-5F10E65376C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741CDEE-D093-3449-BA2B-DDF9F70E8961}" type="datetime1">
              <a:rPr lang="en-US"/>
              <a:pPr>
                <a:defRPr/>
              </a:pPr>
              <a:t>10/5/15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30A5D1D-1501-E549-95C1-93C4525651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pitchFamily="4" charset="-128"/>
        <a:cs typeface="ヒラギノ角ゴ Pro W3" pitchFamily="4" charset="-128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pitchFamily="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pitchFamily="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ヒラギノ角ゴ Pro W3" pitchFamily="4" charset="-128"/>
          <a:cs typeface="ヒラギノ角ゴ Pro W3" pitchFamily="4" charset="-128"/>
        </a:defRPr>
      </a:lvl1pPr>
      <a:lvl2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 pitchFamily="4" charset="-128"/>
          <a:cs typeface="ヒラギノ角ゴ Pro W3" pitchFamily="4" charset="-128"/>
        </a:defRPr>
      </a:lvl2pPr>
      <a:lvl3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 pitchFamily="4" charset="-128"/>
          <a:cs typeface="ヒラギノ角ゴ Pro W3" pitchFamily="4" charset="-128"/>
        </a:defRPr>
      </a:lvl3pPr>
      <a:lvl4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 pitchFamily="4" charset="-128"/>
          <a:cs typeface="ヒラギノ角ゴ Pro W3" pitchFamily="4" charset="-128"/>
        </a:defRPr>
      </a:lvl4pPr>
      <a:lvl5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 pitchFamily="4" charset="-128"/>
          <a:cs typeface="ヒラギノ角ゴ Pro W3" pitchFamily="4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 pitchFamily="4" charset="-128"/>
          <a:cs typeface="ヒラギノ角ゴ Pro W3" pitchFamily="4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 pitchFamily="4" charset="-128"/>
          <a:cs typeface="ヒラギノ角ゴ Pro W3" pitchFamily="4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 pitchFamily="4" charset="-128"/>
          <a:cs typeface="ヒラギノ角ゴ Pro W3" pitchFamily="4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 pitchFamily="4" charset="-128"/>
          <a:cs typeface="ヒラギノ角ゴ Pro W3" pitchFamily="4" charset="-128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pitchFamily="4" charset="0"/>
        <a:buChar char="•"/>
        <a:defRPr sz="3200" kern="1200">
          <a:solidFill>
            <a:schemeClr val="tx1"/>
          </a:solidFill>
          <a:latin typeface="+mn-lt"/>
          <a:ea typeface="ヒラギノ角ゴ Pro W3" pitchFamily="4" charset="-128"/>
          <a:cs typeface="ヒラギノ角ゴ Pro W3" pitchFamily="4" charset="-128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pitchFamily="4" charset="0"/>
        <a:buChar char="–"/>
        <a:defRPr sz="2800" kern="1200">
          <a:solidFill>
            <a:schemeClr val="tx1"/>
          </a:solidFill>
          <a:latin typeface="+mn-lt"/>
          <a:ea typeface="ヒラギノ角ゴ Pro W3" pitchFamily="4" charset="-128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pitchFamily="4" charset="0"/>
        <a:buChar char="•"/>
        <a:defRPr sz="2400" kern="1200">
          <a:solidFill>
            <a:schemeClr val="tx1"/>
          </a:solidFill>
          <a:latin typeface="+mn-lt"/>
          <a:ea typeface="ヒラギノ角ゴ Pro W3" pitchFamily="4" charset="-128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pitchFamily="4" charset="0"/>
        <a:buChar char="–"/>
        <a:defRPr sz="2000" kern="1200">
          <a:solidFill>
            <a:schemeClr val="tx1"/>
          </a:solidFill>
          <a:latin typeface="+mn-lt"/>
          <a:ea typeface="ヒラギノ角ゴ Pro W3" pitchFamily="4" charset="-128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pitchFamily="4" charset="0"/>
        <a:buChar char="»"/>
        <a:defRPr sz="2000" kern="1200">
          <a:solidFill>
            <a:schemeClr val="tx1"/>
          </a:solidFill>
          <a:latin typeface="+mn-lt"/>
          <a:ea typeface="ヒラギノ角ゴ Pro W3" pitchFamily="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b="1" dirty="0" smtClean="0">
                <a:latin typeface="Arial" pitchFamily="4" charset="0"/>
                <a:ea typeface="Arial" pitchFamily="4" charset="0"/>
                <a:cs typeface="Arial" pitchFamily="4" charset="0"/>
              </a:rPr>
              <a:t>Worship Space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52588"/>
            <a:ext cx="8229600" cy="4525962"/>
          </a:xfrm>
        </p:spPr>
        <p:txBody>
          <a:bodyPr/>
          <a:lstStyle/>
          <a:p>
            <a:pPr algn="ctr" eaLnBrk="1" hangingPunct="1">
              <a:buFont typeface="Arial" pitchFamily="4" charset="0"/>
              <a:buNone/>
              <a:defRPr/>
            </a:pPr>
            <a:r>
              <a:rPr 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Steve </a:t>
            </a:r>
            <a:r>
              <a:rPr lang="en-US" sz="20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Elzinga</a:t>
            </a:r>
            <a:endParaRPr lang="en-US" sz="20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eaLnBrk="1" hangingPunct="1">
              <a:defRPr/>
            </a:pP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3"/>
          <p:cNvSpPr txBox="1">
            <a:spLocks/>
          </p:cNvSpPr>
          <p:nvPr/>
        </p:nvSpPr>
        <p:spPr bwMode="auto">
          <a:xfrm>
            <a:off x="458788" y="439014"/>
            <a:ext cx="8078787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r>
              <a:rPr lang="en-US" sz="3200" b="1" dirty="0" smtClean="0">
                <a:latin typeface="Arial" pitchFamily="4" charset="0"/>
              </a:rPr>
              <a:t>The advantages of the landscape orientation</a:t>
            </a:r>
          </a:p>
          <a:p>
            <a:endParaRPr lang="en-US" sz="3200" b="1" dirty="0">
              <a:latin typeface="Arial" pitchFamily="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33951" y="1640751"/>
            <a:ext cx="7248892" cy="4401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3200" dirty="0" smtClean="0"/>
              <a:t>The people see each other and feed off from each other (i.e. a football stadium)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200" dirty="0" smtClean="0"/>
              <a:t>You can still see what is happening on the stage but the stage is not everything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200" dirty="0" smtClean="0"/>
              <a:t>The people can be closer to the front of the stage</a:t>
            </a:r>
          </a:p>
          <a:p>
            <a:pPr marL="457200" indent="-457200">
              <a:buFont typeface="+mj-lt"/>
              <a:buAutoNum type="arabicPeriod"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3"/>
          <p:cNvSpPr txBox="1">
            <a:spLocks/>
          </p:cNvSpPr>
          <p:nvPr/>
        </p:nvSpPr>
        <p:spPr bwMode="auto">
          <a:xfrm>
            <a:off x="458788" y="439014"/>
            <a:ext cx="8078787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r>
              <a:rPr lang="en-US" sz="3200" b="1" dirty="0" smtClean="0">
                <a:latin typeface="Arial" pitchFamily="4" charset="0"/>
              </a:rPr>
              <a:t>The disadvantages of the landscape orientation</a:t>
            </a:r>
          </a:p>
          <a:p>
            <a:endParaRPr lang="en-US" sz="3200" b="1" dirty="0">
              <a:latin typeface="Arial" pitchFamily="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33951" y="1640751"/>
            <a:ext cx="724889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3200" dirty="0" smtClean="0"/>
              <a:t>Controlling sound is more difficult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200" dirty="0" smtClean="0"/>
              <a:t>People on stage must be aware of angle as people are more spread out</a:t>
            </a:r>
          </a:p>
          <a:p>
            <a:pPr marL="457200" indent="-457200">
              <a:buFont typeface="+mj-lt"/>
              <a:buAutoNum type="arabicPeriod"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3"/>
          <p:cNvSpPr txBox="1">
            <a:spLocks/>
          </p:cNvSpPr>
          <p:nvPr/>
        </p:nvSpPr>
        <p:spPr bwMode="auto">
          <a:xfrm>
            <a:off x="458788" y="439014"/>
            <a:ext cx="8078787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r>
              <a:rPr lang="en-US" sz="3200" b="1" dirty="0" smtClean="0">
                <a:latin typeface="Arial" pitchFamily="4" charset="0"/>
              </a:rPr>
              <a:t>Space and the sharing of our walk with God with those who do not yet have a walk</a:t>
            </a:r>
          </a:p>
          <a:p>
            <a:endParaRPr lang="en-US" sz="3200" b="1" dirty="0">
              <a:latin typeface="Arial" pitchFamily="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33951" y="2045319"/>
            <a:ext cx="7248892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3200" dirty="0" smtClean="0"/>
              <a:t>Back rows are for visitors, not church members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200" dirty="0" smtClean="0"/>
              <a:t>Create worship space that is inviting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200" dirty="0" smtClean="0"/>
              <a:t>Create worship space that is not intimidating</a:t>
            </a:r>
          </a:p>
          <a:p>
            <a:pPr marL="457200" indent="-457200"/>
            <a:endParaRPr lang="en-US" dirty="0" smtClean="0"/>
          </a:p>
          <a:p>
            <a:pPr marL="457200"/>
            <a:r>
              <a:rPr lang="en-US" dirty="0" smtClean="0"/>
              <a:t> </a:t>
            </a:r>
          </a:p>
          <a:p>
            <a:pPr marL="457200" indent="-457200">
              <a:buFont typeface="+mj-lt"/>
              <a:buAutoNum type="arabicPeriod"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 bwMode="auto">
          <a:xfrm>
            <a:off x="457200" y="561901"/>
            <a:ext cx="8229600" cy="1143000"/>
          </a:xfr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US" sz="3200" b="1" dirty="0" smtClean="0">
                <a:latin typeface="Arial" pitchFamily="4" charset="0"/>
                <a:ea typeface="Arial" pitchFamily="4" charset="0"/>
                <a:cs typeface="Arial" pitchFamily="4" charset="0"/>
              </a:rPr>
              <a:t>The</a:t>
            </a:r>
            <a:r>
              <a:rPr lang="en-US" sz="3200" b="1" dirty="0" smtClean="0">
                <a:latin typeface="Arial" pitchFamily="4" charset="0"/>
                <a:ea typeface="Arial" pitchFamily="4" charset="0"/>
                <a:cs typeface="Arial" pitchFamily="4" charset="0"/>
              </a:rPr>
              <a:t> physical space </a:t>
            </a:r>
            <a:r>
              <a:rPr lang="en-US" sz="3200" b="1" dirty="0" smtClean="0">
                <a:latin typeface="Arial" pitchFamily="4" charset="0"/>
                <a:ea typeface="Arial" pitchFamily="4" charset="0"/>
                <a:cs typeface="Arial" pitchFamily="4" charset="0"/>
              </a:rPr>
              <a:t>where you worship  can communicate your Church vision 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 bwMode="auto">
          <a:xfrm>
            <a:off x="731838" y="1858963"/>
            <a:ext cx="8229600" cy="4525962"/>
          </a:xfr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buFont typeface="Arial" pitchFamily="4" charset="0"/>
              <a:buNone/>
            </a:pPr>
            <a:r>
              <a:rPr lang="en-US" dirty="0" smtClean="0"/>
              <a:t>Common Church Vision: To walk with God, to walk with God’s people, and to share our God walk with those who do not have a walk with God.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3"/>
          <p:cNvSpPr txBox="1">
            <a:spLocks/>
          </p:cNvSpPr>
          <p:nvPr/>
        </p:nvSpPr>
        <p:spPr bwMode="auto">
          <a:xfrm>
            <a:off x="458788" y="439014"/>
            <a:ext cx="8078787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r>
              <a:rPr lang="en-US" sz="3200" b="1" dirty="0" smtClean="0">
                <a:latin typeface="Arial" pitchFamily="4" charset="0"/>
              </a:rPr>
              <a:t>Space and our walk with God</a:t>
            </a:r>
          </a:p>
          <a:p>
            <a:endParaRPr lang="en-US" sz="3200" b="1" dirty="0">
              <a:latin typeface="Arial" pitchFamily="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33951" y="1640751"/>
            <a:ext cx="7248892" cy="47089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en-US" sz="2800" dirty="0" smtClean="0"/>
              <a:t>Creation</a:t>
            </a:r>
          </a:p>
          <a:p>
            <a:pPr marL="914400" lvl="1">
              <a:spcBef>
                <a:spcPts val="600"/>
              </a:spcBef>
            </a:pPr>
            <a:r>
              <a:rPr lang="en-US" sz="2800" dirty="0" smtClean="0"/>
              <a:t>Genesis 3:8 Then the man and his wife heard the sound of the Lord God as he was walking in the garden in the cool of the day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en-US" sz="2800" dirty="0" smtClean="0"/>
              <a:t>Holy Ground</a:t>
            </a:r>
          </a:p>
          <a:p>
            <a:pPr marL="914400" lvl="1">
              <a:spcBef>
                <a:spcPts val="600"/>
              </a:spcBef>
            </a:pPr>
            <a:r>
              <a:rPr lang="en-US" sz="2800" dirty="0" smtClean="0"/>
              <a:t>Exodus 3:5 God said. “Take off your sandals, for the place where you are standing is holy ground.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en-US" sz="2800" dirty="0" smtClean="0"/>
              <a:t>The Temple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empl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1564" y="83846"/>
            <a:ext cx="7574811" cy="6557822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3"/>
          <p:cNvSpPr txBox="1">
            <a:spLocks/>
          </p:cNvSpPr>
          <p:nvPr/>
        </p:nvSpPr>
        <p:spPr bwMode="auto">
          <a:xfrm>
            <a:off x="458788" y="439014"/>
            <a:ext cx="8078787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r>
              <a:rPr lang="en-US" sz="3200" b="1" dirty="0" smtClean="0">
                <a:latin typeface="Arial" pitchFamily="4" charset="0"/>
              </a:rPr>
              <a:t>Space and our walk with God</a:t>
            </a:r>
          </a:p>
          <a:p>
            <a:endParaRPr lang="en-US" sz="3200" b="1" dirty="0">
              <a:latin typeface="Arial" pitchFamily="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33951" y="1640751"/>
            <a:ext cx="7248892" cy="4832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800" dirty="0" smtClean="0"/>
              <a:t>Creation</a:t>
            </a:r>
          </a:p>
          <a:p>
            <a:pPr marL="914400" lvl="1" indent="-457200"/>
            <a:r>
              <a:rPr lang="en-US" sz="2800" dirty="0" smtClean="0"/>
              <a:t>Genesis 3:8 Then the man and his wife heard the sound of the Lord God as he was walking in the garden in the cool of the day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 smtClean="0"/>
              <a:t>Holy Ground</a:t>
            </a:r>
          </a:p>
          <a:p>
            <a:pPr marL="914400" lvl="1" indent="-457200"/>
            <a:r>
              <a:rPr lang="en-US" sz="2800" dirty="0" smtClean="0"/>
              <a:t>Exodus 3:5 God said. “Take off your sandals, for the place where you are standing is holy ground.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 smtClean="0"/>
              <a:t>The Temple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 smtClean="0"/>
              <a:t>Cathedrals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alisbury_Cathedral_interio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993"/>
            <a:ext cx="9144000" cy="6842014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flrpl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92400" y="685800"/>
            <a:ext cx="3759200" cy="54864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3"/>
          <p:cNvSpPr txBox="1">
            <a:spLocks/>
          </p:cNvSpPr>
          <p:nvPr/>
        </p:nvSpPr>
        <p:spPr bwMode="auto">
          <a:xfrm>
            <a:off x="458788" y="439014"/>
            <a:ext cx="8078787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r>
              <a:rPr lang="en-US" sz="3200" b="1" dirty="0" smtClean="0">
                <a:latin typeface="Arial" pitchFamily="4" charset="0"/>
              </a:rPr>
              <a:t>Space and our walk with God</a:t>
            </a:r>
          </a:p>
          <a:p>
            <a:endParaRPr lang="en-US" sz="3200" b="1" dirty="0">
              <a:latin typeface="Arial" pitchFamily="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33951" y="1494656"/>
            <a:ext cx="724889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 startAt="5"/>
            </a:pPr>
            <a:r>
              <a:rPr lang="en-US" sz="3200" dirty="0" smtClean="0"/>
              <a:t>Churches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sz="3200" dirty="0" smtClean="0"/>
              <a:t>High ceiling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sz="3200" dirty="0" smtClean="0"/>
              <a:t>Furniture</a:t>
            </a:r>
          </a:p>
          <a:p>
            <a:pPr marL="1371600" lvl="2" indent="-457200">
              <a:buFont typeface="Arial"/>
              <a:buChar char="•"/>
            </a:pPr>
            <a:r>
              <a:rPr lang="en-US" sz="3200" dirty="0" smtClean="0"/>
              <a:t>Pulpit</a:t>
            </a:r>
          </a:p>
          <a:p>
            <a:pPr marL="1371600" lvl="2" indent="-457200">
              <a:buFont typeface="Arial"/>
              <a:buChar char="•"/>
            </a:pPr>
            <a:r>
              <a:rPr lang="en-US" sz="3200" dirty="0" smtClean="0"/>
              <a:t>Baptismal Font</a:t>
            </a:r>
          </a:p>
          <a:p>
            <a:pPr marL="1371600" lvl="2" indent="-457200">
              <a:buFont typeface="Arial"/>
              <a:buChar char="•"/>
            </a:pPr>
            <a:r>
              <a:rPr lang="en-US" sz="3200" dirty="0" smtClean="0"/>
              <a:t>Lord’s Table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3"/>
          <p:cNvSpPr txBox="1">
            <a:spLocks/>
          </p:cNvSpPr>
          <p:nvPr/>
        </p:nvSpPr>
        <p:spPr bwMode="auto">
          <a:xfrm>
            <a:off x="458788" y="439014"/>
            <a:ext cx="8078787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r>
              <a:rPr lang="en-US" sz="3200" b="1" dirty="0" smtClean="0">
                <a:latin typeface="Arial" pitchFamily="4" charset="0"/>
              </a:rPr>
              <a:t>Space and our walk with each other</a:t>
            </a:r>
          </a:p>
          <a:p>
            <a:endParaRPr lang="en-US" sz="3200" b="1" dirty="0">
              <a:latin typeface="Arial" pitchFamily="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33951" y="1492555"/>
            <a:ext cx="7248892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3200" dirty="0" smtClean="0"/>
              <a:t>In the home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200" dirty="0" smtClean="0"/>
              <a:t>Small group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200" dirty="0" smtClean="0"/>
              <a:t>Group of 50 or more</a:t>
            </a:r>
          </a:p>
          <a:p>
            <a:pPr marL="457200"/>
            <a:r>
              <a:rPr lang="en-US" sz="3200" dirty="0" smtClean="0"/>
              <a:t>Note: most churches were built in the portrait orientation</a:t>
            </a:r>
          </a:p>
          <a:p>
            <a:pPr marL="457200" indent="-457200"/>
            <a:endParaRPr lang="en-US" dirty="0" smtClean="0"/>
          </a:p>
          <a:p>
            <a:pPr marL="457200"/>
            <a:r>
              <a:rPr lang="en-US" dirty="0" smtClean="0"/>
              <a:t> </a:t>
            </a:r>
          </a:p>
          <a:p>
            <a:pPr marL="457200" indent="-457200">
              <a:buFont typeface="+mj-lt"/>
              <a:buAutoNum type="arabicPeriod"/>
            </a:pPr>
            <a:endParaRPr lang="en-US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1033951" y="4077878"/>
            <a:ext cx="696792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 startAt="4"/>
            </a:pPr>
            <a:r>
              <a:rPr lang="en-US" sz="3200" dirty="0" smtClean="0"/>
              <a:t>New churches tend to build in the landscape orientation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3498</TotalTime>
  <Words>349</Words>
  <Application>Microsoft Macintosh PowerPoint</Application>
  <PresentationFormat>On-screen Show (4:3)</PresentationFormat>
  <Paragraphs>45</Paragraphs>
  <Slides>12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Worship Space</vt:lpstr>
      <vt:lpstr>The physical space where you worship  can communicate your Church vision 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Christian Leaders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Hello </dc:title>
  <dc:creator>David Feddes</dc:creator>
  <cp:lastModifiedBy>Brianna Prince</cp:lastModifiedBy>
  <cp:revision>146</cp:revision>
  <cp:lastPrinted>2015-07-28T21:08:48Z</cp:lastPrinted>
  <dcterms:created xsi:type="dcterms:W3CDTF">2015-10-06T00:38:22Z</dcterms:created>
  <dcterms:modified xsi:type="dcterms:W3CDTF">2015-10-06T00:40:43Z</dcterms:modified>
</cp:coreProperties>
</file>