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401" r:id="rId3"/>
    <p:sldId id="402" r:id="rId4"/>
    <p:sldId id="405" r:id="rId5"/>
    <p:sldId id="404" r:id="rId6"/>
    <p:sldId id="403" r:id="rId7"/>
    <p:sldId id="406" r:id="rId8"/>
    <p:sldId id="407" r:id="rId9"/>
    <p:sldId id="408" r:id="rId10"/>
    <p:sldId id="409" r:id="rId11"/>
    <p:sldId id="410" r:id="rId12"/>
    <p:sldId id="411" r:id="rId13"/>
    <p:sldId id="412" r:id="rId14"/>
    <p:sldId id="414" r:id="rId15"/>
    <p:sldId id="413" r:id="rId16"/>
    <p:sldId id="415" r:id="rId17"/>
    <p:sldId id="416" r:id="rId18"/>
    <p:sldId id="417" r:id="rId19"/>
    <p:sldId id="418" r:id="rId20"/>
    <p:sldId id="419"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925DC83B-D46C-4C5C-B0A7-7B9E1B9FF1DF}">
          <p14:sldIdLst>
            <p14:sldId id="256"/>
            <p14:sldId id="401"/>
            <p14:sldId id="402"/>
            <p14:sldId id="405"/>
            <p14:sldId id="404"/>
            <p14:sldId id="403"/>
            <p14:sldId id="406"/>
            <p14:sldId id="407"/>
            <p14:sldId id="408"/>
            <p14:sldId id="409"/>
            <p14:sldId id="410"/>
            <p14:sldId id="411"/>
            <p14:sldId id="412"/>
            <p14:sldId id="414"/>
            <p14:sldId id="413"/>
            <p14:sldId id="415"/>
            <p14:sldId id="416"/>
            <p14:sldId id="417"/>
            <p14:sldId id="418"/>
            <p14:sldId id="41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215" autoAdjust="0"/>
  </p:normalViewPr>
  <p:slideViewPr>
    <p:cSldViewPr snapToGrid="0">
      <p:cViewPr varScale="1">
        <p:scale>
          <a:sx n="107" d="100"/>
          <a:sy n="107" d="100"/>
        </p:scale>
        <p:origin x="762"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9B615-148B-4286-9208-2B99349ED9CD}" type="datetimeFigureOut">
              <a:rPr lang="uk-UA" smtClean="0"/>
              <a:t>24.12.2021</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5F62A-99C1-4DCF-B113-4EC51BDAE8C7}" type="slidenum">
              <a:rPr lang="uk-UA" smtClean="0"/>
              <a:t>‹#›</a:t>
            </a:fld>
            <a:endParaRPr lang="uk-UA"/>
          </a:p>
        </p:txBody>
      </p:sp>
    </p:spTree>
    <p:extLst>
      <p:ext uri="{BB962C8B-B14F-4D97-AF65-F5344CB8AC3E}">
        <p14:creationId xmlns:p14="http://schemas.microsoft.com/office/powerpoint/2010/main" val="380137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a:t>
            </a:fld>
            <a:endParaRPr lang="uk-UA"/>
          </a:p>
        </p:txBody>
      </p:sp>
    </p:spTree>
    <p:extLst>
      <p:ext uri="{BB962C8B-B14F-4D97-AF65-F5344CB8AC3E}">
        <p14:creationId xmlns:p14="http://schemas.microsoft.com/office/powerpoint/2010/main" val="2613539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11</a:t>
            </a:fld>
            <a:endParaRPr lang="uk-UA"/>
          </a:p>
        </p:txBody>
      </p:sp>
    </p:spTree>
    <p:extLst>
      <p:ext uri="{BB962C8B-B14F-4D97-AF65-F5344CB8AC3E}">
        <p14:creationId xmlns:p14="http://schemas.microsoft.com/office/powerpoint/2010/main" val="2091941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12</a:t>
            </a:fld>
            <a:endParaRPr lang="uk-UA"/>
          </a:p>
        </p:txBody>
      </p:sp>
    </p:spTree>
    <p:extLst>
      <p:ext uri="{BB962C8B-B14F-4D97-AF65-F5344CB8AC3E}">
        <p14:creationId xmlns:p14="http://schemas.microsoft.com/office/powerpoint/2010/main" val="2840905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13</a:t>
            </a:fld>
            <a:endParaRPr lang="uk-UA"/>
          </a:p>
        </p:txBody>
      </p:sp>
    </p:spTree>
    <p:extLst>
      <p:ext uri="{BB962C8B-B14F-4D97-AF65-F5344CB8AC3E}">
        <p14:creationId xmlns:p14="http://schemas.microsoft.com/office/powerpoint/2010/main" val="702505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14</a:t>
            </a:fld>
            <a:endParaRPr lang="uk-UA"/>
          </a:p>
        </p:txBody>
      </p:sp>
    </p:spTree>
    <p:extLst>
      <p:ext uri="{BB962C8B-B14F-4D97-AF65-F5344CB8AC3E}">
        <p14:creationId xmlns:p14="http://schemas.microsoft.com/office/powerpoint/2010/main" val="1207317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15</a:t>
            </a:fld>
            <a:endParaRPr lang="uk-UA"/>
          </a:p>
        </p:txBody>
      </p:sp>
    </p:spTree>
    <p:extLst>
      <p:ext uri="{BB962C8B-B14F-4D97-AF65-F5344CB8AC3E}">
        <p14:creationId xmlns:p14="http://schemas.microsoft.com/office/powerpoint/2010/main" val="3640818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16</a:t>
            </a:fld>
            <a:endParaRPr lang="uk-UA"/>
          </a:p>
        </p:txBody>
      </p:sp>
    </p:spTree>
    <p:extLst>
      <p:ext uri="{BB962C8B-B14F-4D97-AF65-F5344CB8AC3E}">
        <p14:creationId xmlns:p14="http://schemas.microsoft.com/office/powerpoint/2010/main" val="514167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17</a:t>
            </a:fld>
            <a:endParaRPr lang="uk-UA"/>
          </a:p>
        </p:txBody>
      </p:sp>
    </p:spTree>
    <p:extLst>
      <p:ext uri="{BB962C8B-B14F-4D97-AF65-F5344CB8AC3E}">
        <p14:creationId xmlns:p14="http://schemas.microsoft.com/office/powerpoint/2010/main" val="3765549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18</a:t>
            </a:fld>
            <a:endParaRPr lang="uk-UA"/>
          </a:p>
        </p:txBody>
      </p:sp>
    </p:spTree>
    <p:extLst>
      <p:ext uri="{BB962C8B-B14F-4D97-AF65-F5344CB8AC3E}">
        <p14:creationId xmlns:p14="http://schemas.microsoft.com/office/powerpoint/2010/main" val="22481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19</a:t>
            </a:fld>
            <a:endParaRPr lang="uk-UA"/>
          </a:p>
        </p:txBody>
      </p:sp>
    </p:spTree>
    <p:extLst>
      <p:ext uri="{BB962C8B-B14F-4D97-AF65-F5344CB8AC3E}">
        <p14:creationId xmlns:p14="http://schemas.microsoft.com/office/powerpoint/2010/main" val="354814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20</a:t>
            </a:fld>
            <a:endParaRPr lang="uk-UA"/>
          </a:p>
        </p:txBody>
      </p:sp>
    </p:spTree>
    <p:extLst>
      <p:ext uri="{BB962C8B-B14F-4D97-AF65-F5344CB8AC3E}">
        <p14:creationId xmlns:p14="http://schemas.microsoft.com/office/powerpoint/2010/main" val="15322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3</a:t>
            </a:fld>
            <a:endParaRPr lang="uk-UA"/>
          </a:p>
        </p:txBody>
      </p:sp>
    </p:spTree>
    <p:extLst>
      <p:ext uri="{BB962C8B-B14F-4D97-AF65-F5344CB8AC3E}">
        <p14:creationId xmlns:p14="http://schemas.microsoft.com/office/powerpoint/2010/main" val="1013727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4</a:t>
            </a:fld>
            <a:endParaRPr lang="uk-UA"/>
          </a:p>
        </p:txBody>
      </p:sp>
    </p:spTree>
    <p:extLst>
      <p:ext uri="{BB962C8B-B14F-4D97-AF65-F5344CB8AC3E}">
        <p14:creationId xmlns:p14="http://schemas.microsoft.com/office/powerpoint/2010/main" val="1875485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5</a:t>
            </a:fld>
            <a:endParaRPr lang="uk-UA"/>
          </a:p>
        </p:txBody>
      </p:sp>
    </p:spTree>
    <p:extLst>
      <p:ext uri="{BB962C8B-B14F-4D97-AF65-F5344CB8AC3E}">
        <p14:creationId xmlns:p14="http://schemas.microsoft.com/office/powerpoint/2010/main" val="1774141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6</a:t>
            </a:fld>
            <a:endParaRPr lang="uk-UA"/>
          </a:p>
        </p:txBody>
      </p:sp>
    </p:spTree>
    <p:extLst>
      <p:ext uri="{BB962C8B-B14F-4D97-AF65-F5344CB8AC3E}">
        <p14:creationId xmlns:p14="http://schemas.microsoft.com/office/powerpoint/2010/main" val="4280059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7</a:t>
            </a:fld>
            <a:endParaRPr lang="uk-UA"/>
          </a:p>
        </p:txBody>
      </p:sp>
    </p:spTree>
    <p:extLst>
      <p:ext uri="{BB962C8B-B14F-4D97-AF65-F5344CB8AC3E}">
        <p14:creationId xmlns:p14="http://schemas.microsoft.com/office/powerpoint/2010/main" val="2078883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8</a:t>
            </a:fld>
            <a:endParaRPr lang="uk-UA"/>
          </a:p>
        </p:txBody>
      </p:sp>
    </p:spTree>
    <p:extLst>
      <p:ext uri="{BB962C8B-B14F-4D97-AF65-F5344CB8AC3E}">
        <p14:creationId xmlns:p14="http://schemas.microsoft.com/office/powerpoint/2010/main" val="3508254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9</a:t>
            </a:fld>
            <a:endParaRPr lang="uk-UA"/>
          </a:p>
        </p:txBody>
      </p:sp>
    </p:spTree>
    <p:extLst>
      <p:ext uri="{BB962C8B-B14F-4D97-AF65-F5344CB8AC3E}">
        <p14:creationId xmlns:p14="http://schemas.microsoft.com/office/powerpoint/2010/main" val="21343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10</a:t>
            </a:fld>
            <a:endParaRPr lang="uk-UA"/>
          </a:p>
        </p:txBody>
      </p:sp>
    </p:spTree>
    <p:extLst>
      <p:ext uri="{BB962C8B-B14F-4D97-AF65-F5344CB8AC3E}">
        <p14:creationId xmlns:p14="http://schemas.microsoft.com/office/powerpoint/2010/main" val="1570360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24.12.2021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4661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24.12.2021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13612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24.12.2021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41654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24.12.2021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03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24.12.2021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58012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24.12.2021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901667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24.12.2021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696411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24.12.2021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71155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24.12.2021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7345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24.12.2021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8337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EB73127-D939-4AC0-AB03-D5BE2F52F1AC}" type="datetimeFigureOut">
              <a:rPr lang="uk-UA" smtClean="0"/>
              <a:t>24.12.2021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89401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EB73127-D939-4AC0-AB03-D5BE2F52F1AC}" type="datetimeFigureOut">
              <a:rPr lang="uk-UA" smtClean="0"/>
              <a:t>24.12.2021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98206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EB73127-D939-4AC0-AB03-D5BE2F52F1AC}" type="datetimeFigureOut">
              <a:rPr lang="uk-UA" smtClean="0"/>
              <a:t>24.12.2021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82991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EB73127-D939-4AC0-AB03-D5BE2F52F1AC}" type="datetimeFigureOut">
              <a:rPr lang="uk-UA" smtClean="0"/>
              <a:t>24.12.2021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6452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EB73127-D939-4AC0-AB03-D5BE2F52F1AC}" type="datetimeFigureOut">
              <a:rPr lang="uk-UA" smtClean="0"/>
              <a:t>24.12.2021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36795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24.12.2021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28646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24.12.2021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5590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EB73127-D939-4AC0-AB03-D5BE2F52F1AC}" type="datetimeFigureOut">
              <a:rPr lang="uk-UA" smtClean="0"/>
              <a:t>24.12.2021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B36A120-2E4D-4A85-8F14-00279EB4CA63}" type="slidenum">
              <a:rPr lang="uk-UA" smtClean="0"/>
              <a:t>‹#›</a:t>
            </a:fld>
            <a:endParaRPr lang="uk-UA"/>
          </a:p>
        </p:txBody>
      </p:sp>
    </p:spTree>
    <p:extLst>
      <p:ext uri="{BB962C8B-B14F-4D97-AF65-F5344CB8AC3E}">
        <p14:creationId xmlns:p14="http://schemas.microsoft.com/office/powerpoint/2010/main" val="1437562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48823"/>
            <a:ext cx="8689976" cy="2509213"/>
          </a:xfrm>
        </p:spPr>
        <p:txBody>
          <a:bodyPr>
            <a:normAutofit/>
          </a:bodyPr>
          <a:lstStyle/>
          <a:p>
            <a:pPr>
              <a:lnSpc>
                <a:spcPct val="150000"/>
              </a:lnSpc>
              <a:spcAft>
                <a:spcPts val="1000"/>
              </a:spcAft>
            </a:pPr>
            <a:r>
              <a:rPr lang="uk-UA" sz="6600" b="1" dirty="0">
                <a:effectLst/>
                <a:latin typeface="Calibri" panose="020F0502020204030204" pitchFamily="34" charset="0"/>
                <a:ea typeface="Times New Roman" panose="02020603050405020304" pitchFamily="18" charset="0"/>
                <a:cs typeface="Calibri" panose="020F0502020204030204" pitchFamily="34" charset="0"/>
              </a:rPr>
              <a:t>Богослов’я</a:t>
            </a:r>
            <a:r>
              <a:rPr lang="uk-UA" sz="6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6600" b="1" dirty="0">
                <a:effectLst/>
                <a:latin typeface="Calibri" panose="020F0502020204030204" pitchFamily="34" charset="0"/>
                <a:ea typeface="Times New Roman" panose="02020603050405020304" pitchFamily="18" charset="0"/>
                <a:cs typeface="Calibri" panose="020F0502020204030204" pitchFamily="34" charset="0"/>
              </a:rPr>
              <a:t>1</a:t>
            </a:r>
            <a:endParaRPr lang="uk-UA" sz="6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одзаголовок 2"/>
          <p:cNvSpPr>
            <a:spLocks noGrp="1"/>
          </p:cNvSpPr>
          <p:nvPr>
            <p:ph type="subTitle" idx="1"/>
          </p:nvPr>
        </p:nvSpPr>
        <p:spPr>
          <a:xfrm>
            <a:off x="902400" y="2743200"/>
            <a:ext cx="10387200" cy="1371599"/>
          </a:xfrm>
        </p:spPr>
        <p:txBody>
          <a:bodyPr>
            <a:normAutofit fontScale="25000" lnSpcReduction="20000"/>
          </a:bodyPr>
          <a:lstStyle/>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Інститут християнських лідерів</a:t>
            </a: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Професор Сергій </a:t>
            </a:r>
            <a:r>
              <a:rPr lang="uk-UA" sz="1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Перевишко</a:t>
            </a:r>
            <a:endPar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Серпень 2019 11.1</a:t>
            </a:r>
            <a:endParaRPr lang="uk-UA" dirty="0"/>
          </a:p>
        </p:txBody>
      </p:sp>
    </p:spTree>
    <p:extLst>
      <p:ext uri="{BB962C8B-B14F-4D97-AF65-F5344CB8AC3E}">
        <p14:creationId xmlns:p14="http://schemas.microsoft.com/office/powerpoint/2010/main" val="352912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01503" y="1788543"/>
            <a:ext cx="6144121"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Клопотання може тільки тимчасово змінити обставини, тоді як основна причина повинна бути усунена. Такий висновок логічний і у тому випадку, якщо припустити, що, коли </a:t>
            </a:r>
            <a:r>
              <a:rPr lang="uk-UA" b="1" dirty="0" err="1">
                <a:effectLst/>
                <a:latin typeface="Calibri" panose="020F0502020204030204" pitchFamily="34" charset="0"/>
                <a:ea typeface="Times New Roman" panose="02020603050405020304" pitchFamily="18" charset="0"/>
                <a:cs typeface="Calibri" panose="020F0502020204030204" pitchFamily="34" charset="0"/>
              </a:rPr>
              <a:t>Єзекія</a:t>
            </a:r>
            <a:r>
              <a:rPr lang="uk-UA" b="1" dirty="0">
                <a:effectLst/>
                <a:latin typeface="Calibri" panose="020F0502020204030204" pitchFamily="34" charset="0"/>
                <a:ea typeface="Times New Roman" panose="02020603050405020304" pitchFamily="18" charset="0"/>
                <a:cs typeface="Calibri" panose="020F0502020204030204" pitchFamily="34" charset="0"/>
              </a:rPr>
              <a:t> захворів і </a:t>
            </a:r>
            <a:r>
              <a:rPr lang="uk-UA" b="1" dirty="0" err="1">
                <a:effectLst/>
                <a:latin typeface="Calibri" panose="020F0502020204030204" pitchFamily="34" charset="0"/>
                <a:ea typeface="Times New Roman" panose="02020603050405020304" pitchFamily="18" charset="0"/>
                <a:cs typeface="Calibri" panose="020F0502020204030204" pitchFamily="34" charset="0"/>
              </a:rPr>
              <a:t>Манасія</a:t>
            </a:r>
            <a:r>
              <a:rPr lang="uk-UA" b="1" dirty="0">
                <a:effectLst/>
                <a:latin typeface="Calibri" panose="020F0502020204030204" pitchFamily="34" charset="0"/>
                <a:ea typeface="Times New Roman" panose="02020603050405020304" pitchFamily="18" charset="0"/>
                <a:cs typeface="Calibri" panose="020F0502020204030204" pitchFamily="34" charset="0"/>
              </a:rPr>
              <a:t> ще не народився, то Бог відкладав смерть </a:t>
            </a:r>
            <a:r>
              <a:rPr lang="uk-UA"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b="1" dirty="0">
                <a:effectLst/>
                <a:latin typeface="Calibri" panose="020F0502020204030204" pitchFamily="34" charset="0"/>
                <a:ea typeface="Times New Roman" panose="02020603050405020304" pitchFamily="18" charset="0"/>
                <a:cs typeface="Calibri" panose="020F0502020204030204" pitchFamily="34" charset="0"/>
              </a:rPr>
              <a:t> доти, поки спадкоємець по лінії Давида не був готовий зійти на трон.</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51426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01503" y="1788543"/>
            <a:ext cx="6144121"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Крім того, Бог не змінив Свого наміру по відношенню до дванадцяти колін </a:t>
            </a:r>
            <a:r>
              <a:rPr lang="uk-UA" b="1" dirty="0" err="1">
                <a:effectLst/>
                <a:latin typeface="Calibri" panose="020F0502020204030204" pitchFamily="34" charset="0"/>
                <a:ea typeface="Times New Roman" panose="02020603050405020304" pitchFamily="18" charset="0"/>
                <a:cs typeface="Calibri" panose="020F0502020204030204" pitchFamily="34" charset="0"/>
              </a:rPr>
              <a:t>Ізраїля</a:t>
            </a:r>
            <a:r>
              <a:rPr lang="uk-UA" b="1" dirty="0">
                <a:effectLst/>
                <a:latin typeface="Calibri" panose="020F0502020204030204" pitchFamily="34" charset="0"/>
                <a:ea typeface="Times New Roman" panose="02020603050405020304" pitchFamily="18" charset="0"/>
                <a:cs typeface="Calibri" panose="020F0502020204030204" pitchFamily="34" charset="0"/>
              </a:rPr>
              <a:t>, а тому відклав покарання на час, щоб у підсумку виконати як Свою обіцянку, про яку говориться у 49 розділі книги Буття, так і Свою обіцянку судити весь народ.</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698885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01503" y="1788543"/>
            <a:ext cx="6144121"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Ті, у кого більш </a:t>
            </a:r>
            <a:r>
              <a:rPr lang="uk-UA" b="1" dirty="0" err="1">
                <a:effectLst/>
                <a:latin typeface="Calibri" panose="020F0502020204030204" pitchFamily="34" charset="0"/>
                <a:ea typeface="Times New Roman" panose="02020603050405020304" pitchFamily="18" charset="0"/>
                <a:cs typeface="Calibri" panose="020F0502020204030204" pitchFamily="34" charset="0"/>
              </a:rPr>
              <a:t>теоцентричний</a:t>
            </a:r>
            <a:r>
              <a:rPr lang="uk-UA" b="1" dirty="0">
                <a:effectLst/>
                <a:latin typeface="Calibri" panose="020F0502020204030204" pitchFamily="34" charset="0"/>
                <a:ea typeface="Times New Roman" panose="02020603050405020304" pitchFamily="18" charset="0"/>
                <a:cs typeface="Calibri" panose="020F0502020204030204" pitchFamily="34" charset="0"/>
              </a:rPr>
              <a:t> підхід до текстів, де говориться про те, що Бог змінив Свої рішення, сказали б, що «Боже розкаяння у таких випадках – це спосіб викликати певну реакцію людини, щоб згодом використати її для здійснення Свого плану».</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58656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Дії Мойсея та їхній результат (32:15-29)</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83580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Дії Мойсея та їхній результат (32:15-29)</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Клопотання Мойсея та відповідь Бога (32:30-35)</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759183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Дії Мойсея та їхній результат (32:15-29)</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Клопотання Мойсея та відповідь Бога (32:30-35)</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А тепер іди, провадь цей народ туди, куди казав Я тобі. Ось Мій </a:t>
            </a:r>
            <a:r>
              <a:rPr lang="uk-UA" b="1" dirty="0" err="1">
                <a:effectLst/>
                <a:latin typeface="Calibri" panose="020F0502020204030204" pitchFamily="34" charset="0"/>
                <a:ea typeface="Times New Roman" panose="02020603050405020304" pitchFamily="18" charset="0"/>
                <a:cs typeface="Calibri" panose="020F0502020204030204" pitchFamily="34" charset="0"/>
              </a:rPr>
              <a:t>Ангол</a:t>
            </a:r>
            <a:r>
              <a:rPr lang="uk-UA" b="1" dirty="0">
                <a:effectLst/>
                <a:latin typeface="Calibri" panose="020F0502020204030204" pitchFamily="34" charset="0"/>
                <a:ea typeface="Times New Roman" panose="02020603050405020304" pitchFamily="18" charset="0"/>
                <a:cs typeface="Calibri" panose="020F0502020204030204" pitchFamily="34" charset="0"/>
              </a:rPr>
              <a:t> піде перед лицем твоїм. А в день кари Моєї покараю їх за їхній гріх! І Господь ударив той народ за те, що вони зробили теля, яке Аарон учинив був.</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547488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Дії Мойсея здобули тільки час, час, щоб виправити ситуацію, тому що святий Бог не може бути серед ідолопоклонників, і якщо не винищувати ідолопоклонство та відступництво. Господь згодився тимчасово відкласти суд та вести Свій народ в обіцяну землю.</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752514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gn="just">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Отже, Бог не змінився і не змінився Його план; Ізраїль не розкаявся та продовжував жити у гріху та непослуху. Що ж виходить: й тільки один Мойсей змінився на горі </a:t>
            </a:r>
            <a:r>
              <a:rPr lang="uk-UA" sz="1800" b="1" dirty="0" err="1">
                <a:effectLst/>
                <a:latin typeface="Calibri" panose="020F0502020204030204" pitchFamily="34" charset="0"/>
                <a:ea typeface="Times New Roman" panose="02020603050405020304" pitchFamily="18" charset="0"/>
                <a:cs typeface="Calibri" panose="020F0502020204030204" pitchFamily="34" charset="0"/>
              </a:rPr>
              <a:t>Синай</a:t>
            </a:r>
            <a:r>
              <a:rPr lang="uk-UA" sz="1800" b="1" dirty="0">
                <a:effectLst/>
                <a:latin typeface="Calibri" panose="020F0502020204030204" pitchFamily="34" charset="0"/>
                <a:ea typeface="Times New Roman" panose="02020603050405020304" pitchFamily="18" charset="0"/>
                <a:cs typeface="Calibri" panose="020F0502020204030204" pitchFamily="34" charset="0"/>
              </a:rPr>
              <a:t>?</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621899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gn="just">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Отже, Бог не змінився і не змінився Його план; Ізраїль не розкаявся та продовжував жити у гріху та непослуху. Що ж виходить: й тільки один Мойсей змінився на горі </a:t>
            </a:r>
            <a:r>
              <a:rPr lang="uk-UA" sz="1800" b="1" dirty="0" err="1">
                <a:effectLst/>
                <a:latin typeface="Calibri" panose="020F0502020204030204" pitchFamily="34" charset="0"/>
                <a:ea typeface="Times New Roman" panose="02020603050405020304" pitchFamily="18" charset="0"/>
                <a:cs typeface="Calibri" panose="020F0502020204030204" pitchFamily="34" charset="0"/>
              </a:rPr>
              <a:t>Синай</a:t>
            </a:r>
            <a:r>
              <a:rPr lang="uk-UA" sz="1800" b="1" dirty="0">
                <a:effectLst/>
                <a:latin typeface="Calibri" panose="020F0502020204030204" pitchFamily="34" charset="0"/>
                <a:ea typeface="Times New Roman" panose="02020603050405020304" pitchFamily="18" charset="0"/>
                <a:cs typeface="Calibri" panose="020F0502020204030204" pitchFamily="34" charset="0"/>
              </a:rPr>
              <a:t>?</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Норм </a:t>
            </a:r>
            <a:r>
              <a:rPr lang="uk-UA" sz="1800" b="1" dirty="0" err="1">
                <a:effectLst/>
                <a:latin typeface="Calibri" panose="020F0502020204030204" pitchFamily="34" charset="0"/>
                <a:ea typeface="Times New Roman" panose="02020603050405020304" pitchFamily="18" charset="0"/>
                <a:cs typeface="Calibri" panose="020F0502020204030204" pitchFamily="34" charset="0"/>
              </a:rPr>
              <a:t>Гайслер</a:t>
            </a:r>
            <a:r>
              <a:rPr lang="uk-UA" sz="1800" b="1" dirty="0">
                <a:effectLst/>
                <a:latin typeface="Calibri" panose="020F0502020204030204" pitchFamily="34" charset="0"/>
                <a:ea typeface="Times New Roman" panose="02020603050405020304" pitchFamily="18" charset="0"/>
                <a:cs typeface="Calibri" panose="020F0502020204030204" pitchFamily="34" charset="0"/>
              </a:rPr>
              <a:t> писав: «Мойсей змінився. У серці Мойсея як керівника та посередника для свого народу відбулися зміни, і Бог через Мойсея зміг передати Свою незмінну милість народу».</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829331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Якщо людина дійсно здатна змінити Божий намір, тоді виходить, що людина розуміє краще Бога як треба керувати світом. Але Бог знає, що робить. І те, що ми сприймаємо як зміни у Його планах по наших молитвах, насправді – зміни, які Бог планував заздалегідь і чекав, поки Свій народ відповість на Його слова та дії.</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884070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cs typeface="Calibri" panose="020F0502020204030204" pitchFamily="34" charset="0"/>
              </a:rPr>
              <a:t>Молитва Мойсея (Вихід 32:1-35)</a:t>
            </a:r>
            <a:endParaRPr lang="uk-UA" sz="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Хто ж змінився – Бог чи Мойсей? Чи стосується молитва до волі молитовника або ж до волі Бога? Що таке молитва – засіб здійснювати вплив? Чи є молитва способом людської участі у виконанні Божого плану? Якщо так, то яким чином? Чи підходить антропоморфічне визначення до поняття, що Бог змінює Свою думку або жалкує про Свої вчинки?</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743009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534817" y="1689931"/>
            <a:ext cx="5764305" cy="5253487"/>
          </a:xfrm>
        </p:spPr>
        <p:txBody>
          <a:bodyPr>
            <a:normAutofit/>
          </a:bodyPr>
          <a:lstStyle/>
          <a:p>
            <a:pPr>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Якщо людина дійсно здатна змінити Божий намір, тоді виходить, що людина розуміє краще Бога як треба керувати світом. Але Бог знає, що робить. І те, що ми сприймаємо як зміни у Його планах по наших молитвах, насправді – зміни, які Бог планував заздалегідь і чекав, поки Свій народ відповість на Його слова та дії.</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68734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cs typeface="Calibri" panose="020F0502020204030204" pitchFamily="34" charset="0"/>
              </a:rPr>
              <a:t>Молитва Мойсея (Вихід 32:1-35)</a:t>
            </a:r>
            <a:endParaRPr lang="uk-UA" sz="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Непослух Ізраїлю та поклоніння ідолам (32:1-6)</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3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79981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cs typeface="Calibri" panose="020F0502020204030204" pitchFamily="34" charset="0"/>
              </a:rPr>
              <a:t>Молитва Мойсея (Вихід 32:1-35)</a:t>
            </a:r>
            <a:endParaRPr lang="uk-UA" sz="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Непослух Ізраїлю та поклоніння ідолам (32:1-6)</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Боже проголошення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вироку</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(32:7-10)</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3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18429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cs typeface="Calibri" panose="020F0502020204030204" pitchFamily="34" charset="0"/>
              </a:rPr>
              <a:t>Молитва Мойсея (Вихід 32:1-35)</a:t>
            </a:r>
            <a:endParaRPr lang="uk-UA" sz="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Непослух Ізраїлю та поклоніння ідолам (32:1-6)</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Боже проголошення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вироку</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(32:7-10)</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Він сказав «народ твій» (Мойсея), а не «народ Мій»</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3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598331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cs typeface="Calibri" panose="020F0502020204030204" pitchFamily="34" charset="0"/>
              </a:rPr>
              <a:t>Молитва Мойсея (Вихід 32:1-35)</a:t>
            </a:r>
            <a:endParaRPr lang="uk-UA" sz="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Непослух Ізраїлю та поклоніння ідолам (32:1-6)</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Боже проголошення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вироку</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(32:7-10)</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Він сказав «народ твій» (Мойсея), а не «народ Мій»</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«А тепер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залиши</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Мене» (32:10)</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3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976163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cs typeface="Calibri" panose="020F0502020204030204" pitchFamily="34" charset="0"/>
              </a:rPr>
              <a:t>Молитва Мойсея (Вихід 32:1-35)</a:t>
            </a:r>
            <a:endParaRPr lang="uk-UA" sz="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Наприклад, Кайзер вважає, що Бог таким чином випробовує Мойсея. Одні зовсім ігнорують цю фразу, інші сприймають її як приклад поступливості Бога через те, що немічне людство не може зрозуміти всю глибину Божого розуму, а треті вважають, що «це Бог спонукає Мойсея заступитися за Свій народ».</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4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026808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cs typeface="Calibri" panose="020F0502020204030204" pitchFamily="34" charset="0"/>
              </a:rPr>
              <a:t>Молитва Мойсея (Вихід 32:1-35)</a:t>
            </a:r>
            <a:endParaRPr lang="uk-UA" sz="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88543"/>
            <a:ext cx="6144121" cy="5253487"/>
          </a:xfrm>
        </p:spPr>
        <p:txBody>
          <a:bodyPr>
            <a:normAutofit/>
          </a:bodyPr>
          <a:lstStyle/>
          <a:p>
            <a:pPr>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Якщо б Бог дійсно мав намір виконати те, що сказав, то це означало б, що або Він </a:t>
            </a:r>
            <a:r>
              <a:rPr lang="uk-UA" sz="1800" b="1" dirty="0" err="1">
                <a:effectLst/>
                <a:latin typeface="Calibri" panose="020F0502020204030204" pitchFamily="34" charset="0"/>
                <a:ea typeface="Times New Roman" panose="02020603050405020304" pitchFamily="18" charset="0"/>
                <a:cs typeface="Calibri" panose="020F0502020204030204" pitchFamily="34" charset="0"/>
              </a:rPr>
              <a:t>забув</a:t>
            </a:r>
            <a:r>
              <a:rPr lang="uk-UA" sz="1800" b="1" dirty="0">
                <a:effectLst/>
                <a:latin typeface="Calibri" panose="020F0502020204030204" pitchFamily="34" charset="0"/>
                <a:ea typeface="Times New Roman" panose="02020603050405020304" pitchFamily="18" charset="0"/>
                <a:cs typeface="Calibri" panose="020F0502020204030204" pitchFamily="34" charset="0"/>
              </a:rPr>
              <a:t> Свої обіцянки дванадцяти колінам, або Його попередні пророцтва були невірні, або 49 розділ книги Буття потрібно вилучити з Писання як таку, що абсолютно не відповідає істині. Тому логічніше та вірніше розуміти Божу пропозицію як випробування, з тим, щоб підготувати Мойсея до майбутніх 39 років походу по пустелі.</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4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261203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fontScale="90000"/>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8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01503" y="1788543"/>
            <a:ext cx="6144121"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У 32 розділі книги Вихід Бог утримується від дії, але насправді Він тільки тимчасово відкладає покарання. Це не значить, що у Бога змінився Його намір. Просто потрібен був час, щоб виросло нове покоління </a:t>
            </a:r>
            <a:r>
              <a:rPr lang="uk-UA" b="1" dirty="0" err="1">
                <a:effectLst/>
                <a:latin typeface="Calibri" panose="020F0502020204030204" pitchFamily="34" charset="0"/>
                <a:ea typeface="Times New Roman" panose="02020603050405020304" pitchFamily="18" charset="0"/>
                <a:cs typeface="Calibri" panose="020F0502020204030204" pitchFamily="34" charset="0"/>
              </a:rPr>
              <a:t>Ізраїля</a:t>
            </a:r>
            <a:r>
              <a:rPr lang="uk-UA" b="1" dirty="0">
                <a:effectLst/>
                <a:latin typeface="Calibri" panose="020F0502020204030204" pitchFamily="34" charset="0"/>
                <a:ea typeface="Times New Roman" panose="02020603050405020304" pitchFamily="18" charset="0"/>
                <a:cs typeface="Calibri" panose="020F0502020204030204" pitchFamily="34" charset="0"/>
              </a:rPr>
              <a:t>, яке прийшло на зміну тому поколінню, яке Бог вирішив винищити у пустелі.</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87988327"/>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1332</TotalTime>
  <Words>1019</Words>
  <Application>Microsoft Office PowerPoint</Application>
  <PresentationFormat>Широкоэкранный</PresentationFormat>
  <Paragraphs>71</Paragraphs>
  <Slides>20</Slides>
  <Notes>19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Calibri</vt:lpstr>
      <vt:lpstr>Times New Roman</vt:lpstr>
      <vt:lpstr>Tw Cen MT</vt:lpstr>
      <vt:lpstr>Капля</vt:lpstr>
      <vt:lpstr>Богослов’я 1</vt:lpstr>
      <vt:lpstr>Молитва Мойсея (Вихід 32:1-35)</vt:lpstr>
      <vt:lpstr>Молитва Мойсея (Вихід 32:1-35)</vt:lpstr>
      <vt:lpstr>Молитва Мойсея (Вихід 32:1-35)</vt:lpstr>
      <vt:lpstr>Молитва Мойсея (Вихід 32:1-35)</vt:lpstr>
      <vt:lpstr>Молитва Мойсея (Вихід 32:1-35)</vt:lpstr>
      <vt:lpstr>Молитва Мойсея (Вихід 32:1-35)</vt:lpstr>
      <vt:lpstr>Молитва Мойсея (Вихід 32:1-35)</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Ruslan Lvov</cp:lastModifiedBy>
  <cp:revision>45</cp:revision>
  <dcterms:created xsi:type="dcterms:W3CDTF">2021-03-08T18:15:17Z</dcterms:created>
  <dcterms:modified xsi:type="dcterms:W3CDTF">2021-12-24T17:21:33Z</dcterms:modified>
</cp:coreProperties>
</file>