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32"/>
  </p:notesMasterIdLst>
  <p:handoutMasterIdLst>
    <p:handoutMasterId r:id="rId33"/>
  </p:handoutMasterIdLst>
  <p:sldIdLst>
    <p:sldId id="1005" r:id="rId4"/>
    <p:sldId id="1063" r:id="rId5"/>
    <p:sldId id="1043" r:id="rId6"/>
    <p:sldId id="1080" r:id="rId7"/>
    <p:sldId id="1062" r:id="rId8"/>
    <p:sldId id="1081" r:id="rId9"/>
    <p:sldId id="1082" r:id="rId10"/>
    <p:sldId id="1048" r:id="rId11"/>
    <p:sldId id="1066" r:id="rId12"/>
    <p:sldId id="1083" r:id="rId13"/>
    <p:sldId id="1084" r:id="rId14"/>
    <p:sldId id="1085" r:id="rId15"/>
    <p:sldId id="1086" r:id="rId16"/>
    <p:sldId id="1067" r:id="rId17"/>
    <p:sldId id="1087" r:id="rId18"/>
    <p:sldId id="1088" r:id="rId19"/>
    <p:sldId id="1089" r:id="rId20"/>
    <p:sldId id="1090" r:id="rId21"/>
    <p:sldId id="1091" r:id="rId22"/>
    <p:sldId id="1092" r:id="rId23"/>
    <p:sldId id="1093" r:id="rId24"/>
    <p:sldId id="1068" r:id="rId25"/>
    <p:sldId id="1094" r:id="rId26"/>
    <p:sldId id="1095" r:id="rId27"/>
    <p:sldId id="1096" r:id="rId28"/>
    <p:sldId id="1097" r:id="rId29"/>
    <p:sldId id="1098" r:id="rId30"/>
    <p:sldId id="1042" r:id="rId31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63"/>
            <p14:sldId id="1043"/>
            <p14:sldId id="1080"/>
            <p14:sldId id="1062"/>
            <p14:sldId id="1081"/>
            <p14:sldId id="1082"/>
            <p14:sldId id="1048"/>
            <p14:sldId id="1066"/>
            <p14:sldId id="1083"/>
            <p14:sldId id="1084"/>
            <p14:sldId id="1085"/>
            <p14:sldId id="1086"/>
            <p14:sldId id="1067"/>
            <p14:sldId id="1087"/>
            <p14:sldId id="1088"/>
            <p14:sldId id="1089"/>
            <p14:sldId id="1090"/>
            <p14:sldId id="1091"/>
            <p14:sldId id="1092"/>
            <p14:sldId id="1093"/>
            <p14:sldId id="1068"/>
            <p14:sldId id="1094"/>
            <p14:sldId id="1095"/>
            <p14:sldId id="1096"/>
            <p14:sldId id="1097"/>
            <p14:sldId id="1098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71" autoAdjust="0"/>
    <p:restoredTop sz="95417" autoAdjust="0"/>
  </p:normalViewPr>
  <p:slideViewPr>
    <p:cSldViewPr>
      <p:cViewPr varScale="1">
        <p:scale>
          <a:sx n="74" d="100"/>
          <a:sy n="74" d="100"/>
        </p:scale>
        <p:origin x="270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commentAuthors" Target="commentAuthor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presProps" Target="pres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10/4/2021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10/4/2021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Carril Físico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1353800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Una programación deportiva</a:t>
            </a:r>
          </a:p>
          <a:p>
            <a:pPr lvl="1"/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1026" name="Picture 2" descr="El ejercicio físico">
            <a:extLst>
              <a:ext uri="{FF2B5EF4-FFF2-40B4-BE49-F238E27FC236}">
                <a16:creationId xmlns:a16="http://schemas.microsoft.com/office/drawing/2014/main" id="{5673882B-022C-4C73-AF3D-1590C52852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248" y="260648"/>
            <a:ext cx="3507854" cy="2429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5363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Carril Físico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1353800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Una programación deportiva</a:t>
            </a:r>
          </a:p>
          <a:p>
            <a:pPr lvl="1"/>
            <a:r>
              <a:rPr lang="es-MX" dirty="0">
                <a:latin typeface="Century Gothic" panose="020B0502020202020204" pitchFamily="34" charset="0"/>
              </a:rPr>
              <a:t>Hace bien al cuerpo</a:t>
            </a:r>
          </a:p>
          <a:p>
            <a:pPr lvl="1"/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4" name="Picture 2" descr="El ejercicio físico">
            <a:extLst>
              <a:ext uri="{FF2B5EF4-FFF2-40B4-BE49-F238E27FC236}">
                <a16:creationId xmlns:a16="http://schemas.microsoft.com/office/drawing/2014/main" id="{CC6F1A1B-5DAE-4E8B-B616-1BE927CEFF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248" y="260648"/>
            <a:ext cx="3507854" cy="2429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8287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Carril Físico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1353800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Una programación deportiva</a:t>
            </a:r>
          </a:p>
          <a:p>
            <a:pPr lvl="1"/>
            <a:r>
              <a:rPr lang="es-MX" dirty="0">
                <a:latin typeface="Century Gothic" panose="020B0502020202020204" pitchFamily="34" charset="0"/>
              </a:rPr>
              <a:t>Hace bien al cuerpo</a:t>
            </a:r>
          </a:p>
          <a:p>
            <a:pPr lvl="1"/>
            <a:r>
              <a:rPr lang="es-MX" dirty="0">
                <a:latin typeface="Century Gothic" panose="020B0502020202020204" pitchFamily="34" charset="0"/>
              </a:rPr>
              <a:t>Evangelismo</a:t>
            </a:r>
          </a:p>
          <a:p>
            <a:pPr lvl="1"/>
            <a:endParaRPr lang="es-MX" dirty="0">
              <a:latin typeface="Century Gothic" panose="020B0502020202020204" pitchFamily="34" charset="0"/>
            </a:endParaRPr>
          </a:p>
          <a:p>
            <a:pPr lvl="1"/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4" name="Picture 2" descr="El ejercicio físico">
            <a:extLst>
              <a:ext uri="{FF2B5EF4-FFF2-40B4-BE49-F238E27FC236}">
                <a16:creationId xmlns:a16="http://schemas.microsoft.com/office/drawing/2014/main" id="{13F822F8-3B86-40A7-9244-7C07ADEDCC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248" y="260648"/>
            <a:ext cx="3507854" cy="2429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72867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Carril Físico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1353800" cy="5040560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Una programación deportiva</a:t>
            </a:r>
          </a:p>
          <a:p>
            <a:pPr lvl="1"/>
            <a:r>
              <a:rPr lang="es-MX" dirty="0">
                <a:latin typeface="Century Gothic" panose="020B0502020202020204" pitchFamily="34" charset="0"/>
              </a:rPr>
              <a:t>Hace bien al cuerpo</a:t>
            </a:r>
          </a:p>
          <a:p>
            <a:pPr lvl="1"/>
            <a:r>
              <a:rPr lang="es-MX" dirty="0">
                <a:latin typeface="Century Gothic" panose="020B0502020202020204" pitchFamily="34" charset="0"/>
              </a:rPr>
              <a:t>Evangelismo</a:t>
            </a:r>
          </a:p>
          <a:p>
            <a:pPr marL="457200" lvl="1" indent="0">
              <a:buNone/>
            </a:pPr>
            <a:endParaRPr lang="es-MX" sz="1000" dirty="0">
              <a:latin typeface="Century Gothic" panose="020B0502020202020204" pitchFamily="34" charset="0"/>
            </a:endParaRPr>
          </a:p>
          <a:p>
            <a:r>
              <a:rPr lang="es-MX" dirty="0">
                <a:latin typeface="Century Gothic" panose="020B0502020202020204" pitchFamily="34" charset="0"/>
              </a:rPr>
              <a:t>Sana alimentación</a:t>
            </a:r>
          </a:p>
          <a:p>
            <a:r>
              <a:rPr lang="es-MX" dirty="0">
                <a:latin typeface="Century Gothic" panose="020B0502020202020204" pitchFamily="34" charset="0"/>
              </a:rPr>
              <a:t>Educación sexual</a:t>
            </a:r>
          </a:p>
          <a:p>
            <a:r>
              <a:rPr lang="es-MX" dirty="0">
                <a:latin typeface="Century Gothic" panose="020B0502020202020204" pitchFamily="34" charset="0"/>
              </a:rPr>
              <a:t>Descanso</a:t>
            </a:r>
          </a:p>
          <a:p>
            <a:pPr lvl="1"/>
            <a:endParaRPr lang="es-MX" dirty="0">
              <a:latin typeface="Century Gothic" panose="020B0502020202020204" pitchFamily="34" charset="0"/>
            </a:endParaRPr>
          </a:p>
          <a:p>
            <a:pPr lvl="1"/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723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20948D3-559E-4489-BBE1-724DA8FC5DD9}"/>
              </a:ext>
            </a:extLst>
          </p:cNvPr>
          <p:cNvSpPr txBox="1">
            <a:spLocks/>
          </p:cNvSpPr>
          <p:nvPr/>
        </p:nvSpPr>
        <p:spPr>
          <a:xfrm>
            <a:off x="2639616" y="260648"/>
            <a:ext cx="8428529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6000" dirty="0">
                <a:latin typeface="Century Gothic" panose="020B0502020202020204" pitchFamily="34" charset="0"/>
              </a:rPr>
              <a:t>Carril Intelectual</a:t>
            </a:r>
          </a:p>
        </p:txBody>
      </p:sp>
    </p:spTree>
    <p:extLst>
      <p:ext uri="{BB962C8B-B14F-4D97-AF65-F5344CB8AC3E}">
        <p14:creationId xmlns:p14="http://schemas.microsoft.com/office/powerpoint/2010/main" val="73596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“Creer es también pensar” John </a:t>
            </a:r>
            <a:r>
              <a:rPr lang="es-MX" dirty="0" err="1">
                <a:latin typeface="Century Gothic" panose="020B0502020202020204" pitchFamily="34" charset="0"/>
              </a:rPr>
              <a:t>Sttot</a:t>
            </a:r>
            <a:endParaRPr lang="es-MX" dirty="0">
              <a:latin typeface="Century Gothic" panose="020B0502020202020204" pitchFamily="34" charset="0"/>
            </a:endParaRPr>
          </a:p>
          <a:p>
            <a:r>
              <a:rPr lang="es-MX" dirty="0">
                <a:latin typeface="Century Gothic" panose="020B0502020202020204" pitchFamily="34" charset="0"/>
              </a:rPr>
              <a:t>Cuestionar todo y hacer preguntas difíciles 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20948D3-559E-4489-BBE1-724DA8FC5DD9}"/>
              </a:ext>
            </a:extLst>
          </p:cNvPr>
          <p:cNvSpPr txBox="1">
            <a:spLocks/>
          </p:cNvSpPr>
          <p:nvPr/>
        </p:nvSpPr>
        <p:spPr>
          <a:xfrm>
            <a:off x="2639616" y="260648"/>
            <a:ext cx="8428529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6000" dirty="0">
                <a:latin typeface="Century Gothic" panose="020B0502020202020204" pitchFamily="34" charset="0"/>
              </a:rPr>
              <a:t>Carril Intelectual</a:t>
            </a:r>
          </a:p>
        </p:txBody>
      </p:sp>
      <p:pic>
        <p:nvPicPr>
          <p:cNvPr id="2050" name="Picture 2" descr="Fotos de Joven pensando de stock, Joven pensando imágenes libres de  derechos | Depositphotos®">
            <a:extLst>
              <a:ext uri="{FF2B5EF4-FFF2-40B4-BE49-F238E27FC236}">
                <a16:creationId xmlns:a16="http://schemas.microsoft.com/office/drawing/2014/main" id="{2C246383-F6AE-4D89-9E92-3E3A927F95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4432" y="154633"/>
            <a:ext cx="1847850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95625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“Creer es también pensar” John </a:t>
            </a:r>
            <a:r>
              <a:rPr lang="es-MX" dirty="0" err="1">
                <a:latin typeface="Century Gothic" panose="020B0502020202020204" pitchFamily="34" charset="0"/>
              </a:rPr>
              <a:t>Sttot</a:t>
            </a:r>
            <a:endParaRPr lang="es-MX" dirty="0">
              <a:latin typeface="Century Gothic" panose="020B0502020202020204" pitchFamily="34" charset="0"/>
            </a:endParaRPr>
          </a:p>
          <a:p>
            <a:r>
              <a:rPr lang="es-MX" dirty="0">
                <a:latin typeface="Century Gothic" panose="020B0502020202020204" pitchFamily="34" charset="0"/>
              </a:rPr>
              <a:t>Cuestionar todo y hacer preguntas difíciles</a:t>
            </a:r>
          </a:p>
          <a:p>
            <a:r>
              <a:rPr lang="es-MX" dirty="0">
                <a:latin typeface="Century Gothic" panose="020B0502020202020204" pitchFamily="34" charset="0"/>
              </a:rPr>
              <a:t>Convicción y fundamentos 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20948D3-559E-4489-BBE1-724DA8FC5DD9}"/>
              </a:ext>
            </a:extLst>
          </p:cNvPr>
          <p:cNvSpPr txBox="1">
            <a:spLocks/>
          </p:cNvSpPr>
          <p:nvPr/>
        </p:nvSpPr>
        <p:spPr>
          <a:xfrm>
            <a:off x="2639616" y="260648"/>
            <a:ext cx="8428529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6000" dirty="0">
                <a:latin typeface="Century Gothic" panose="020B0502020202020204" pitchFamily="34" charset="0"/>
              </a:rPr>
              <a:t>Carril Intelectual</a:t>
            </a:r>
          </a:p>
        </p:txBody>
      </p:sp>
      <p:pic>
        <p:nvPicPr>
          <p:cNvPr id="4" name="Picture 2" descr="Fotos de Joven pensando de stock, Joven pensando imágenes libres de  derechos | Depositphotos®">
            <a:extLst>
              <a:ext uri="{FF2B5EF4-FFF2-40B4-BE49-F238E27FC236}">
                <a16:creationId xmlns:a16="http://schemas.microsoft.com/office/drawing/2014/main" id="{441D2F52-522D-4BD3-8FB6-F665F5FE61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4432" y="154633"/>
            <a:ext cx="1847850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10880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20948D3-559E-4489-BBE1-724DA8FC5DD9}"/>
              </a:ext>
            </a:extLst>
          </p:cNvPr>
          <p:cNvSpPr txBox="1">
            <a:spLocks/>
          </p:cNvSpPr>
          <p:nvPr/>
        </p:nvSpPr>
        <p:spPr>
          <a:xfrm>
            <a:off x="2639616" y="260648"/>
            <a:ext cx="8428529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6000" dirty="0">
                <a:latin typeface="Century Gothic" panose="020B0502020202020204" pitchFamily="34" charset="0"/>
              </a:rPr>
              <a:t>Carril Emocional</a:t>
            </a:r>
          </a:p>
        </p:txBody>
      </p:sp>
    </p:spTree>
    <p:extLst>
      <p:ext uri="{BB962C8B-B14F-4D97-AF65-F5344CB8AC3E}">
        <p14:creationId xmlns:p14="http://schemas.microsoft.com/office/powerpoint/2010/main" val="33547745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La sociedad a alimentados sentimientos de insatisfacción, ansiedad, monotonía en la juventud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20948D3-559E-4489-BBE1-724DA8FC5DD9}"/>
              </a:ext>
            </a:extLst>
          </p:cNvPr>
          <p:cNvSpPr txBox="1">
            <a:spLocks/>
          </p:cNvSpPr>
          <p:nvPr/>
        </p:nvSpPr>
        <p:spPr>
          <a:xfrm>
            <a:off x="2639616" y="260648"/>
            <a:ext cx="8428529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6000" dirty="0">
                <a:latin typeface="Century Gothic" panose="020B0502020202020204" pitchFamily="34" charset="0"/>
              </a:rPr>
              <a:t>Carril Emocional</a:t>
            </a:r>
          </a:p>
        </p:txBody>
      </p:sp>
    </p:spTree>
    <p:extLst>
      <p:ext uri="{BB962C8B-B14F-4D97-AF65-F5344CB8AC3E}">
        <p14:creationId xmlns:p14="http://schemas.microsoft.com/office/powerpoint/2010/main" val="19254915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La sociedad a alimentados sentimientos de insatisfacción, ansiedad, monotonía en la juventud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20948D3-559E-4489-BBE1-724DA8FC5DD9}"/>
              </a:ext>
            </a:extLst>
          </p:cNvPr>
          <p:cNvSpPr txBox="1">
            <a:spLocks/>
          </p:cNvSpPr>
          <p:nvPr/>
        </p:nvSpPr>
        <p:spPr>
          <a:xfrm>
            <a:off x="2639616" y="260648"/>
            <a:ext cx="8428529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6000" dirty="0">
                <a:latin typeface="Century Gothic" panose="020B0502020202020204" pitchFamily="34" charset="0"/>
              </a:rPr>
              <a:t>Carril Emocional</a:t>
            </a:r>
          </a:p>
        </p:txBody>
      </p:sp>
    </p:spTree>
    <p:extLst>
      <p:ext uri="{BB962C8B-B14F-4D97-AF65-F5344CB8AC3E}">
        <p14:creationId xmlns:p14="http://schemas.microsoft.com/office/powerpoint/2010/main" val="2901997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1127448" y="2996952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12000" dirty="0" err="1">
                <a:latin typeface="Century Gothic" panose="020B0502020202020204" pitchFamily="34" charset="0"/>
              </a:rPr>
              <a:t>Programas</a:t>
            </a:r>
            <a:endParaRPr lang="en-US" sz="1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820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La sociedad a alimentados sentimientos de insatisfacción, ansiedad, monotonía en la juventud</a:t>
            </a:r>
          </a:p>
          <a:p>
            <a:r>
              <a:rPr lang="es-MX" dirty="0">
                <a:latin typeface="Century Gothic" panose="020B0502020202020204" pitchFamily="34" charset="0"/>
              </a:rPr>
              <a:t>Aceptación y amor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20948D3-559E-4489-BBE1-724DA8FC5DD9}"/>
              </a:ext>
            </a:extLst>
          </p:cNvPr>
          <p:cNvSpPr txBox="1">
            <a:spLocks/>
          </p:cNvSpPr>
          <p:nvPr/>
        </p:nvSpPr>
        <p:spPr>
          <a:xfrm>
            <a:off x="2639616" y="260648"/>
            <a:ext cx="8428529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6000" dirty="0">
                <a:latin typeface="Century Gothic" panose="020B0502020202020204" pitchFamily="34" charset="0"/>
              </a:rPr>
              <a:t>Carril Emocional</a:t>
            </a:r>
          </a:p>
        </p:txBody>
      </p:sp>
    </p:spTree>
    <p:extLst>
      <p:ext uri="{BB962C8B-B14F-4D97-AF65-F5344CB8AC3E}">
        <p14:creationId xmlns:p14="http://schemas.microsoft.com/office/powerpoint/2010/main" val="23815535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536504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La sociedad a alimentados sentimientos de insatisfacción, ansiedad, monotonía en la juventud</a:t>
            </a:r>
          </a:p>
          <a:p>
            <a:r>
              <a:rPr lang="es-MX" dirty="0">
                <a:latin typeface="Century Gothic" panose="020B0502020202020204" pitchFamily="34" charset="0"/>
              </a:rPr>
              <a:t>Aceptación y amor</a:t>
            </a:r>
          </a:p>
          <a:p>
            <a:r>
              <a:rPr lang="es-MX" dirty="0">
                <a:latin typeface="Century Gothic" panose="020B0502020202020204" pitchFamily="34" charset="0"/>
              </a:rPr>
              <a:t>Visita a enfermos, correccional,                 testimonios de bulimia y anorexia,                  orfanatos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20948D3-559E-4489-BBE1-724DA8FC5DD9}"/>
              </a:ext>
            </a:extLst>
          </p:cNvPr>
          <p:cNvSpPr txBox="1">
            <a:spLocks/>
          </p:cNvSpPr>
          <p:nvPr/>
        </p:nvSpPr>
        <p:spPr>
          <a:xfrm>
            <a:off x="2639616" y="260648"/>
            <a:ext cx="8428529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6000" dirty="0">
                <a:latin typeface="Century Gothic" panose="020B0502020202020204" pitchFamily="34" charset="0"/>
              </a:rPr>
              <a:t>Carril Emocional</a:t>
            </a:r>
          </a:p>
        </p:txBody>
      </p:sp>
    </p:spTree>
    <p:extLst>
      <p:ext uri="{BB962C8B-B14F-4D97-AF65-F5344CB8AC3E}">
        <p14:creationId xmlns:p14="http://schemas.microsoft.com/office/powerpoint/2010/main" val="36917622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/>
          <a:lstStyle/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BC97A8A-4250-40C7-954A-33C71BE5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Carril Social</a:t>
            </a:r>
          </a:p>
        </p:txBody>
      </p:sp>
    </p:spTree>
    <p:extLst>
      <p:ext uri="{BB962C8B-B14F-4D97-AF65-F5344CB8AC3E}">
        <p14:creationId xmlns:p14="http://schemas.microsoft.com/office/powerpoint/2010/main" val="18235092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Aprendan a relacionarse mejor</a:t>
            </a:r>
          </a:p>
          <a:p>
            <a:r>
              <a:rPr lang="es-MX" dirty="0">
                <a:latin typeface="Century Gothic" panose="020B0502020202020204" pitchFamily="34" charset="0"/>
              </a:rPr>
              <a:t>Amistades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BC97A8A-4250-40C7-954A-33C71BE5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Carril Social</a:t>
            </a:r>
          </a:p>
        </p:txBody>
      </p:sp>
    </p:spTree>
    <p:extLst>
      <p:ext uri="{BB962C8B-B14F-4D97-AF65-F5344CB8AC3E}">
        <p14:creationId xmlns:p14="http://schemas.microsoft.com/office/powerpoint/2010/main" val="12826826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Aprendan a relacionarse mejor</a:t>
            </a:r>
          </a:p>
          <a:p>
            <a:r>
              <a:rPr lang="es-MX" dirty="0">
                <a:latin typeface="Century Gothic" panose="020B0502020202020204" pitchFamily="34" charset="0"/>
              </a:rPr>
              <a:t>Amistades</a:t>
            </a:r>
          </a:p>
          <a:p>
            <a:r>
              <a:rPr lang="es-MX" dirty="0">
                <a:latin typeface="Century Gothic" panose="020B0502020202020204" pitchFamily="34" charset="0"/>
              </a:rPr>
              <a:t>Recreación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BC97A8A-4250-40C7-954A-33C71BE5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Carril Social</a:t>
            </a:r>
          </a:p>
        </p:txBody>
      </p:sp>
    </p:spTree>
    <p:extLst>
      <p:ext uri="{BB962C8B-B14F-4D97-AF65-F5344CB8AC3E}">
        <p14:creationId xmlns:p14="http://schemas.microsoft.com/office/powerpoint/2010/main" val="42873892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/>
          <a:lstStyle/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BC97A8A-4250-40C7-954A-33C71BE5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Carril Espiritual</a:t>
            </a:r>
          </a:p>
        </p:txBody>
      </p:sp>
    </p:spTree>
    <p:extLst>
      <p:ext uri="{BB962C8B-B14F-4D97-AF65-F5344CB8AC3E}">
        <p14:creationId xmlns:p14="http://schemas.microsoft.com/office/powerpoint/2010/main" val="17604560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Disciplinas espirituales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BC97A8A-4250-40C7-954A-33C71BE5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Carril Espiritual</a:t>
            </a:r>
          </a:p>
        </p:txBody>
      </p:sp>
    </p:spTree>
    <p:extLst>
      <p:ext uri="{BB962C8B-B14F-4D97-AF65-F5344CB8AC3E}">
        <p14:creationId xmlns:p14="http://schemas.microsoft.com/office/powerpoint/2010/main" val="18770490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5616624" cy="4680520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Disciplinas espirituales</a:t>
            </a:r>
          </a:p>
          <a:p>
            <a:pPr lvl="1"/>
            <a:r>
              <a:rPr lang="es-MX" sz="2400" dirty="0">
                <a:latin typeface="Century Gothic" panose="020B0502020202020204" pitchFamily="34" charset="0"/>
              </a:rPr>
              <a:t>Ayuno</a:t>
            </a:r>
          </a:p>
          <a:p>
            <a:pPr lvl="1"/>
            <a:r>
              <a:rPr lang="es-MX" sz="2400" dirty="0">
                <a:latin typeface="Century Gothic" panose="020B0502020202020204" pitchFamily="34" charset="0"/>
              </a:rPr>
              <a:t>Servicio</a:t>
            </a:r>
          </a:p>
          <a:p>
            <a:pPr lvl="1"/>
            <a:r>
              <a:rPr lang="es-MX" sz="2400" dirty="0">
                <a:latin typeface="Century Gothic" panose="020B0502020202020204" pitchFamily="34" charset="0"/>
              </a:rPr>
              <a:t>Adoración personal</a:t>
            </a:r>
          </a:p>
          <a:p>
            <a:pPr lvl="1"/>
            <a:r>
              <a:rPr lang="es-MX" sz="2400" dirty="0">
                <a:latin typeface="Century Gothic" panose="020B0502020202020204" pitchFamily="34" charset="0"/>
              </a:rPr>
              <a:t>Vida devocional</a:t>
            </a:r>
          </a:p>
          <a:p>
            <a:pPr lvl="1"/>
            <a:r>
              <a:rPr lang="es-MX" sz="2400" dirty="0">
                <a:latin typeface="Century Gothic" panose="020B0502020202020204" pitchFamily="34" charset="0"/>
              </a:rPr>
              <a:t>Sencillez</a:t>
            </a:r>
          </a:p>
          <a:p>
            <a:pPr lvl="1"/>
            <a:r>
              <a:rPr lang="es-MX" sz="2400" dirty="0">
                <a:latin typeface="Century Gothic" panose="020B0502020202020204" pitchFamily="34" charset="0"/>
              </a:rPr>
              <a:t>Meditación</a:t>
            </a:r>
            <a:endParaRPr lang="es-MX" sz="3600" dirty="0">
              <a:latin typeface="Century Gothic" panose="020B0502020202020204" pitchFamily="34" charset="0"/>
            </a:endParaRPr>
          </a:p>
          <a:p>
            <a:pPr lvl="1"/>
            <a:endParaRPr lang="es-MX" dirty="0">
              <a:latin typeface="Century Gothic" panose="020B0502020202020204" pitchFamily="34" charset="0"/>
            </a:endParaRP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BC97A8A-4250-40C7-954A-33C71BE5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Carril Espiritual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8E355793-DFAD-4708-9BE1-49B32D3CC563}"/>
              </a:ext>
            </a:extLst>
          </p:cNvPr>
          <p:cNvSpPr txBox="1">
            <a:spLocks/>
          </p:cNvSpPr>
          <p:nvPr/>
        </p:nvSpPr>
        <p:spPr>
          <a:xfrm>
            <a:off x="4367808" y="2780928"/>
            <a:ext cx="5616624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69913" indent="-569913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s-MX" sz="2400" dirty="0">
                <a:latin typeface="Century Gothic" panose="020B0502020202020204" pitchFamily="34" charset="0"/>
              </a:rPr>
              <a:t>Confesión</a:t>
            </a:r>
          </a:p>
          <a:p>
            <a:pPr lvl="1"/>
            <a:r>
              <a:rPr lang="es-MX" sz="2400" dirty="0">
                <a:latin typeface="Century Gothic" panose="020B0502020202020204" pitchFamily="34" charset="0"/>
              </a:rPr>
              <a:t>Silencio</a:t>
            </a:r>
          </a:p>
          <a:p>
            <a:pPr lvl="1"/>
            <a:r>
              <a:rPr lang="es-MX" sz="2400" dirty="0">
                <a:latin typeface="Century Gothic" panose="020B0502020202020204" pitchFamily="34" charset="0"/>
              </a:rPr>
              <a:t>Alabanza</a:t>
            </a:r>
          </a:p>
          <a:p>
            <a:pPr lvl="1"/>
            <a:r>
              <a:rPr lang="es-MX" sz="2400" dirty="0">
                <a:latin typeface="Century Gothic" panose="020B0502020202020204" pitchFamily="34" charset="0"/>
              </a:rPr>
              <a:t>Comunión</a:t>
            </a:r>
          </a:p>
          <a:p>
            <a:pPr lvl="1"/>
            <a:r>
              <a:rPr lang="es-MX" sz="2400" dirty="0">
                <a:latin typeface="Century Gothic" panose="020B0502020202020204" pitchFamily="34" charset="0"/>
              </a:rPr>
              <a:t>Gozo</a:t>
            </a:r>
          </a:p>
          <a:p>
            <a:pPr lvl="1"/>
            <a:r>
              <a:rPr lang="es-MX" sz="2400" dirty="0">
                <a:latin typeface="Century Gothic" panose="020B0502020202020204" pitchFamily="34" charset="0"/>
              </a:rPr>
              <a:t>Retiro</a:t>
            </a:r>
          </a:p>
          <a:p>
            <a:pPr lvl="1"/>
            <a:endParaRPr lang="es-MX" dirty="0">
              <a:latin typeface="Century Gothic" panose="020B0502020202020204" pitchFamily="34" charset="0"/>
            </a:endParaRPr>
          </a:p>
          <a:p>
            <a:pPr lvl="1"/>
            <a:endParaRPr lang="es-MX" dirty="0">
              <a:latin typeface="Century Gothic" panose="020B0502020202020204" pitchFamily="34" charset="0"/>
            </a:endParaRP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FontTx/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7737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764704"/>
            <a:ext cx="10515600" cy="568863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>
                <a:latin typeface="Century Gothic" panose="020B0502020202020204" pitchFamily="34" charset="0"/>
              </a:rPr>
              <a:t>Dios </a:t>
            </a:r>
            <a:r>
              <a:rPr lang="en-US" sz="6000" dirty="0" err="1">
                <a:latin typeface="Century Gothic" panose="020B0502020202020204" pitchFamily="34" charset="0"/>
              </a:rPr>
              <a:t>nos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llamó</a:t>
            </a:r>
            <a:r>
              <a:rPr lang="en-US" sz="6000" dirty="0">
                <a:latin typeface="Century Gothic" panose="020B0502020202020204" pitchFamily="34" charset="0"/>
              </a:rPr>
              <a:t> a </a:t>
            </a:r>
            <a:r>
              <a:rPr lang="en-US" sz="6000" dirty="0" err="1">
                <a:latin typeface="Century Gothic" panose="020B0502020202020204" pitchFamily="34" charset="0"/>
              </a:rPr>
              <a:t>levantar</a:t>
            </a:r>
            <a:r>
              <a:rPr lang="en-US" sz="6000" dirty="0">
                <a:latin typeface="Century Gothic" panose="020B0502020202020204" pitchFamily="34" charset="0"/>
              </a:rPr>
              <a:t> una </a:t>
            </a:r>
            <a:r>
              <a:rPr lang="en-US" sz="6000" dirty="0" err="1">
                <a:latin typeface="Century Gothic" panose="020B0502020202020204" pitchFamily="34" charset="0"/>
              </a:rPr>
              <a:t>generación</a:t>
            </a:r>
            <a:r>
              <a:rPr lang="en-US" sz="6000" dirty="0">
                <a:latin typeface="Century Gothic" panose="020B0502020202020204" pitchFamily="34" charset="0"/>
              </a:rPr>
              <a:t> que </a:t>
            </a:r>
            <a:r>
              <a:rPr lang="en-US" sz="6000" dirty="0" err="1">
                <a:latin typeface="Century Gothic" panose="020B0502020202020204" pitchFamily="34" charset="0"/>
              </a:rPr>
              <a:t>pueda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vivir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el</a:t>
            </a:r>
            <a:r>
              <a:rPr lang="en-US" sz="6000" dirty="0">
                <a:latin typeface="Century Gothic" panose="020B0502020202020204" pitchFamily="34" charset="0"/>
              </a:rPr>
              <a:t> gran </a:t>
            </a:r>
            <a:r>
              <a:rPr lang="en-US" sz="6000" dirty="0" err="1">
                <a:latin typeface="Century Gothic" panose="020B0502020202020204" pitchFamily="34" charset="0"/>
              </a:rPr>
              <a:t>mandamiento</a:t>
            </a:r>
            <a:r>
              <a:rPr lang="en-US" sz="6000" dirty="0">
                <a:latin typeface="Century Gothic" panose="020B0502020202020204" pitchFamily="34" charset="0"/>
              </a:rPr>
              <a:t> y la gran </a:t>
            </a:r>
            <a:r>
              <a:rPr lang="en-US" sz="6000" dirty="0" err="1">
                <a:latin typeface="Century Gothic" panose="020B0502020202020204" pitchFamily="34" charset="0"/>
              </a:rPr>
              <a:t>comisión</a:t>
            </a:r>
            <a:r>
              <a:rPr lang="en-US" sz="6000" dirty="0">
                <a:latin typeface="Century Gothic" panose="020B0502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4787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764704"/>
            <a:ext cx="10515600" cy="568863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>
                <a:latin typeface="Century Gothic" panose="020B0502020202020204" pitchFamily="34" charset="0"/>
              </a:rPr>
              <a:t>Dios </a:t>
            </a:r>
            <a:r>
              <a:rPr lang="en-US" sz="6000" dirty="0" err="1">
                <a:latin typeface="Century Gothic" panose="020B0502020202020204" pitchFamily="34" charset="0"/>
              </a:rPr>
              <a:t>nos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llamó</a:t>
            </a:r>
            <a:r>
              <a:rPr lang="en-US" sz="6000" dirty="0">
                <a:latin typeface="Century Gothic" panose="020B0502020202020204" pitchFamily="34" charset="0"/>
              </a:rPr>
              <a:t> a </a:t>
            </a:r>
            <a:r>
              <a:rPr lang="en-US" sz="6000" dirty="0" err="1">
                <a:latin typeface="Century Gothic" panose="020B0502020202020204" pitchFamily="34" charset="0"/>
              </a:rPr>
              <a:t>levantar</a:t>
            </a:r>
            <a:r>
              <a:rPr lang="en-US" sz="6000" dirty="0">
                <a:latin typeface="Century Gothic" panose="020B0502020202020204" pitchFamily="34" charset="0"/>
              </a:rPr>
              <a:t> una </a:t>
            </a:r>
            <a:r>
              <a:rPr lang="en-US" sz="6000" dirty="0" err="1">
                <a:latin typeface="Century Gothic" panose="020B0502020202020204" pitchFamily="34" charset="0"/>
              </a:rPr>
              <a:t>generación</a:t>
            </a:r>
            <a:r>
              <a:rPr lang="en-US" sz="6000" dirty="0">
                <a:latin typeface="Century Gothic" panose="020B0502020202020204" pitchFamily="34" charset="0"/>
              </a:rPr>
              <a:t> que </a:t>
            </a:r>
            <a:r>
              <a:rPr lang="en-US" sz="6000" dirty="0" err="1">
                <a:latin typeface="Century Gothic" panose="020B0502020202020204" pitchFamily="34" charset="0"/>
              </a:rPr>
              <a:t>pueda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vivir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el</a:t>
            </a:r>
            <a:r>
              <a:rPr lang="en-US" sz="6000" dirty="0">
                <a:latin typeface="Century Gothic" panose="020B0502020202020204" pitchFamily="34" charset="0"/>
              </a:rPr>
              <a:t> gran </a:t>
            </a:r>
            <a:r>
              <a:rPr lang="en-US" sz="6000" dirty="0" err="1">
                <a:latin typeface="Century Gothic" panose="020B0502020202020204" pitchFamily="34" charset="0"/>
              </a:rPr>
              <a:t>mandamiento</a:t>
            </a:r>
            <a:r>
              <a:rPr lang="en-US" sz="6000" dirty="0">
                <a:latin typeface="Century Gothic" panose="020B0502020202020204" pitchFamily="34" charset="0"/>
              </a:rPr>
              <a:t> y la gran </a:t>
            </a:r>
            <a:r>
              <a:rPr lang="en-US" sz="6000" dirty="0" err="1">
                <a:latin typeface="Century Gothic" panose="020B0502020202020204" pitchFamily="34" charset="0"/>
              </a:rPr>
              <a:t>comisión</a:t>
            </a:r>
            <a:r>
              <a:rPr lang="en-US" sz="6000" dirty="0">
                <a:latin typeface="Century Gothic" panose="020B0502020202020204" pitchFamily="34" charset="0"/>
              </a:rPr>
              <a:t>.</a:t>
            </a:r>
            <a:br>
              <a:rPr lang="en-US" sz="6000" dirty="0">
                <a:latin typeface="Century Gothic" panose="020B0502020202020204" pitchFamily="34" charset="0"/>
              </a:rPr>
            </a:br>
            <a:br>
              <a:rPr lang="en-US" sz="4000" dirty="0">
                <a:latin typeface="Century Gothic" panose="020B0502020202020204" pitchFamily="34" charset="0"/>
              </a:rPr>
            </a:br>
            <a:r>
              <a:rPr lang="en-US" sz="7200" dirty="0">
                <a:latin typeface="Century Gothic" panose="020B0502020202020204" pitchFamily="34" charset="0"/>
              </a:rPr>
              <a:t>Pero no </a:t>
            </a:r>
            <a:r>
              <a:rPr lang="en-US" sz="7200" dirty="0" err="1">
                <a:latin typeface="Century Gothic" panose="020B0502020202020204" pitchFamily="34" charset="0"/>
              </a:rPr>
              <a:t>nos</a:t>
            </a:r>
            <a:r>
              <a:rPr lang="en-US" sz="7200" dirty="0">
                <a:latin typeface="Century Gothic" panose="020B0502020202020204" pitchFamily="34" charset="0"/>
              </a:rPr>
              <a:t> </a:t>
            </a:r>
            <a:r>
              <a:rPr lang="en-US" sz="7200" dirty="0" err="1">
                <a:latin typeface="Century Gothic" panose="020B0502020202020204" pitchFamily="34" charset="0"/>
              </a:rPr>
              <a:t>dijo</a:t>
            </a:r>
            <a:r>
              <a:rPr lang="en-US" sz="7200" dirty="0">
                <a:latin typeface="Century Gothic" panose="020B0502020202020204" pitchFamily="34" charset="0"/>
              </a:rPr>
              <a:t> “</a:t>
            </a:r>
            <a:r>
              <a:rPr lang="en-US" sz="7200" dirty="0" err="1">
                <a:latin typeface="Century Gothic" panose="020B0502020202020204" pitchFamily="34" charset="0"/>
              </a:rPr>
              <a:t>cómo</a:t>
            </a:r>
            <a:r>
              <a:rPr lang="en-US" sz="7200" dirty="0">
                <a:latin typeface="Century Gothic" panose="020B0502020202020204" pitchFamily="34" charset="0"/>
              </a:rPr>
              <a:t>” </a:t>
            </a:r>
            <a:r>
              <a:rPr lang="en-US" sz="7200" dirty="0" err="1">
                <a:latin typeface="Century Gothic" panose="020B0502020202020204" pitchFamily="34" charset="0"/>
              </a:rPr>
              <a:t>hacerlo</a:t>
            </a:r>
            <a:endParaRPr lang="en-US" sz="6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9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692696"/>
            <a:ext cx="10515600" cy="5760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600" dirty="0" err="1">
                <a:latin typeface="Century Gothic" panose="020B0502020202020204" pitchFamily="34" charset="0"/>
              </a:rPr>
              <a:t>Sí</a:t>
            </a:r>
            <a:r>
              <a:rPr lang="en-US" sz="6600" dirty="0">
                <a:latin typeface="Century Gothic" panose="020B0502020202020204" pitchFamily="34" charset="0"/>
              </a:rPr>
              <a:t> hay </a:t>
            </a:r>
            <a:r>
              <a:rPr lang="en-US" sz="6600" dirty="0" err="1">
                <a:latin typeface="Century Gothic" panose="020B0502020202020204" pitchFamily="34" charset="0"/>
              </a:rPr>
              <a:t>propósitos</a:t>
            </a:r>
            <a:r>
              <a:rPr lang="en-US" sz="6600" dirty="0">
                <a:latin typeface="Century Gothic" panose="020B0502020202020204" pitchFamily="34" charset="0"/>
              </a:rPr>
              <a:t> </a:t>
            </a:r>
            <a:r>
              <a:rPr lang="en-US" sz="6600" dirty="0" err="1">
                <a:latin typeface="Century Gothic" panose="020B0502020202020204" pitchFamily="34" charset="0"/>
              </a:rPr>
              <a:t>sagrados</a:t>
            </a:r>
            <a:r>
              <a:rPr lang="en-US" sz="6600" dirty="0">
                <a:latin typeface="Century Gothic" panose="020B0502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9661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692696"/>
            <a:ext cx="10515600" cy="5760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600" dirty="0" err="1">
                <a:latin typeface="Century Gothic" panose="020B0502020202020204" pitchFamily="34" charset="0"/>
              </a:rPr>
              <a:t>Sí</a:t>
            </a:r>
            <a:r>
              <a:rPr lang="en-US" sz="6600" dirty="0">
                <a:latin typeface="Century Gothic" panose="020B0502020202020204" pitchFamily="34" charset="0"/>
              </a:rPr>
              <a:t> hay </a:t>
            </a:r>
            <a:r>
              <a:rPr lang="en-US" sz="6600" dirty="0" err="1">
                <a:latin typeface="Century Gothic" panose="020B0502020202020204" pitchFamily="34" charset="0"/>
              </a:rPr>
              <a:t>propósitos</a:t>
            </a:r>
            <a:r>
              <a:rPr lang="en-US" sz="6600" dirty="0">
                <a:latin typeface="Century Gothic" panose="020B0502020202020204" pitchFamily="34" charset="0"/>
              </a:rPr>
              <a:t> </a:t>
            </a:r>
            <a:r>
              <a:rPr lang="en-US" sz="6600" dirty="0" err="1">
                <a:latin typeface="Century Gothic" panose="020B0502020202020204" pitchFamily="34" charset="0"/>
              </a:rPr>
              <a:t>sagrados</a:t>
            </a:r>
            <a:r>
              <a:rPr lang="en-US" sz="6600" dirty="0">
                <a:latin typeface="Century Gothic" panose="020B0502020202020204" pitchFamily="34" charset="0"/>
              </a:rPr>
              <a:t>.</a:t>
            </a:r>
            <a:br>
              <a:rPr lang="en-US" sz="6600" dirty="0">
                <a:latin typeface="Century Gothic" panose="020B0502020202020204" pitchFamily="34" charset="0"/>
              </a:rPr>
            </a:br>
            <a:br>
              <a:rPr lang="en-US" sz="6600" dirty="0">
                <a:latin typeface="Century Gothic" panose="020B0502020202020204" pitchFamily="34" charset="0"/>
              </a:rPr>
            </a:br>
            <a:r>
              <a:rPr lang="en-US" sz="6600" dirty="0">
                <a:latin typeface="Century Gothic" panose="020B0502020202020204" pitchFamily="34" charset="0"/>
              </a:rPr>
              <a:t>No hay </a:t>
            </a:r>
            <a:r>
              <a:rPr lang="en-US" sz="6600" dirty="0" err="1">
                <a:latin typeface="Century Gothic" panose="020B0502020202020204" pitchFamily="34" charset="0"/>
              </a:rPr>
              <a:t>métodologías</a:t>
            </a:r>
            <a:r>
              <a:rPr lang="en-US" sz="6600" dirty="0">
                <a:latin typeface="Century Gothic" panose="020B0502020202020204" pitchFamily="34" charset="0"/>
              </a:rPr>
              <a:t> que lo </a:t>
            </a:r>
            <a:r>
              <a:rPr lang="en-US" sz="6600" dirty="0" err="1">
                <a:latin typeface="Century Gothic" panose="020B0502020202020204" pitchFamily="34" charset="0"/>
              </a:rPr>
              <a:t>sean</a:t>
            </a:r>
            <a:endParaRPr lang="en-US" sz="6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474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1127448" y="2996952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12000" dirty="0" err="1">
                <a:latin typeface="Century Gothic" panose="020B0502020202020204" pitchFamily="34" charset="0"/>
              </a:rPr>
              <a:t>Programas</a:t>
            </a:r>
            <a:endParaRPr lang="en-US" sz="1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00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479376" y="3212976"/>
            <a:ext cx="7776864" cy="3024336"/>
          </a:xfrm>
          <a:prstGeom prst="rect">
            <a:avLst/>
          </a:prstGeom>
        </p:spPr>
        <p:txBody>
          <a:bodyPr anchor="t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Conexión</a:t>
            </a:r>
            <a:r>
              <a:rPr lang="en-US" sz="9600" dirty="0">
                <a:latin typeface="Century Gothic" panose="020B0502020202020204" pitchFamily="34" charset="0"/>
              </a:rPr>
              <a:t> de los </a:t>
            </a:r>
            <a:r>
              <a:rPr lang="en-US" sz="9600" dirty="0" err="1">
                <a:latin typeface="Century Gothic" panose="020B0502020202020204" pitchFamily="34" charset="0"/>
              </a:rPr>
              <a:t>Carriles</a:t>
            </a:r>
            <a:r>
              <a:rPr lang="en-US" sz="9600" dirty="0">
                <a:latin typeface="Century Gothic" panose="020B0502020202020204" pitchFamily="34" charset="0"/>
              </a:rPr>
              <a:t> de Desarrollo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Carril Físico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1353800" cy="4116115"/>
          </a:xfrm>
        </p:spPr>
        <p:txBody>
          <a:bodyPr/>
          <a:lstStyle/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96686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75504</TotalTime>
  <Words>301</Words>
  <Application>Microsoft Office PowerPoint</Application>
  <PresentationFormat>Panorámica</PresentationFormat>
  <Paragraphs>79</Paragraphs>
  <Slides>28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28</vt:i4>
      </vt:variant>
    </vt:vector>
  </HeadingPairs>
  <TitlesOfParts>
    <vt:vector size="37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Dios nos llamó a levantar una generación que pueda vivir el gran mandamiento y la gran comisión.</vt:lpstr>
      <vt:lpstr>Dios nos llamó a levantar una generación que pueda vivir el gran mandamiento y la gran comisión.  Pero no nos dijo “cómo” hacerlo</vt:lpstr>
      <vt:lpstr>Sí hay propósitos sagrados.</vt:lpstr>
      <vt:lpstr>Sí hay propósitos sagrados.  No hay métodologías que lo sean</vt:lpstr>
      <vt:lpstr>Presentación de PowerPoint</vt:lpstr>
      <vt:lpstr>Presentación de PowerPoint</vt:lpstr>
      <vt:lpstr>Carril Físico</vt:lpstr>
      <vt:lpstr>Carril Físico</vt:lpstr>
      <vt:lpstr>Carril Físico</vt:lpstr>
      <vt:lpstr>Carril Físico</vt:lpstr>
      <vt:lpstr>Carril Físico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Carril Social</vt:lpstr>
      <vt:lpstr>Carril Social</vt:lpstr>
      <vt:lpstr>Carril Social</vt:lpstr>
      <vt:lpstr>Carril Espiritual</vt:lpstr>
      <vt:lpstr>Carril Espiritual</vt:lpstr>
      <vt:lpstr>Carril Espiritual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104</cp:revision>
  <dcterms:created xsi:type="dcterms:W3CDTF">2011-05-09T14:18:21Z</dcterms:created>
  <dcterms:modified xsi:type="dcterms:W3CDTF">2021-10-04T23:25:38Z</dcterms:modified>
  <cp:category>Templates</cp:category>
</cp:coreProperties>
</file>