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80" r:id="rId5"/>
    <p:sldId id="290" r:id="rId6"/>
    <p:sldId id="291" r:id="rId7"/>
    <p:sldId id="282" r:id="rId8"/>
    <p:sldId id="278" r:id="rId9"/>
  </p:sldIdLst>
  <p:sldSz cx="9144000" cy="5143500" type="screen16x9"/>
  <p:notesSz cx="6858000" cy="9144000"/>
  <p:embeddedFontLst>
    <p:embeddedFont>
      <p:font typeface="Impact" pitchFamily="34" charset="0"/>
      <p:regular r:id="rId11"/>
    </p:embeddedFont>
    <p:embeddedFont>
      <p:font typeface="Roboto Slab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36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Capacitación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del Espíritu en el Evangelismo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II: El Evangelismo y la Gran Comisión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6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dirty="0" smtClean="0">
                <a:latin typeface="Calibri" pitchFamily="34" charset="0"/>
              </a:rPr>
              <a:t>Entonces </a:t>
            </a:r>
            <a:r>
              <a:rPr lang="es-MX" dirty="0">
                <a:latin typeface="Calibri" pitchFamily="34" charset="0"/>
              </a:rPr>
              <a:t>se levantaron unos de la sinagoga llamada de los libertos, y de los de </a:t>
            </a:r>
            <a:r>
              <a:rPr lang="es-MX" dirty="0" err="1">
                <a:latin typeface="Calibri" pitchFamily="34" charset="0"/>
              </a:rPr>
              <a:t>Cirene</a:t>
            </a:r>
            <a:r>
              <a:rPr lang="es-MX" dirty="0">
                <a:latin typeface="Calibri" pitchFamily="34" charset="0"/>
              </a:rPr>
              <a:t>, de Alejandría, de </a:t>
            </a:r>
            <a:r>
              <a:rPr lang="es-MX" dirty="0" err="1">
                <a:latin typeface="Calibri" pitchFamily="34" charset="0"/>
              </a:rPr>
              <a:t>Cilicia</a:t>
            </a:r>
            <a:r>
              <a:rPr lang="es-MX" dirty="0">
                <a:latin typeface="Calibri" pitchFamily="34" charset="0"/>
              </a:rPr>
              <a:t> y de Asia, disputando con </a:t>
            </a:r>
            <a:r>
              <a:rPr lang="es-MX" dirty="0" smtClean="0">
                <a:latin typeface="Calibri" pitchFamily="34" charset="0"/>
              </a:rPr>
              <a:t>Esteban. Pero </a:t>
            </a:r>
            <a:r>
              <a:rPr lang="es-MX" dirty="0">
                <a:latin typeface="Calibri" pitchFamily="34" charset="0"/>
              </a:rPr>
              <a:t>no podían resistir a la sabiduría y al Espíritu con que hablaba.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Hechos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6:9-10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Espíritu habla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789314"/>
            <a:ext cx="819239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Un error que muchas veces se comete en la enseñanza de la doctrina del Espíritu Santo es su asociación con energía o impulso dejando a un lado su persona y su obra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 smtClean="0">
              <a:latin typeface="Calibri" pitchFamily="34" charset="0"/>
            </a:endParaRP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dirty="0" smtClean="0">
                <a:latin typeface="Calibri" pitchFamily="34" charset="0"/>
              </a:rPr>
              <a:t>«… al espíritu con que hablaba»…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24328" y="3523823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114454"/>
                </a:solidFill>
                <a:latin typeface="Calibri" pitchFamily="34" charset="0"/>
                <a:sym typeface="Nixie One"/>
              </a:rPr>
              <a:t>Ánimo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524328" y="3971840"/>
            <a:ext cx="151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114454"/>
                </a:solidFill>
                <a:latin typeface="Calibri" pitchFamily="34" charset="0"/>
                <a:sym typeface="Nixie One"/>
              </a:rPr>
              <a:t>Fuerza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24328" y="44758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114454"/>
                </a:solidFill>
                <a:latin typeface="Calibri" pitchFamily="34" charset="0"/>
                <a:sym typeface="Nixie One"/>
              </a:rPr>
              <a:t>Valentía</a:t>
            </a:r>
            <a:endParaRPr lang="es-MX" dirty="0"/>
          </a:p>
        </p:txBody>
      </p:sp>
      <p:cxnSp>
        <p:nvCxnSpPr>
          <p:cNvPr id="4" name="3 Conector recto de flecha"/>
          <p:cNvCxnSpPr>
            <a:endCxn id="2" idx="1"/>
          </p:cNvCxnSpPr>
          <p:nvPr/>
        </p:nvCxnSpPr>
        <p:spPr>
          <a:xfrm flipV="1">
            <a:off x="7164288" y="3723878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16" idx="1"/>
          </p:cNvCxnSpPr>
          <p:nvPr/>
        </p:nvCxnSpPr>
        <p:spPr>
          <a:xfrm>
            <a:off x="7164288" y="4524350"/>
            <a:ext cx="360040" cy="151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7316688" y="4299942"/>
            <a:ext cx="207640" cy="103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Promesa en los Evangelios</a:t>
            </a:r>
            <a:endParaRPr dirty="0">
              <a:latin typeface="Calibri" pitchFamily="34" charset="0"/>
            </a:endParaRPr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323528" y="1773300"/>
            <a:ext cx="2832025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Mateo 10:19-20</a:t>
            </a:r>
            <a:endParaRPr b="1" dirty="0">
              <a:latin typeface="Calibri" pitchFamily="34" charset="0"/>
            </a:endParaRPr>
          </a:p>
          <a:p>
            <a:pPr marL="114300" indent="0">
              <a:buNone/>
            </a:pPr>
            <a:r>
              <a:rPr lang="es-MX" dirty="0" smtClean="0">
                <a:latin typeface="Calibri" pitchFamily="34" charset="0"/>
              </a:rPr>
              <a:t>Mas </a:t>
            </a:r>
            <a:r>
              <a:rPr lang="es-MX" dirty="0">
                <a:latin typeface="Calibri" pitchFamily="34" charset="0"/>
              </a:rPr>
              <a:t>cuando os entreguen, no os preocupéis por cómo o qué hablaréis; porque en aquella hora os será dado lo que habéis de </a:t>
            </a:r>
            <a:r>
              <a:rPr lang="es-MX" dirty="0" smtClean="0">
                <a:latin typeface="Calibri" pitchFamily="34" charset="0"/>
              </a:rPr>
              <a:t>hablar. Porque </a:t>
            </a:r>
            <a:r>
              <a:rPr lang="es-MX" dirty="0">
                <a:latin typeface="Calibri" pitchFamily="34" charset="0"/>
              </a:rPr>
              <a:t>no sois vosotros los que habláis, sino el Espíritu de vuestro Padre que habla en vosotros.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Calibri" pitchFamily="34" charset="0"/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2"/>
          </p:nvPr>
        </p:nvSpPr>
        <p:spPr>
          <a:xfrm>
            <a:off x="3414752" y="1773300"/>
            <a:ext cx="25254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Marcos 13:11</a:t>
            </a:r>
            <a:endParaRPr b="1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Pero cuando os trajeren para entregaros, no os preocupéis por lo que habéis de decir, ni lo penséis, sino lo que os fuere dado en aquella hora, eso hablad; porque no sois vosotros los que habláis, sino el Espíritu Santo</a:t>
            </a:r>
            <a:endParaRPr dirty="0">
              <a:latin typeface="Calibri" pitchFamily="34" charset="0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3"/>
          </p:nvPr>
        </p:nvSpPr>
        <p:spPr>
          <a:xfrm>
            <a:off x="5924718" y="51470"/>
            <a:ext cx="3183786" cy="4802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Lucas 21:12-15</a:t>
            </a:r>
            <a:endParaRPr b="1" dirty="0">
              <a:latin typeface="Calibri" pitchFamily="34" charset="0"/>
            </a:endParaRPr>
          </a:p>
          <a:p>
            <a:pPr marL="114300" indent="0">
              <a:buNone/>
            </a:pPr>
            <a:r>
              <a:rPr lang="es-MX" dirty="0">
                <a:latin typeface="Calibri" pitchFamily="34" charset="0"/>
              </a:rPr>
              <a:t>Pero antes de todas estas cosas os echarán mano, y os perseguirán, y os entregarán a las sinagogas y a las cárceles, y seréis llevados ante reyes y ante gobernadores por causa de mi nombre. </a:t>
            </a: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esto os será ocasión para dar </a:t>
            </a:r>
            <a:r>
              <a:rPr lang="es-MX" dirty="0" smtClean="0">
                <a:latin typeface="Calibri" pitchFamily="34" charset="0"/>
              </a:rPr>
              <a:t>testimonio.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Proponed en vuestros corazones no pensar antes cómo habéis de responder en vuestra defensa;</a:t>
            </a:r>
            <a:r>
              <a:rPr lang="es-MX" baseline="30000" dirty="0" smtClean="0">
                <a:latin typeface="Calibri" pitchFamily="34" charset="0"/>
              </a:rPr>
              <a:t> </a:t>
            </a:r>
            <a:r>
              <a:rPr lang="es-MX" dirty="0" smtClean="0">
                <a:latin typeface="Calibri" pitchFamily="34" charset="0"/>
              </a:rPr>
              <a:t>porque yo os daré palabra y sabiduría, la cual no podrán resistir ni contradecir todos los que se opongan.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La capacitación…</a:t>
            </a:r>
            <a:endParaRPr b="0" dirty="0">
              <a:latin typeface="Calibri" pitchFamily="34" charset="0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1222225" y="2118500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El don del que habla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(1° Pedro 4:11)</a:t>
            </a:r>
            <a:endParaRPr b="1" dirty="0">
              <a:solidFill>
                <a:schemeClr val="accent5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64054" y="2118500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El ministerio de evangelista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(Efesios 4:11)</a:t>
            </a:r>
            <a:endParaRPr b="1" dirty="0">
              <a:solidFill>
                <a:schemeClr val="accent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4"/>
          <p:cNvSpPr/>
          <p:nvPr/>
        </p:nvSpPr>
        <p:spPr>
          <a:xfrm>
            <a:off x="3393139" y="2118500"/>
            <a:ext cx="2541300" cy="2541300"/>
          </a:xfrm>
          <a:prstGeom prst="ellipse">
            <a:avLst/>
          </a:prstGeom>
          <a:solidFill>
            <a:srgbClr val="0E3142">
              <a:alpha val="2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 obra del </a:t>
            </a:r>
            <a:br>
              <a:rPr lang="en" b="1" dirty="0" smtClean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n" b="1" dirty="0" smtClean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Espíritu Santo </a:t>
            </a:r>
            <a:endParaRPr b="1" dirty="0">
              <a:solidFill>
                <a:srgbClr val="114454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Nuesra responsabilidad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El creyente no solamente reposa en la compañía y capacitación del Espíritu Santo, sino que debe:</a:t>
            </a:r>
          </a:p>
          <a:p>
            <a:pPr marL="0" indent="0" algn="ctr"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342900" indent="-342900"/>
            <a:r>
              <a:rPr lang="es-MX" sz="2000" dirty="0" smtClean="0">
                <a:latin typeface="Calibri" pitchFamily="34" charset="0"/>
              </a:rPr>
              <a:t>Tener comunión con Dios</a:t>
            </a:r>
          </a:p>
          <a:p>
            <a:pPr marL="342900" indent="-342900"/>
            <a:r>
              <a:rPr lang="es-MX" sz="2000" dirty="0" smtClean="0">
                <a:latin typeface="Calibri" pitchFamily="34" charset="0"/>
              </a:rPr>
              <a:t>Reconocer la gracia de Dios en su vida</a:t>
            </a:r>
          </a:p>
          <a:p>
            <a:pPr marL="342900" indent="-342900"/>
            <a:r>
              <a:rPr lang="es-MX" sz="2000" dirty="0" smtClean="0">
                <a:latin typeface="Calibri" pitchFamily="34" charset="0"/>
              </a:rPr>
              <a:t>Conocer las Escrituras</a:t>
            </a:r>
            <a:endParaRPr lang="es-MX" sz="2400" dirty="0" smtClean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563638"/>
            <a:ext cx="4331576" cy="3579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Priscilla Du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Preez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https://unsplash.com/photos/VTE4SN2I9s0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capítulo «E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l evangelio para ti» (p.25-46) </a:t>
            </a:r>
            <a:b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“El Evangelio” de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Ortlund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21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páginas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Prepararse con sus apuntes para el examen de </a:t>
            </a:r>
            <a:r>
              <a:rPr lang="es-MX" sz="2400" smtClean="0">
                <a:solidFill>
                  <a:schemeClr val="bg1"/>
                </a:solidFill>
                <a:latin typeface="Calibri" pitchFamily="34" charset="0"/>
              </a:rPr>
              <a:t>unidad II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6664900</TotalTime>
  <Words>382</Words>
  <Application>Microsoft Office PowerPoint</Application>
  <PresentationFormat>Presentación en pantalla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Capacitación  del Espíritu en el Evangelismo</vt:lpstr>
      <vt:lpstr>Presentación de PowerPoint</vt:lpstr>
      <vt:lpstr>El Espíritu habla</vt:lpstr>
      <vt:lpstr>La Promesa en los Evangelios</vt:lpstr>
      <vt:lpstr>La capacitación…</vt:lpstr>
      <vt:lpstr>Nuesra responsabilidad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45</cp:revision>
  <dcterms:modified xsi:type="dcterms:W3CDTF">2021-09-28T12:29:42Z</dcterms:modified>
</cp:coreProperties>
</file>