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7" r:id="rId2"/>
    <p:sldId id="278" r:id="rId3"/>
    <p:sldId id="258" r:id="rId4"/>
    <p:sldId id="256" r:id="rId5"/>
    <p:sldId id="261" r:id="rId6"/>
    <p:sldId id="262" r:id="rId7"/>
    <p:sldId id="263" r:id="rId8"/>
    <p:sldId id="264" r:id="rId9"/>
    <p:sldId id="265" r:id="rId10"/>
    <p:sldId id="270" r:id="rId11"/>
    <p:sldId id="268" r:id="rId12"/>
    <p:sldId id="269" r:id="rId13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1F48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218" autoAdjust="0"/>
    <p:restoredTop sz="94660"/>
  </p:normalViewPr>
  <p:slideViewPr>
    <p:cSldViewPr>
      <p:cViewPr varScale="1">
        <p:scale>
          <a:sx n="113" d="100"/>
          <a:sy n="113" d="100"/>
        </p:scale>
        <p:origin x="1692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CE840-9B27-4914-A4E7-6D77ADE46914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25309-AA1E-4C4F-AB3D-AFAEB18498E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91F98-0B88-4513-9B0D-608EB6B9752E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"/>
              <a:t>Натисніть, щоб змінити основні стилі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5C6E2D-69B0-4926-AE4C-B5876203E9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9280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5C6E2D-69B0-4926-AE4C-B5876203E9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875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594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180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68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873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960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952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329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291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446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77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Натисніть, щоб змінити стиль основного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Натисніть, щоб змінити основні стилі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64669-88B0-4779-A1DC-66E34ACD794B}" type="datetimeFigureOut">
              <a:rPr lang="en-US" smtClean="0"/>
              <a:pPr/>
              <a:t>3/17/2023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4FBF4-C1EE-491B-A365-3E01F6C7E5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4984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029200" y="3962400"/>
            <a:ext cx="4114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lang="en-US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uk-UA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Який лідер є ефективний </a:t>
            </a:r>
            <a:r>
              <a:rPr lang="uk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algn="ctr"/>
            <a:r>
              <a:rPr lang="uk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Приклади </a:t>
            </a:r>
            <a:r>
              <a:rPr lang="uk-UA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зі          </a:t>
            </a:r>
            <a:r>
              <a:rPr lang="uk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Святого Письма.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19306" y="237565"/>
            <a:ext cx="336258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uk" sz="3200" b="1" dirty="0">
                <a:solidFill>
                  <a:srgbClr val="FF0000"/>
                </a:solidFill>
              </a:rPr>
              <a:t>«Вчис</a:t>
            </a:r>
            <a:r>
              <a:rPr lang="uk-UA" sz="3200" b="1" dirty="0">
                <a:solidFill>
                  <a:srgbClr val="FF0000"/>
                </a:solidFill>
              </a:rPr>
              <a:t>ь</a:t>
            </a:r>
            <a:r>
              <a:rPr lang="uk" sz="3200" b="1" dirty="0">
                <a:solidFill>
                  <a:srgbClr val="FF0000"/>
                </a:solidFill>
              </a:rPr>
              <a:t> керувати»</a:t>
            </a:r>
          </a:p>
          <a:p>
            <a:pPr algn="ctr"/>
            <a:r>
              <a:rPr lang="uk" sz="3200" b="1" dirty="0">
                <a:solidFill>
                  <a:srgbClr val="FF0000"/>
                </a:solidFill>
              </a:rPr>
              <a:t>Відео 5</a:t>
            </a:r>
            <a:endParaRPr lang="en-US" b="1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521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119146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600" dirty="0">
                <a:solidFill>
                  <a:srgbClr val="FFFF00"/>
                </a:solidFill>
              </a:rPr>
              <a:t>Біблійні моделі лідерства: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Йосип (Буття 37-50)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Мойсей (Вихід -</a:t>
            </a:r>
            <a:r>
              <a:rPr lang="uk-UA" sz="3600" dirty="0">
                <a:solidFill>
                  <a:srgbClr val="FFFF00"/>
                </a:solidFill>
              </a:rPr>
              <a:t> Повторення Закону</a:t>
            </a:r>
            <a:r>
              <a:rPr lang="uk" sz="3600" dirty="0">
                <a:solidFill>
                  <a:srgbClr val="FFFF00"/>
                </a:solidFill>
              </a:rPr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Давид (1 та 2 </a:t>
            </a:r>
            <a:r>
              <a:rPr lang="uk-UA" sz="3600" dirty="0">
                <a:solidFill>
                  <a:srgbClr val="FFFF00"/>
                </a:solidFill>
              </a:rPr>
              <a:t>Книги Самуїла</a:t>
            </a:r>
            <a:r>
              <a:rPr lang="uk" sz="3600" dirty="0">
                <a:solidFill>
                  <a:srgbClr val="FFFF00"/>
                </a:solidFill>
              </a:rPr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Не</a:t>
            </a:r>
            <a:r>
              <a:rPr lang="uk-UA" sz="3600" dirty="0">
                <a:solidFill>
                  <a:srgbClr val="FFFF00"/>
                </a:solidFill>
              </a:rPr>
              <a:t>є</a:t>
            </a:r>
            <a:r>
              <a:rPr lang="uk" sz="3600" dirty="0">
                <a:solidFill>
                  <a:srgbClr val="FFFF00"/>
                </a:solidFill>
              </a:rPr>
              <a:t>мія (Не</a:t>
            </a:r>
            <a:r>
              <a:rPr lang="uk-UA" sz="3600" dirty="0">
                <a:solidFill>
                  <a:srgbClr val="FFFF00"/>
                </a:solidFill>
              </a:rPr>
              <a:t>є</a:t>
            </a:r>
            <a:r>
              <a:rPr lang="uk" sz="3600" dirty="0">
                <a:solidFill>
                  <a:srgbClr val="FFFF00"/>
                </a:solidFill>
              </a:rPr>
              <a:t>мія)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Покликаний Богом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Бачення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Комунікабельність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Здатність передати своє бачення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Здатність знаходити рішення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Сфокусован</a:t>
            </a:r>
            <a:r>
              <a:rPr lang="uk-UA" sz="3600" dirty="0" err="1">
                <a:solidFill>
                  <a:srgbClr val="FFFF00"/>
                </a:solidFill>
              </a:rPr>
              <a:t>ий</a:t>
            </a:r>
            <a:r>
              <a:rPr lang="uk" sz="3600" dirty="0">
                <a:solidFill>
                  <a:srgbClr val="FFFF00"/>
                </a:solidFill>
              </a:rPr>
              <a:t> на потрібних справах  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2826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115065"/>
            <a:ext cx="8763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dirty="0">
                <a:solidFill>
                  <a:srgbClr val="FFFF00"/>
                </a:solidFill>
              </a:rPr>
              <a:t>Біблійні моделі лідерства: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Йосип (Буття 37-50)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Мойсей (Вихід -</a:t>
            </a:r>
            <a:r>
              <a:rPr lang="uk-UA" sz="3600" dirty="0">
                <a:solidFill>
                  <a:srgbClr val="FFFF00"/>
                </a:solidFill>
              </a:rPr>
              <a:t> Повторення Закону</a:t>
            </a:r>
            <a:r>
              <a:rPr lang="uk" sz="3600" dirty="0">
                <a:solidFill>
                  <a:srgbClr val="FFFF00"/>
                </a:solidFill>
              </a:rPr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Давид (1 та 2 </a:t>
            </a:r>
            <a:r>
              <a:rPr lang="uk-UA" sz="3600" dirty="0">
                <a:solidFill>
                  <a:srgbClr val="FFFF00"/>
                </a:solidFill>
              </a:rPr>
              <a:t>Книги Самуїла</a:t>
            </a:r>
            <a:r>
              <a:rPr lang="uk" sz="3600" dirty="0">
                <a:solidFill>
                  <a:srgbClr val="FFFF00"/>
                </a:solidFill>
              </a:rPr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Не</a:t>
            </a:r>
            <a:r>
              <a:rPr lang="uk-UA" sz="3600" dirty="0">
                <a:solidFill>
                  <a:srgbClr val="FFFF00"/>
                </a:solidFill>
              </a:rPr>
              <a:t>є</a:t>
            </a:r>
            <a:r>
              <a:rPr lang="uk" sz="3600" dirty="0">
                <a:solidFill>
                  <a:srgbClr val="FFFF00"/>
                </a:solidFill>
              </a:rPr>
              <a:t>мія (Не</a:t>
            </a:r>
            <a:r>
              <a:rPr lang="uk-UA" sz="3600" dirty="0">
                <a:solidFill>
                  <a:srgbClr val="FFFF00"/>
                </a:solidFill>
              </a:rPr>
              <a:t>є</a:t>
            </a:r>
            <a:r>
              <a:rPr lang="uk" sz="3600" dirty="0">
                <a:solidFill>
                  <a:srgbClr val="FFFF00"/>
                </a:solidFill>
              </a:rPr>
              <a:t>мія)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Ісус Христос (Євангелія)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Обраний, місія від Бога - </a:t>
            </a:r>
            <a:r>
              <a:rPr lang="uk-UA" sz="3600" dirty="0">
                <a:solidFill>
                  <a:srgbClr val="FFFF00"/>
                </a:solidFill>
              </a:rPr>
              <a:t>Отця</a:t>
            </a:r>
            <a:endParaRPr lang="uk" sz="3600" dirty="0">
              <a:solidFill>
                <a:srgbClr val="FFFF00"/>
              </a:solidFill>
            </a:endParaRPr>
          </a:p>
          <a:p>
            <a:r>
              <a:rPr lang="uk" sz="3600" dirty="0">
                <a:solidFill>
                  <a:srgbClr val="FFFF00"/>
                </a:solidFill>
              </a:rPr>
              <a:t>      Постійно шукав спілкування з Богом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Зібрав «керівну команду»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Передав бачення Царства Божого своїм   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учням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Пожертвував собою</a:t>
            </a:r>
          </a:p>
        </p:txBody>
      </p:sp>
    </p:spTree>
    <p:extLst>
      <p:ext uri="{BB962C8B-B14F-4D97-AF65-F5344CB8AC3E}">
        <p14:creationId xmlns:p14="http://schemas.microsoft.com/office/powerpoint/2010/main" val="4244282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7928261" cy="61863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600" dirty="0">
                <a:solidFill>
                  <a:srgbClr val="FFFF00"/>
                </a:solidFill>
              </a:rPr>
              <a:t>Біблійні моделі лідерства: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Йосип (Буття 37-50)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Мойсей (Вихід -</a:t>
            </a:r>
            <a:r>
              <a:rPr lang="uk-UA" sz="3600" dirty="0">
                <a:solidFill>
                  <a:srgbClr val="FFFF00"/>
                </a:solidFill>
              </a:rPr>
              <a:t> Повторення Закону)</a:t>
            </a:r>
            <a:endParaRPr lang="uk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Давид (1 та 2 </a:t>
            </a:r>
            <a:r>
              <a:rPr lang="uk-UA" sz="3600" dirty="0">
                <a:solidFill>
                  <a:srgbClr val="FFFF00"/>
                </a:solidFill>
              </a:rPr>
              <a:t>Книги Самуїла</a:t>
            </a:r>
            <a:r>
              <a:rPr lang="uk" sz="3600" dirty="0">
                <a:solidFill>
                  <a:srgbClr val="FFFF00"/>
                </a:solidFill>
              </a:rPr>
              <a:t>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Не</a:t>
            </a:r>
            <a:r>
              <a:rPr lang="uk-UA" sz="3600" dirty="0">
                <a:solidFill>
                  <a:srgbClr val="FFFF00"/>
                </a:solidFill>
              </a:rPr>
              <a:t>є</a:t>
            </a:r>
            <a:r>
              <a:rPr lang="uk" sz="3600" dirty="0">
                <a:solidFill>
                  <a:srgbClr val="FFFF00"/>
                </a:solidFill>
              </a:rPr>
              <a:t>мія (Не</a:t>
            </a:r>
            <a:r>
              <a:rPr lang="uk-UA" sz="3600" dirty="0">
                <a:solidFill>
                  <a:srgbClr val="FFFF00"/>
                </a:solidFill>
              </a:rPr>
              <a:t>є</a:t>
            </a:r>
            <a:r>
              <a:rPr lang="uk" sz="3600" dirty="0">
                <a:solidFill>
                  <a:srgbClr val="FFFF00"/>
                </a:solidFill>
              </a:rPr>
              <a:t>мія)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Ісус Христос (Євангелія)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Апостоли (Дії)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Зберегли передане їм бачення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Пожертвували собою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Шукали Божо</a:t>
            </a:r>
            <a:r>
              <a:rPr lang="uk-UA" sz="3600" dirty="0">
                <a:solidFill>
                  <a:srgbClr val="FFFF00"/>
                </a:solidFill>
              </a:rPr>
              <a:t>ї</a:t>
            </a:r>
            <a:r>
              <a:rPr lang="uk" sz="3600" dirty="0">
                <a:solidFill>
                  <a:srgbClr val="FFFF00"/>
                </a:solidFill>
              </a:rPr>
              <a:t> </a:t>
            </a:r>
            <a:r>
              <a:rPr lang="uk-UA" sz="3600" dirty="0">
                <a:solidFill>
                  <a:srgbClr val="FFFF00"/>
                </a:solidFill>
              </a:rPr>
              <a:t>волі</a:t>
            </a:r>
            <a:endParaRPr lang="uk" sz="3600" dirty="0">
              <a:solidFill>
                <a:srgbClr val="FFFF00"/>
              </a:solidFill>
            </a:endParaRPr>
          </a:p>
          <a:p>
            <a:r>
              <a:rPr lang="uk" sz="3600" dirty="0">
                <a:solidFill>
                  <a:srgbClr val="FFFF00"/>
                </a:solidFill>
              </a:rPr>
              <a:t>      Приклад ухвалення рішен</a:t>
            </a:r>
            <a:r>
              <a:rPr lang="uk-UA" sz="3600" dirty="0">
                <a:solidFill>
                  <a:srgbClr val="FFFF00"/>
                </a:solidFill>
              </a:rPr>
              <a:t>ь</a:t>
            </a:r>
            <a:r>
              <a:rPr lang="uk" sz="3600" dirty="0">
                <a:solidFill>
                  <a:srgbClr val="FFFF00"/>
                </a:solidFill>
              </a:rPr>
              <a:t> - Дії 15 </a:t>
            </a:r>
          </a:p>
        </p:txBody>
      </p:sp>
    </p:spTree>
    <p:extLst>
      <p:ext uri="{BB962C8B-B14F-4D97-AF65-F5344CB8AC3E}">
        <p14:creationId xmlns:p14="http://schemas.microsoft.com/office/powerpoint/2010/main" val="424428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497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Arrow Callout 7">
            <a:extLst>
              <a:ext uri="{FF2B5EF4-FFF2-40B4-BE49-F238E27FC236}">
                <a16:creationId xmlns:a16="http://schemas.microsoft.com/office/drawing/2014/main" id="{7221694E-7285-BB40-DB40-4E05B6126902}"/>
              </a:ext>
            </a:extLst>
          </p:cNvPr>
          <p:cNvSpPr/>
          <p:nvPr/>
        </p:nvSpPr>
        <p:spPr>
          <a:xfrm>
            <a:off x="7505699" y="4709533"/>
            <a:ext cx="1718996" cy="843957"/>
          </a:xfrm>
          <a:prstGeom prst="rightArrow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033" name="Picture 9" descr="http://www.futurist.com/wp-content/uploads/2015/07/4-Star-to-Steer-By-1024x768.jpg"/>
          <p:cNvPicPr>
            <a:picLocks noChangeAspect="1" noChangeArrowheads="1"/>
          </p:cNvPicPr>
          <p:nvPr/>
        </p:nvPicPr>
        <p:blipFill>
          <a:blip r:embed="rId2" cstate="print"/>
          <a:srcRect l="18750" t="7143" r="16964" b="10714"/>
          <a:stretch>
            <a:fillRect/>
          </a:stretch>
        </p:blipFill>
        <p:spPr bwMode="auto">
          <a:xfrm>
            <a:off x="5966649" y="1219200"/>
            <a:ext cx="3084349" cy="2955834"/>
          </a:xfrm>
          <a:prstGeom prst="rect">
            <a:avLst/>
          </a:prstGeom>
          <a:noFill/>
        </p:spPr>
      </p:pic>
      <p:sp>
        <p:nvSpPr>
          <p:cNvPr id="10" name="Bent-Up Arrow 9"/>
          <p:cNvSpPr/>
          <p:nvPr/>
        </p:nvSpPr>
        <p:spPr>
          <a:xfrm>
            <a:off x="5410200" y="3944875"/>
            <a:ext cx="2514600" cy="685800"/>
          </a:xfrm>
          <a:prstGeom prst="bent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DA16FCF-9AFD-4AD7-9B1F-6B930664BCFA}"/>
              </a:ext>
            </a:extLst>
          </p:cNvPr>
          <p:cNvSpPr/>
          <p:nvPr/>
        </p:nvSpPr>
        <p:spPr>
          <a:xfrm>
            <a:off x="6477000" y="1600200"/>
            <a:ext cx="2057399" cy="126038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sz="12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«Бачення найкращого майбутнього стає зіркою, на яку дивляться здалека, але не вживають конкретних дій, що спрямовані на її досягнення.»</a:t>
            </a:r>
            <a:endParaRPr lang="ru-UA" sz="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6A84B4-14DD-C1FB-966B-D3485A78059C}"/>
              </a:ext>
            </a:extLst>
          </p:cNvPr>
          <p:cNvSpPr txBox="1"/>
          <p:nvPr/>
        </p:nvSpPr>
        <p:spPr>
          <a:xfrm>
            <a:off x="33528" y="5638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Лідер</a:t>
            </a:r>
            <a:endParaRPr lang="ru-UA" sz="2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BAEA796-CA4D-2876-556D-5525D15A23A4}"/>
              </a:ext>
            </a:extLst>
          </p:cNvPr>
          <p:cNvSpPr txBox="1"/>
          <p:nvPr/>
        </p:nvSpPr>
        <p:spPr>
          <a:xfrm>
            <a:off x="2188502" y="899803"/>
            <a:ext cx="19262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b="1" dirty="0"/>
              <a:t>Культура</a:t>
            </a:r>
            <a:endParaRPr lang="ru-UA" sz="2800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A66CFB0C-A799-14DF-D1DC-2C3CAA21328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334"/>
          <a:stretch/>
        </p:blipFill>
        <p:spPr>
          <a:xfrm>
            <a:off x="0" y="875419"/>
            <a:ext cx="5922970" cy="56388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2B275BD-BE42-3403-5B80-C3D3D6F7C171}"/>
              </a:ext>
            </a:extLst>
          </p:cNvPr>
          <p:cNvSpPr txBox="1"/>
          <p:nvPr/>
        </p:nvSpPr>
        <p:spPr>
          <a:xfrm>
            <a:off x="6106983" y="4094369"/>
            <a:ext cx="1633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b="1" dirty="0"/>
              <a:t>Бачення</a:t>
            </a:r>
            <a:endParaRPr lang="ru-UA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B4F34F7-56EC-9C6E-4A18-0B10F2C9598A}"/>
              </a:ext>
            </a:extLst>
          </p:cNvPr>
          <p:cNvSpPr txBox="1"/>
          <p:nvPr/>
        </p:nvSpPr>
        <p:spPr>
          <a:xfrm>
            <a:off x="7538094" y="4847595"/>
            <a:ext cx="134166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1400" b="1" dirty="0">
                <a:solidFill>
                  <a:schemeClr val="bg1"/>
                </a:solidFill>
              </a:rPr>
              <a:t>Молитва та планування</a:t>
            </a:r>
            <a:endParaRPr lang="ru-UA" sz="1400" dirty="0">
              <a:solidFill>
                <a:schemeClr val="bg1"/>
              </a:solidFill>
            </a:endParaRPr>
          </a:p>
          <a:p>
            <a:endParaRPr lang="ru-UA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263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533400"/>
            <a:ext cx="8458200" cy="48083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3600" dirty="0">
                <a:solidFill>
                  <a:srgbClr val="FFFF00"/>
                </a:solidFill>
                <a:latin typeface="avenir"/>
                <a:ea typeface="Times New Roman" panose="02020603050405020304" pitchFamily="18" charset="0"/>
                <a:cs typeface="Times New Roman" panose="02020603050405020304" pitchFamily="18" charset="0"/>
              </a:rPr>
              <a:t>Лідер з усіма сильними і слабкими сторонами взаємодіє з групою людей, щоб визначити наявну культуру, те, «як тут чинять», щоб розробити бачення найкращого майбутнього, а потім дати поштовх до дії. Вони необхідні для досягнення цього майбутнього і планування відбуваються з молитвою.</a:t>
            </a:r>
            <a:endParaRPr lang="uk-UA" sz="3600" dirty="0">
              <a:solidFill>
                <a:srgbClr val="FFFF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81404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67088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" sz="3600" dirty="0">
                <a:solidFill>
                  <a:srgbClr val="FFFF00"/>
                </a:solidFill>
              </a:rPr>
              <a:t>Біблійні приклади лідерства: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21925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686799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dirty="0">
                <a:solidFill>
                  <a:srgbClr val="FFFF00"/>
                </a:solidFill>
              </a:rPr>
              <a:t>Біблійні моделі лідерства: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Йосип ( Буття 37-50 )</a:t>
            </a:r>
            <a:endParaRPr lang="ru" sz="3600" dirty="0">
              <a:solidFill>
                <a:srgbClr val="FFFF00"/>
              </a:solidFill>
            </a:endParaRPr>
          </a:p>
          <a:p>
            <a:r>
              <a:rPr lang="uk" sz="3600" dirty="0">
                <a:solidFill>
                  <a:srgbClr val="FFFF00"/>
                </a:solidFill>
              </a:rPr>
              <a:t>      </a:t>
            </a:r>
            <a:r>
              <a:rPr lang="uk-UA" sz="3600" dirty="0">
                <a:solidFill>
                  <a:srgbClr val="FFFF00"/>
                </a:solidFill>
              </a:rPr>
              <a:t>Сон особливого значення</a:t>
            </a:r>
            <a:r>
              <a:rPr lang="uk" sz="3600" dirty="0">
                <a:solidFill>
                  <a:srgbClr val="FFFF00"/>
                </a:solidFill>
              </a:rPr>
              <a:t> – Зірки та  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снопи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Компетентність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Характер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«Господь був із ним»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Велика картина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«Ви мали намір </a:t>
            </a:r>
            <a:r>
              <a:rPr lang="uk-UA" sz="3600" dirty="0">
                <a:solidFill>
                  <a:srgbClr val="FFFF00"/>
                </a:solidFill>
              </a:rPr>
              <a:t>заподіяти</a:t>
            </a:r>
            <a:r>
              <a:rPr lang="uk" sz="3600" dirty="0">
                <a:solidFill>
                  <a:srgbClr val="FFFF00"/>
                </a:solidFill>
              </a:rPr>
              <a:t> мені шкод</a:t>
            </a:r>
            <a:r>
              <a:rPr lang="uk-UA" sz="3600" dirty="0">
                <a:solidFill>
                  <a:srgbClr val="FFFF00"/>
                </a:solidFill>
              </a:rPr>
              <a:t>у</a:t>
            </a:r>
            <a:r>
              <a:rPr lang="uk" sz="3600" dirty="0">
                <a:solidFill>
                  <a:srgbClr val="FFFF00"/>
                </a:solidFill>
              </a:rPr>
              <a:t>,  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але Бог обернув це на добро…»    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                                                     (Бут.50:21)</a:t>
            </a:r>
          </a:p>
          <a:p>
            <a:r>
              <a:rPr lang="uk" sz="3600" dirty="0">
                <a:solidFill>
                  <a:srgbClr val="FFFF00"/>
                </a:solidFill>
              </a:rPr>
              <a:t> </a:t>
            </a:r>
          </a:p>
          <a:p>
            <a:r>
              <a:rPr lang="ru-RU" sz="3600" dirty="0">
                <a:solidFill>
                  <a:srgbClr val="FFFF00"/>
                </a:solidFill>
              </a:rPr>
              <a:t> </a:t>
            </a:r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9248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dirty="0">
                <a:solidFill>
                  <a:srgbClr val="FFFF00"/>
                </a:solidFill>
              </a:rPr>
              <a:t>Біблійні моделі лідерства: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Йосип  ( Буття 37-50 )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Мойсей ( Вихід - Повторення Закону)</a:t>
            </a:r>
          </a:p>
          <a:p>
            <a:endParaRPr lang="en-US" sz="3600" dirty="0">
              <a:solidFill>
                <a:srgbClr val="FFFF00"/>
              </a:solidFill>
            </a:endParaRPr>
          </a:p>
          <a:p>
            <a:r>
              <a:rPr lang="uk" sz="3600" dirty="0">
                <a:solidFill>
                  <a:srgbClr val="FFFF00"/>
                </a:solidFill>
              </a:rPr>
              <a:t> 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3361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304800"/>
            <a:ext cx="8839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dirty="0">
                <a:solidFill>
                  <a:srgbClr val="FFFF00"/>
                </a:solidFill>
              </a:rPr>
              <a:t>Біблійні моделі лідерства: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Йосип ( Буття 37-50 )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Мойсей (Вихід – </a:t>
            </a:r>
            <a:r>
              <a:rPr lang="uk-UA" sz="3600" dirty="0">
                <a:solidFill>
                  <a:srgbClr val="FFFF00"/>
                </a:solidFill>
              </a:rPr>
              <a:t>Повторення Закону</a:t>
            </a:r>
            <a:r>
              <a:rPr lang="uk" sz="3600" dirty="0">
                <a:solidFill>
                  <a:srgbClr val="FFFF00"/>
                </a:solidFill>
              </a:rPr>
              <a:t>)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Незвичайний заклик </a:t>
            </a:r>
            <a:r>
              <a:rPr lang="uk-UA" sz="3600" dirty="0">
                <a:solidFill>
                  <a:srgbClr val="FFFF00"/>
                </a:solidFill>
              </a:rPr>
              <a:t>на</a:t>
            </a:r>
            <a:r>
              <a:rPr lang="uk" sz="3600" dirty="0">
                <a:solidFill>
                  <a:srgbClr val="FFFF00"/>
                </a:solidFill>
              </a:rPr>
              <a:t> служіння(Вих. 3)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Вплив на фараона та Ізраїль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Готовність вчитися в інших 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Їтро - Вих. 18</a:t>
            </a:r>
          </a:p>
          <a:p>
            <a:r>
              <a:rPr lang="uk-UA" sz="3600" dirty="0">
                <a:solidFill>
                  <a:srgbClr val="FFFF00"/>
                </a:solidFill>
              </a:rPr>
              <a:t>      Бачення кращого</a:t>
            </a:r>
            <a:r>
              <a:rPr lang="uk" sz="3600" dirty="0">
                <a:solidFill>
                  <a:srgbClr val="FFFF00"/>
                </a:solidFill>
              </a:rPr>
              <a:t> майбутн</a:t>
            </a:r>
            <a:r>
              <a:rPr lang="uk-UA" sz="3600" dirty="0" err="1">
                <a:solidFill>
                  <a:srgbClr val="FFFF00"/>
                </a:solidFill>
              </a:rPr>
              <a:t>ього</a:t>
            </a:r>
            <a:endParaRPr lang="uk" sz="3600" dirty="0">
              <a:solidFill>
                <a:srgbClr val="FFFF00"/>
              </a:solidFill>
            </a:endParaRPr>
          </a:p>
          <a:p>
            <a:r>
              <a:rPr lang="uk" sz="3600" dirty="0">
                <a:solidFill>
                  <a:srgbClr val="FFFF00"/>
                </a:solidFill>
              </a:rPr>
              <a:t>      Близькість з Богом (обличчя світиться)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Вихід 34-35</a:t>
            </a:r>
          </a:p>
          <a:p>
            <a:r>
              <a:rPr lang="uk" sz="3600" dirty="0">
                <a:solidFill>
                  <a:srgbClr val="FFFF00"/>
                </a:solidFill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3785914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04800"/>
            <a:ext cx="81534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dirty="0">
                <a:solidFill>
                  <a:srgbClr val="FFFF00"/>
                </a:solidFill>
              </a:rPr>
              <a:t>Біблійні моделі лідерства: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Йосип ( Буття 37-50 )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Мойсей (Вихід - </a:t>
            </a:r>
            <a:r>
              <a:rPr lang="uk-UA" sz="3600" dirty="0">
                <a:solidFill>
                  <a:srgbClr val="FFFF00"/>
                </a:solidFill>
              </a:rPr>
              <a:t>Повторення Закону</a:t>
            </a:r>
            <a:r>
              <a:rPr lang="uk" sz="3600" dirty="0">
                <a:solidFill>
                  <a:srgbClr val="FFFF00"/>
                </a:solidFill>
              </a:rPr>
              <a:t>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Давид (1 та 2 </a:t>
            </a:r>
            <a:r>
              <a:rPr lang="uk-UA" sz="3600" dirty="0">
                <a:solidFill>
                  <a:srgbClr val="FFFF00"/>
                </a:solidFill>
              </a:rPr>
              <a:t>Книги Самуїла</a:t>
            </a:r>
            <a:r>
              <a:rPr lang="uk" sz="3600" dirty="0">
                <a:solidFill>
                  <a:srgbClr val="FFFF00"/>
                </a:solidFill>
              </a:rPr>
              <a:t>)</a:t>
            </a:r>
          </a:p>
          <a:p>
            <a:endParaRPr lang="en-US" sz="3600" dirty="0">
              <a:solidFill>
                <a:srgbClr val="FFFF00"/>
              </a:solidFill>
            </a:endParaRPr>
          </a:p>
          <a:p>
            <a:r>
              <a:rPr lang="uk" sz="3600" dirty="0">
                <a:solidFill>
                  <a:srgbClr val="FFFF00"/>
                </a:solidFill>
              </a:rPr>
              <a:t> </a:t>
            </a:r>
          </a:p>
          <a:p>
            <a:endParaRPr lang="en-US" sz="36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5758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2400" y="381000"/>
            <a:ext cx="90678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3600" dirty="0">
                <a:solidFill>
                  <a:srgbClr val="FFFF00"/>
                </a:solidFill>
              </a:rPr>
              <a:t>Біблійні моделі лідерства: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Йосип ( Буття 37-50 )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Мойсей ( Вихід -</a:t>
            </a:r>
            <a:r>
              <a:rPr lang="uk-UA" sz="3600" dirty="0">
                <a:solidFill>
                  <a:srgbClr val="FFFF00"/>
                </a:solidFill>
              </a:rPr>
              <a:t> Повторення Закону</a:t>
            </a:r>
            <a:r>
              <a:rPr lang="uk" sz="3600" dirty="0">
                <a:solidFill>
                  <a:srgbClr val="FFFF00"/>
                </a:solidFill>
              </a:rPr>
              <a:t>)</a:t>
            </a:r>
            <a:endParaRPr lang="ru" sz="3600" dirty="0">
              <a:solidFill>
                <a:srgbClr val="FFFF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uk" sz="3600" dirty="0">
                <a:solidFill>
                  <a:srgbClr val="FFFF00"/>
                </a:solidFill>
              </a:rPr>
              <a:t>Давид (1 та 2 </a:t>
            </a:r>
            <a:r>
              <a:rPr lang="uk-UA" sz="3600" dirty="0">
                <a:solidFill>
                  <a:srgbClr val="FFFF00"/>
                </a:solidFill>
              </a:rPr>
              <a:t>Книги Самуїла</a:t>
            </a:r>
            <a:r>
              <a:rPr lang="uk" sz="3600" dirty="0">
                <a:solidFill>
                  <a:srgbClr val="FFFF00"/>
                </a:solidFill>
              </a:rPr>
              <a:t>)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Обраний, покликаний Богом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Слухнян</a:t>
            </a:r>
            <a:r>
              <a:rPr lang="uk-UA" sz="3600" dirty="0" err="1">
                <a:solidFill>
                  <a:srgbClr val="FFFF00"/>
                </a:solidFill>
              </a:rPr>
              <a:t>ий</a:t>
            </a:r>
            <a:r>
              <a:rPr lang="uk" sz="3600" dirty="0">
                <a:solidFill>
                  <a:srgbClr val="FFFF00"/>
                </a:solidFill>
              </a:rPr>
              <a:t> (людина </a:t>
            </a:r>
            <a:r>
              <a:rPr lang="uk-UA" sz="3600" dirty="0">
                <a:solidFill>
                  <a:srgbClr val="FFFF00"/>
                </a:solidFill>
              </a:rPr>
              <a:t>по </a:t>
            </a:r>
            <a:r>
              <a:rPr lang="uk" sz="3600" dirty="0">
                <a:solidFill>
                  <a:srgbClr val="FFFF00"/>
                </a:solidFill>
              </a:rPr>
              <a:t>серц</a:t>
            </a:r>
            <a:r>
              <a:rPr lang="uk-UA" sz="3600" dirty="0">
                <a:solidFill>
                  <a:srgbClr val="FFFF00"/>
                </a:solidFill>
              </a:rPr>
              <a:t>ю </a:t>
            </a:r>
            <a:r>
              <a:rPr lang="uk" sz="3600" dirty="0">
                <a:solidFill>
                  <a:srgbClr val="FFFF00"/>
                </a:solidFill>
              </a:rPr>
              <a:t>Бож</a:t>
            </a:r>
            <a:r>
              <a:rPr lang="uk-UA" sz="3600" dirty="0" err="1">
                <a:solidFill>
                  <a:srgbClr val="FFFF00"/>
                </a:solidFill>
              </a:rPr>
              <a:t>ому</a:t>
            </a:r>
            <a:r>
              <a:rPr lang="uk" sz="3600" dirty="0">
                <a:solidFill>
                  <a:srgbClr val="FFFF00"/>
                </a:solidFill>
              </a:rPr>
              <a:t>)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Шукав Бога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Довіряв Богу ( перемога над Голіафом)</a:t>
            </a:r>
            <a:endParaRPr lang="en-US" sz="3600" dirty="0">
              <a:solidFill>
                <a:srgbClr val="FFFF00"/>
              </a:solidFill>
            </a:endParaRPr>
          </a:p>
          <a:p>
            <a:r>
              <a:rPr lang="uk" sz="3600" dirty="0">
                <a:solidFill>
                  <a:srgbClr val="FFFF00"/>
                </a:solidFill>
              </a:rPr>
              <a:t>      Через покаяння шукав Божого прощення,  </a:t>
            </a:r>
          </a:p>
          <a:p>
            <a:r>
              <a:rPr lang="uk" sz="3600" dirty="0">
                <a:solidFill>
                  <a:srgbClr val="FFFF00"/>
                </a:solidFill>
              </a:rPr>
              <a:t>      відновлення </a:t>
            </a:r>
            <a:r>
              <a:rPr lang="uk-UA" sz="3600" dirty="0">
                <a:solidFill>
                  <a:srgbClr val="FFFF00"/>
                </a:solidFill>
              </a:rPr>
              <a:t>і</a:t>
            </a:r>
            <a:r>
              <a:rPr lang="uk" sz="3600" dirty="0">
                <a:solidFill>
                  <a:srgbClr val="FFFF00"/>
                </a:solidFill>
              </a:rPr>
              <a:t> підбадьорення.</a:t>
            </a:r>
          </a:p>
        </p:txBody>
      </p:sp>
    </p:spTree>
    <p:extLst>
      <p:ext uri="{BB962C8B-B14F-4D97-AF65-F5344CB8AC3E}">
        <p14:creationId xmlns:p14="http://schemas.microsoft.com/office/powerpoint/2010/main" val="4244282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5589</TotalTime>
  <Words>508</Words>
  <Application>Microsoft Office PowerPoint</Application>
  <PresentationFormat>Экран (4:3)</PresentationFormat>
  <Paragraphs>92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avenir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Bruce Ballast</dc:creator>
  <cp:lastModifiedBy>Ruslan Lvov</cp:lastModifiedBy>
  <cp:revision>29</cp:revision>
  <dcterms:created xsi:type="dcterms:W3CDTF">2016-06-08T14:46:08Z</dcterms:created>
  <dcterms:modified xsi:type="dcterms:W3CDTF">2023-03-17T20:36:13Z</dcterms:modified>
</cp:coreProperties>
</file>