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24"/>
  </p:notesMasterIdLst>
  <p:sldIdLst>
    <p:sldId id="256" r:id="rId2"/>
    <p:sldId id="257" r:id="rId3"/>
    <p:sldId id="287" r:id="rId4"/>
    <p:sldId id="288" r:id="rId5"/>
    <p:sldId id="291" r:id="rId6"/>
    <p:sldId id="290" r:id="rId7"/>
    <p:sldId id="281" r:id="rId8"/>
    <p:sldId id="278" r:id="rId9"/>
    <p:sldId id="279" r:id="rId10"/>
    <p:sldId id="282" r:id="rId11"/>
    <p:sldId id="283" r:id="rId12"/>
    <p:sldId id="284" r:id="rId13"/>
    <p:sldId id="264" r:id="rId14"/>
    <p:sldId id="285" r:id="rId15"/>
    <p:sldId id="274" r:id="rId16"/>
    <p:sldId id="267" r:id="rId17"/>
    <p:sldId id="268" r:id="rId18"/>
    <p:sldId id="275" r:id="rId19"/>
    <p:sldId id="276" r:id="rId20"/>
    <p:sldId id="286" r:id="rId21"/>
    <p:sldId id="280" r:id="rId22"/>
    <p:sldId id="28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23" autoAdjust="0"/>
    <p:restoredTop sz="85548" autoAdjust="0"/>
  </p:normalViewPr>
  <p:slideViewPr>
    <p:cSldViewPr>
      <p:cViewPr varScale="1">
        <p:scale>
          <a:sx n="90" d="100"/>
          <a:sy n="90" d="100"/>
        </p:scale>
        <p:origin x="960" y="45"/>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2A392C-C2B5-4115-AAD9-2D903BD23D91}" type="datetimeFigureOut">
              <a:rPr lang="en-US" smtClean="0"/>
              <a:t>7/9/2017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FC12B3-9B75-4FFC-A039-6C129B65413D}" type="slidenum">
              <a:rPr lang="en-US" smtClean="0"/>
              <a:t>‹#›</a:t>
            </a:fld>
            <a:endParaRPr lang="en-US"/>
          </a:p>
        </p:txBody>
      </p:sp>
    </p:spTree>
    <p:extLst>
      <p:ext uri="{BB962C8B-B14F-4D97-AF65-F5344CB8AC3E}">
        <p14:creationId xmlns:p14="http://schemas.microsoft.com/office/powerpoint/2010/main" val="3383375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Needs are almost always more important than ‘want’s.  Enabling or providing a solution to these needs, opens the door for you to meet the ‘wants’</a:t>
            </a:r>
          </a:p>
        </p:txBody>
      </p:sp>
      <p:sp>
        <p:nvSpPr>
          <p:cNvPr id="4" name="Slide Number Placeholder 3"/>
          <p:cNvSpPr>
            <a:spLocks noGrp="1"/>
          </p:cNvSpPr>
          <p:nvPr>
            <p:ph type="sldNum" sz="quarter" idx="10"/>
          </p:nvPr>
        </p:nvSpPr>
        <p:spPr/>
        <p:txBody>
          <a:bodyPr/>
          <a:lstStyle/>
          <a:p>
            <a:fld id="{83FC12B3-9B75-4FFC-A039-6C129B65413D}" type="slidenum">
              <a:rPr lang="en-US" smtClean="0"/>
              <a:t>9</a:t>
            </a:fld>
            <a:endParaRPr lang="en-US"/>
          </a:p>
        </p:txBody>
      </p:sp>
    </p:spTree>
    <p:extLst>
      <p:ext uri="{BB962C8B-B14F-4D97-AF65-F5344CB8AC3E}">
        <p14:creationId xmlns:p14="http://schemas.microsoft.com/office/powerpoint/2010/main" val="1611019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any marketing situation, the desired results are almost always slow to reveal themselves, requiring a lot of patience, persistence, and perseverance on your part. It’s important for you to remember that despite all of our best laid marketing plans, tactics, and strategies, we are nothing more than tools or enablers in God’s kingdom. At the end of the day, it’s the Holy Spirit who convicts each individual, which is beyond our responsibility.</a:t>
            </a:r>
          </a:p>
        </p:txBody>
      </p:sp>
      <p:sp>
        <p:nvSpPr>
          <p:cNvPr id="4" name="Slide Number Placeholder 3"/>
          <p:cNvSpPr>
            <a:spLocks noGrp="1"/>
          </p:cNvSpPr>
          <p:nvPr>
            <p:ph type="sldNum" sz="quarter" idx="10"/>
          </p:nvPr>
        </p:nvSpPr>
        <p:spPr/>
        <p:txBody>
          <a:bodyPr/>
          <a:lstStyle/>
          <a:p>
            <a:fld id="{83FC12B3-9B75-4FFC-A039-6C129B65413D}" type="slidenum">
              <a:rPr lang="en-US" smtClean="0"/>
              <a:t>22</a:t>
            </a:fld>
            <a:endParaRPr lang="en-US"/>
          </a:p>
        </p:txBody>
      </p:sp>
    </p:spTree>
    <p:extLst>
      <p:ext uri="{BB962C8B-B14F-4D97-AF65-F5344CB8AC3E}">
        <p14:creationId xmlns:p14="http://schemas.microsoft.com/office/powerpoint/2010/main" val="2457044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803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5043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4279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2249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73993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05133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0654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0944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778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549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151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0789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79047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651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3032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1363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7/9/2017</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820279"/>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14525"/>
            <a:ext cx="7772400" cy="1362075"/>
          </a:xfrm>
        </p:spPr>
        <p:txBody>
          <a:bodyPr/>
          <a:lstStyle/>
          <a:p>
            <a:r>
              <a:rPr lang="en-US" b="1" dirty="0"/>
              <a:t>MODULE 1</a:t>
            </a:r>
            <a:endParaRPr lang="en-IN" dirty="0"/>
          </a:p>
        </p:txBody>
      </p:sp>
      <p:sp>
        <p:nvSpPr>
          <p:cNvPr id="3" name="Subtitle 2"/>
          <p:cNvSpPr>
            <a:spLocks noGrp="1"/>
          </p:cNvSpPr>
          <p:nvPr>
            <p:ph type="subTitle" idx="1"/>
          </p:nvPr>
        </p:nvSpPr>
        <p:spPr>
          <a:xfrm>
            <a:off x="722313" y="5672134"/>
            <a:ext cx="7772400" cy="500066"/>
          </a:xfrm>
        </p:spPr>
        <p:txBody>
          <a:bodyPr>
            <a:normAutofit fontScale="70000" lnSpcReduction="20000"/>
          </a:bodyPr>
          <a:lstStyle/>
          <a:p>
            <a:pPr algn="ctr"/>
            <a:r>
              <a:rPr lang="en-US" sz="4400" dirty="0"/>
              <a:t>Introduction to Marketing </a:t>
            </a:r>
            <a:r>
              <a:rPr lang="en-US" sz="4400" b="1" dirty="0"/>
              <a:t> </a:t>
            </a:r>
            <a:endParaRPr lang="en-IN"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dirty="0"/>
              <a:t>Core </a:t>
            </a:r>
            <a:r>
              <a:rPr lang="en-US" dirty="0"/>
              <a:t>M</a:t>
            </a:r>
            <a:r>
              <a:rPr dirty="0"/>
              <a:t>arketing concepts</a:t>
            </a:r>
            <a:endParaRPr lang="en-IN" dirty="0"/>
          </a:p>
        </p:txBody>
      </p:sp>
      <p:sp>
        <p:nvSpPr>
          <p:cNvPr id="3" name="Content Placeholder 2"/>
          <p:cNvSpPr>
            <a:spLocks noGrp="1"/>
          </p:cNvSpPr>
          <p:nvPr>
            <p:ph idx="1"/>
          </p:nvPr>
        </p:nvSpPr>
        <p:spPr>
          <a:xfrm>
            <a:off x="1945200" y="2667000"/>
            <a:ext cx="6741599" cy="2514600"/>
          </a:xfrm>
        </p:spPr>
        <p:txBody>
          <a:bodyPr rtlCol="0">
            <a:normAutofit/>
          </a:bodyPr>
          <a:lstStyle/>
          <a:p>
            <a:pPr eaLnBrk="1" fontAlgn="auto" hangingPunct="1">
              <a:spcAft>
                <a:spcPts val="0"/>
              </a:spcAft>
              <a:buFont typeface="Arial" pitchFamily="34" charset="0"/>
              <a:buChar char="•"/>
              <a:defRPr/>
            </a:pPr>
            <a:r>
              <a:rPr lang="en-US" sz="2400" dirty="0"/>
              <a:t>Demands</a:t>
            </a:r>
          </a:p>
          <a:p>
            <a:pPr eaLnBrk="1" fontAlgn="auto" hangingPunct="1">
              <a:spcAft>
                <a:spcPts val="0"/>
              </a:spcAft>
              <a:buFont typeface="Arial" pitchFamily="34" charset="0"/>
              <a:buChar char="•"/>
              <a:defRPr/>
            </a:pPr>
            <a:r>
              <a:rPr lang="en-US" sz="2400" dirty="0"/>
              <a:t>Target markets, positioning and segmentation</a:t>
            </a:r>
          </a:p>
          <a:p>
            <a:pPr eaLnBrk="1" fontAlgn="auto" hangingPunct="1">
              <a:spcAft>
                <a:spcPts val="0"/>
              </a:spcAft>
              <a:buFont typeface="Arial" pitchFamily="34" charset="0"/>
              <a:buChar char="•"/>
              <a:defRPr/>
            </a:pPr>
            <a:r>
              <a:rPr lang="en-US" sz="2400" dirty="0"/>
              <a:t>Offerings and Brands</a:t>
            </a:r>
          </a:p>
          <a:p>
            <a:pPr eaLnBrk="1" fontAlgn="auto" hangingPunct="1">
              <a:spcAft>
                <a:spcPts val="0"/>
              </a:spcAft>
              <a:buFont typeface="Arial" pitchFamily="34" charset="0"/>
              <a:buChar char="•"/>
              <a:defRPr/>
            </a:pPr>
            <a:r>
              <a:rPr lang="en-US" sz="2400" dirty="0"/>
              <a:t>Value and satisfaction</a:t>
            </a:r>
          </a:p>
          <a:p>
            <a:pPr eaLnBrk="1" fontAlgn="auto" hangingPunct="1">
              <a:spcAft>
                <a:spcPts val="0"/>
              </a:spcAft>
              <a:buFont typeface="Arial" pitchFamily="34" charset="0"/>
              <a:buChar char="•"/>
              <a:defRPr/>
            </a:pPr>
            <a:endParaRPr lang="en-IN" sz="2000" dirty="0"/>
          </a:p>
        </p:txBody>
      </p:sp>
    </p:spTree>
    <p:extLst>
      <p:ext uri="{BB962C8B-B14F-4D97-AF65-F5344CB8AC3E}">
        <p14:creationId xmlns:p14="http://schemas.microsoft.com/office/powerpoint/2010/main" val="1120964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dirty="0"/>
              <a:t>Core </a:t>
            </a:r>
            <a:r>
              <a:rPr lang="en-US" dirty="0"/>
              <a:t>M</a:t>
            </a:r>
            <a:r>
              <a:rPr dirty="0"/>
              <a:t>arketing concepts</a:t>
            </a:r>
            <a:endParaRPr lang="en-IN" dirty="0"/>
          </a:p>
        </p:txBody>
      </p:sp>
      <p:sp>
        <p:nvSpPr>
          <p:cNvPr id="3" name="Content Placeholder 2"/>
          <p:cNvSpPr>
            <a:spLocks noGrp="1"/>
          </p:cNvSpPr>
          <p:nvPr>
            <p:ph idx="1"/>
          </p:nvPr>
        </p:nvSpPr>
        <p:spPr>
          <a:xfrm>
            <a:off x="1945200" y="2362200"/>
            <a:ext cx="6741599" cy="2590800"/>
          </a:xfrm>
        </p:spPr>
        <p:txBody>
          <a:bodyPr rtlCol="0">
            <a:normAutofit/>
          </a:bodyPr>
          <a:lstStyle/>
          <a:p>
            <a:pPr eaLnBrk="1" fontAlgn="auto" hangingPunct="1">
              <a:spcAft>
                <a:spcPts val="0"/>
              </a:spcAft>
              <a:buFont typeface="Arial" pitchFamily="34" charset="0"/>
              <a:buChar char="•"/>
              <a:defRPr/>
            </a:pPr>
            <a:r>
              <a:rPr lang="en-US" sz="2400" dirty="0"/>
              <a:t>Marketing channels</a:t>
            </a:r>
          </a:p>
          <a:p>
            <a:pPr eaLnBrk="1" fontAlgn="auto" hangingPunct="1">
              <a:spcAft>
                <a:spcPts val="0"/>
              </a:spcAft>
              <a:buFont typeface="Arial" pitchFamily="34" charset="0"/>
              <a:buChar char="•"/>
              <a:defRPr/>
            </a:pPr>
            <a:r>
              <a:rPr lang="en-US" sz="2400" dirty="0"/>
              <a:t>Supply chain</a:t>
            </a:r>
          </a:p>
          <a:p>
            <a:pPr eaLnBrk="1" fontAlgn="auto" hangingPunct="1">
              <a:spcAft>
                <a:spcPts val="0"/>
              </a:spcAft>
              <a:buFont typeface="Arial" pitchFamily="34" charset="0"/>
              <a:buChar char="•"/>
              <a:defRPr/>
            </a:pPr>
            <a:r>
              <a:rPr lang="en-US" sz="2400" dirty="0"/>
              <a:t>Competition</a:t>
            </a:r>
          </a:p>
          <a:p>
            <a:pPr eaLnBrk="1" fontAlgn="auto" hangingPunct="1">
              <a:spcAft>
                <a:spcPts val="0"/>
              </a:spcAft>
              <a:buFont typeface="Arial" pitchFamily="34" charset="0"/>
              <a:buChar char="•"/>
              <a:defRPr/>
            </a:pPr>
            <a:r>
              <a:rPr lang="en-US" sz="2400" dirty="0"/>
              <a:t>Marketing environment</a:t>
            </a:r>
            <a:endParaRPr lang="en-IN" sz="2400" dirty="0"/>
          </a:p>
        </p:txBody>
      </p:sp>
    </p:spTree>
    <p:extLst>
      <p:ext uri="{BB962C8B-B14F-4D97-AF65-F5344CB8AC3E}">
        <p14:creationId xmlns:p14="http://schemas.microsoft.com/office/powerpoint/2010/main" val="1823189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811E2-B24D-41BF-9748-889923016A93}"/>
              </a:ext>
            </a:extLst>
          </p:cNvPr>
          <p:cNvSpPr>
            <a:spLocks noGrp="1"/>
          </p:cNvSpPr>
          <p:nvPr>
            <p:ph type="title"/>
          </p:nvPr>
        </p:nvSpPr>
        <p:spPr/>
        <p:txBody>
          <a:bodyPr/>
          <a:lstStyle/>
          <a:p>
            <a:r>
              <a:rPr lang="en-US" dirty="0"/>
              <a:t>Scope of Marketing</a:t>
            </a:r>
          </a:p>
        </p:txBody>
      </p:sp>
      <p:sp>
        <p:nvSpPr>
          <p:cNvPr id="3" name="Content Placeholder 2">
            <a:extLst>
              <a:ext uri="{FF2B5EF4-FFF2-40B4-BE49-F238E27FC236}">
                <a16:creationId xmlns:a16="http://schemas.microsoft.com/office/drawing/2014/main" id="{D1454A0B-CA08-41F3-A54F-8A468B6BD0E7}"/>
              </a:ext>
            </a:extLst>
          </p:cNvPr>
          <p:cNvSpPr>
            <a:spLocks noGrp="1"/>
          </p:cNvSpPr>
          <p:nvPr>
            <p:ph sz="half" idx="1"/>
          </p:nvPr>
        </p:nvSpPr>
        <p:spPr>
          <a:xfrm>
            <a:off x="1942416" y="2743200"/>
            <a:ext cx="3197531" cy="3160903"/>
          </a:xfrm>
        </p:spPr>
        <p:txBody>
          <a:bodyPr/>
          <a:lstStyle/>
          <a:p>
            <a:r>
              <a:rPr lang="en-IN" dirty="0"/>
              <a:t>Goods</a:t>
            </a:r>
          </a:p>
          <a:p>
            <a:r>
              <a:rPr lang="en-IN" dirty="0"/>
              <a:t>Services</a:t>
            </a:r>
          </a:p>
          <a:p>
            <a:r>
              <a:rPr lang="en-IN" dirty="0"/>
              <a:t>Experiences</a:t>
            </a:r>
          </a:p>
          <a:p>
            <a:r>
              <a:rPr lang="en-IN" dirty="0"/>
              <a:t>Events</a:t>
            </a:r>
          </a:p>
          <a:p>
            <a:r>
              <a:rPr lang="en-IN" dirty="0"/>
              <a:t>Persons</a:t>
            </a:r>
          </a:p>
        </p:txBody>
      </p:sp>
      <p:sp>
        <p:nvSpPr>
          <p:cNvPr id="4" name="Content Placeholder 3">
            <a:extLst>
              <a:ext uri="{FF2B5EF4-FFF2-40B4-BE49-F238E27FC236}">
                <a16:creationId xmlns:a16="http://schemas.microsoft.com/office/drawing/2014/main" id="{4C53FF79-04B9-4E13-AA03-F87E8B789517}"/>
              </a:ext>
            </a:extLst>
          </p:cNvPr>
          <p:cNvSpPr>
            <a:spLocks noGrp="1"/>
          </p:cNvSpPr>
          <p:nvPr>
            <p:ph sz="half" idx="2"/>
          </p:nvPr>
        </p:nvSpPr>
        <p:spPr>
          <a:xfrm>
            <a:off x="5337307" y="2743200"/>
            <a:ext cx="3197093" cy="3160903"/>
          </a:xfrm>
        </p:spPr>
        <p:txBody>
          <a:bodyPr/>
          <a:lstStyle/>
          <a:p>
            <a:r>
              <a:rPr lang="en-IN" dirty="0"/>
              <a:t>Places</a:t>
            </a:r>
          </a:p>
          <a:p>
            <a:r>
              <a:rPr lang="en-IN" dirty="0"/>
              <a:t>Properties</a:t>
            </a:r>
          </a:p>
          <a:p>
            <a:r>
              <a:rPr lang="en-IN" dirty="0"/>
              <a:t>Organizations</a:t>
            </a:r>
          </a:p>
          <a:p>
            <a:r>
              <a:rPr lang="en-IN" dirty="0"/>
              <a:t>Information</a:t>
            </a:r>
          </a:p>
          <a:p>
            <a:r>
              <a:rPr lang="en-IN" dirty="0"/>
              <a:t>Ideas</a:t>
            </a:r>
          </a:p>
          <a:p>
            <a:pPr marL="0" indent="0">
              <a:buNone/>
            </a:pPr>
            <a:endParaRPr lang="en-US" dirty="0"/>
          </a:p>
        </p:txBody>
      </p:sp>
      <p:sp>
        <p:nvSpPr>
          <p:cNvPr id="5" name="TextBox 4">
            <a:extLst>
              <a:ext uri="{FF2B5EF4-FFF2-40B4-BE49-F238E27FC236}">
                <a16:creationId xmlns:a16="http://schemas.microsoft.com/office/drawing/2014/main" id="{37326326-4DC4-49A6-A5D5-4BFC9EB112E8}"/>
              </a:ext>
            </a:extLst>
          </p:cNvPr>
          <p:cNvSpPr txBox="1"/>
          <p:nvPr/>
        </p:nvSpPr>
        <p:spPr>
          <a:xfrm>
            <a:off x="1942416" y="1676400"/>
            <a:ext cx="6058584" cy="646331"/>
          </a:xfrm>
          <a:prstGeom prst="rect">
            <a:avLst/>
          </a:prstGeom>
          <a:noFill/>
        </p:spPr>
        <p:txBody>
          <a:bodyPr wrap="square" rtlCol="0">
            <a:spAutoFit/>
          </a:bodyPr>
          <a:lstStyle/>
          <a:p>
            <a:r>
              <a:rPr lang="en-IN" dirty="0"/>
              <a:t>Marketing people are involved in 10 types of entities:</a:t>
            </a:r>
          </a:p>
          <a:p>
            <a:endParaRPr lang="en-US" dirty="0"/>
          </a:p>
        </p:txBody>
      </p:sp>
    </p:spTree>
    <p:extLst>
      <p:ext uri="{BB962C8B-B14F-4D97-AF65-F5344CB8AC3E}">
        <p14:creationId xmlns:p14="http://schemas.microsoft.com/office/powerpoint/2010/main" val="2737453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74638"/>
            <a:ext cx="7696200" cy="1143000"/>
          </a:xfrm>
        </p:spPr>
        <p:txBody>
          <a:bodyPr>
            <a:normAutofit fontScale="90000"/>
          </a:bodyPr>
          <a:lstStyle/>
          <a:p>
            <a:r>
              <a:rPr lang="en-US" dirty="0"/>
              <a:t>Difference between Goods &amp; Services</a:t>
            </a:r>
            <a:endParaRPr lang="en-IN" dirty="0"/>
          </a:p>
        </p:txBody>
      </p:sp>
      <p:sp>
        <p:nvSpPr>
          <p:cNvPr id="3" name="Content Placeholder 2"/>
          <p:cNvSpPr>
            <a:spLocks noGrp="1"/>
          </p:cNvSpPr>
          <p:nvPr>
            <p:ph idx="1"/>
          </p:nvPr>
        </p:nvSpPr>
        <p:spPr/>
        <p:txBody>
          <a:bodyPr>
            <a:normAutofit/>
          </a:bodyPr>
          <a:lstStyle/>
          <a:p>
            <a:pPr marL="457200" indent="-457200">
              <a:buFontTx/>
              <a:buAutoNum type="arabicPeriod"/>
            </a:pPr>
            <a:r>
              <a:rPr lang="en-US" sz="2400" dirty="0">
                <a:latin typeface="Tahoma" charset="0"/>
              </a:rPr>
              <a:t>Goods are tangible while services are intangible. </a:t>
            </a:r>
          </a:p>
          <a:p>
            <a:pPr marL="457200" indent="-457200">
              <a:buFontTx/>
              <a:buAutoNum type="arabicPeriod"/>
            </a:pPr>
            <a:r>
              <a:rPr lang="en-US" sz="2400" dirty="0">
                <a:latin typeface="Tahoma" charset="0"/>
              </a:rPr>
              <a:t>Customers may possibly participate in certain service processes, activities, and transactions. </a:t>
            </a:r>
          </a:p>
          <a:p>
            <a:pPr marL="457200" indent="-457200">
              <a:buFontTx/>
              <a:buAutoNum type="arabicPeriod"/>
            </a:pPr>
            <a:r>
              <a:rPr lang="en-US" sz="2400" dirty="0">
                <a:latin typeface="Tahoma" charset="0"/>
              </a:rPr>
              <a:t>The demand for services can be more difficult to predict than the demand for goods.</a:t>
            </a:r>
          </a:p>
          <a:p>
            <a:pPr marL="0" indent="0">
              <a:buNone/>
            </a:pP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638"/>
            <a:ext cx="7391400" cy="1401762"/>
          </a:xfrm>
        </p:spPr>
        <p:txBody>
          <a:bodyPr>
            <a:normAutofit/>
          </a:bodyPr>
          <a:lstStyle/>
          <a:p>
            <a:r>
              <a:rPr lang="en-US" dirty="0"/>
              <a:t>Difference between Goods &amp; Services </a:t>
            </a:r>
            <a:endParaRPr lang="en-IN" dirty="0"/>
          </a:p>
        </p:txBody>
      </p:sp>
      <p:sp>
        <p:nvSpPr>
          <p:cNvPr id="3" name="Content Placeholder 2"/>
          <p:cNvSpPr>
            <a:spLocks noGrp="1"/>
          </p:cNvSpPr>
          <p:nvPr>
            <p:ph idx="1"/>
          </p:nvPr>
        </p:nvSpPr>
        <p:spPr/>
        <p:txBody>
          <a:bodyPr>
            <a:normAutofit/>
          </a:bodyPr>
          <a:lstStyle/>
          <a:p>
            <a:pPr marL="457200" indent="-457200">
              <a:buFontTx/>
              <a:buAutoNum type="arabicPeriod"/>
            </a:pPr>
            <a:r>
              <a:rPr lang="en-US" sz="2400" dirty="0">
                <a:latin typeface="Tahoma" charset="0"/>
              </a:rPr>
              <a:t>Services cannot be stored as physical inventory.</a:t>
            </a:r>
          </a:p>
          <a:p>
            <a:pPr marL="457200" indent="-457200">
              <a:buFontTx/>
              <a:buAutoNum type="arabicPeriod"/>
            </a:pPr>
            <a:r>
              <a:rPr lang="en-US" sz="2400" dirty="0">
                <a:latin typeface="Tahoma" charset="0"/>
              </a:rPr>
              <a:t>Service management skills are paramount to a successful service encounter.</a:t>
            </a:r>
          </a:p>
          <a:p>
            <a:pPr marL="457200" indent="-457200">
              <a:buFontTx/>
              <a:buAutoNum type="arabicPeriod"/>
            </a:pPr>
            <a:r>
              <a:rPr lang="en-US" sz="2400" dirty="0">
                <a:latin typeface="Tahoma" charset="0"/>
              </a:rPr>
              <a:t>Service facilities typically need to be in close proximity to the customer.</a:t>
            </a:r>
          </a:p>
          <a:p>
            <a:endParaRPr lang="en-IN" dirty="0"/>
          </a:p>
        </p:txBody>
      </p:sp>
    </p:spTree>
    <p:extLst>
      <p:ext uri="{BB962C8B-B14F-4D97-AF65-F5344CB8AC3E}">
        <p14:creationId xmlns:p14="http://schemas.microsoft.com/office/powerpoint/2010/main" val="1480970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t>Market Environment</a:t>
            </a:r>
            <a:endParaRPr lang="en-IN" dirty="0"/>
          </a:p>
        </p:txBody>
      </p:sp>
      <p:sp>
        <p:nvSpPr>
          <p:cNvPr id="12291" name="Content Placeholder 2"/>
          <p:cNvSpPr>
            <a:spLocks noGrp="1"/>
          </p:cNvSpPr>
          <p:nvPr>
            <p:ph idx="1"/>
          </p:nvPr>
        </p:nvSpPr>
        <p:spPr/>
        <p:txBody>
          <a:bodyPr>
            <a:normAutofit fontScale="92500" lnSpcReduction="10000"/>
          </a:bodyPr>
          <a:lstStyle/>
          <a:p>
            <a:r>
              <a:rPr lang="en-US" sz="2200" dirty="0">
                <a:latin typeface="Arial" charset="0"/>
                <a:cs typeface="Arial" charset="0"/>
              </a:rPr>
              <a:t>Demographics</a:t>
            </a:r>
          </a:p>
          <a:p>
            <a:r>
              <a:rPr lang="en-US" sz="2200" dirty="0">
                <a:latin typeface="Arial" charset="0"/>
                <a:cs typeface="Arial" charset="0"/>
              </a:rPr>
              <a:t>Economic conditions</a:t>
            </a:r>
          </a:p>
          <a:p>
            <a:pPr lvl="1"/>
            <a:r>
              <a:rPr lang="en-US" sz="1700" dirty="0">
                <a:latin typeface="Arial" charset="0"/>
                <a:cs typeface="Arial" charset="0"/>
              </a:rPr>
              <a:t>Prosperity</a:t>
            </a:r>
          </a:p>
          <a:p>
            <a:pPr lvl="1"/>
            <a:r>
              <a:rPr lang="en-US" sz="1700" dirty="0">
                <a:latin typeface="Arial" charset="0"/>
                <a:cs typeface="Arial" charset="0"/>
              </a:rPr>
              <a:t>Recession</a:t>
            </a:r>
          </a:p>
          <a:p>
            <a:pPr lvl="1"/>
            <a:r>
              <a:rPr lang="en-US" sz="1700" dirty="0">
                <a:latin typeface="Arial" charset="0"/>
                <a:cs typeface="Arial" charset="0"/>
              </a:rPr>
              <a:t>Recovery</a:t>
            </a:r>
          </a:p>
          <a:p>
            <a:pPr lvl="1"/>
            <a:r>
              <a:rPr lang="en-US" sz="1700" dirty="0">
                <a:latin typeface="Arial" charset="0"/>
                <a:cs typeface="Arial" charset="0"/>
              </a:rPr>
              <a:t>Inflation &amp; Interest rates</a:t>
            </a:r>
            <a:endParaRPr lang="en-US" sz="1300" dirty="0">
              <a:latin typeface="Arial" charset="0"/>
              <a:cs typeface="Arial" charset="0"/>
            </a:endParaRPr>
          </a:p>
          <a:p>
            <a:r>
              <a:rPr lang="en-US" sz="2200" dirty="0">
                <a:latin typeface="Arial" charset="0"/>
                <a:cs typeface="Arial" charset="0"/>
              </a:rPr>
              <a:t>Competition</a:t>
            </a:r>
          </a:p>
          <a:p>
            <a:r>
              <a:rPr lang="en-US" sz="2200" dirty="0">
                <a:latin typeface="Arial" charset="0"/>
                <a:cs typeface="Arial" charset="0"/>
              </a:rPr>
              <a:t>Social and cultural forces</a:t>
            </a:r>
          </a:p>
          <a:p>
            <a:r>
              <a:rPr lang="en-US" sz="2200" dirty="0">
                <a:latin typeface="Arial" charset="0"/>
                <a:cs typeface="Arial" charset="0"/>
              </a:rPr>
              <a:t>Political and legal forces</a:t>
            </a:r>
          </a:p>
          <a:p>
            <a:r>
              <a:rPr lang="en-US" sz="2200" dirty="0">
                <a:latin typeface="Arial" charset="0"/>
                <a:cs typeface="Arial" charset="0"/>
              </a:rPr>
              <a:t>Technology</a:t>
            </a:r>
            <a:endParaRPr lang="en-IN" sz="2200" dirty="0">
              <a:latin typeface="Arial" charset="0"/>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Porter’s 5 Forces</a:t>
            </a:r>
            <a:endParaRPr lang="en-IN" dirty="0"/>
          </a:p>
        </p:txBody>
      </p:sp>
      <p:sp>
        <p:nvSpPr>
          <p:cNvPr id="3" name="Content Placeholder 2"/>
          <p:cNvSpPr>
            <a:spLocks noGrp="1"/>
          </p:cNvSpPr>
          <p:nvPr>
            <p:ph idx="1"/>
          </p:nvPr>
        </p:nvSpPr>
        <p:spPr/>
        <p:txBody>
          <a:bodyPr/>
          <a:lstStyle/>
          <a:p>
            <a:r>
              <a:rPr lang="en-US" sz="2400" dirty="0">
                <a:latin typeface="Arial" charset="0"/>
                <a:cs typeface="Arial" charset="0"/>
              </a:rPr>
              <a:t>Rivalry among existing players</a:t>
            </a:r>
          </a:p>
          <a:p>
            <a:r>
              <a:rPr lang="en-US" sz="2400" dirty="0">
                <a:latin typeface="Arial" charset="0"/>
                <a:cs typeface="Arial" charset="0"/>
              </a:rPr>
              <a:t>Threat of new entrants</a:t>
            </a:r>
          </a:p>
          <a:p>
            <a:r>
              <a:rPr lang="en-US" sz="2400" dirty="0">
                <a:latin typeface="Arial" charset="0"/>
                <a:cs typeface="Arial" charset="0"/>
              </a:rPr>
              <a:t>Threat of substitutes</a:t>
            </a:r>
          </a:p>
          <a:p>
            <a:r>
              <a:rPr lang="en-US" sz="2400" dirty="0">
                <a:latin typeface="Arial" charset="0"/>
                <a:cs typeface="Arial" charset="0"/>
              </a:rPr>
              <a:t>Bargaining power of buyers</a:t>
            </a:r>
          </a:p>
          <a:p>
            <a:r>
              <a:rPr lang="en-US" sz="2400" dirty="0">
                <a:latin typeface="Arial" charset="0"/>
                <a:cs typeface="Arial" charset="0"/>
              </a:rPr>
              <a:t>Bargaining power of suppliers</a:t>
            </a:r>
          </a:p>
          <a:p>
            <a:pPr>
              <a:buNone/>
            </a:pP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PEST concepts</a:t>
            </a:r>
            <a:endParaRPr lang="en-IN" dirty="0"/>
          </a:p>
        </p:txBody>
      </p:sp>
      <p:sp>
        <p:nvSpPr>
          <p:cNvPr id="3" name="Content Placeholder 2"/>
          <p:cNvSpPr>
            <a:spLocks noGrp="1"/>
          </p:cNvSpPr>
          <p:nvPr>
            <p:ph idx="1"/>
          </p:nvPr>
        </p:nvSpPr>
        <p:spPr/>
        <p:txBody>
          <a:bodyPr/>
          <a:lstStyle/>
          <a:p>
            <a:pPr marL="0" indent="0">
              <a:buNone/>
            </a:pPr>
            <a:r>
              <a:rPr lang="en-US" sz="2400" dirty="0">
                <a:latin typeface="Arial" charset="0"/>
                <a:cs typeface="Arial" charset="0"/>
              </a:rPr>
              <a:t>Understanding how these environmental issues affect you and your ministry opportunity</a:t>
            </a:r>
          </a:p>
          <a:p>
            <a:r>
              <a:rPr lang="en-US" sz="2400" dirty="0">
                <a:latin typeface="Arial" charset="0"/>
                <a:cs typeface="Arial" charset="0"/>
              </a:rPr>
              <a:t>Political</a:t>
            </a:r>
          </a:p>
          <a:p>
            <a:r>
              <a:rPr lang="en-US" sz="2400" dirty="0">
                <a:latin typeface="Arial" charset="0"/>
                <a:cs typeface="Arial" charset="0"/>
              </a:rPr>
              <a:t>Economical</a:t>
            </a:r>
          </a:p>
          <a:p>
            <a:r>
              <a:rPr lang="en-US" sz="2400" dirty="0">
                <a:latin typeface="Arial" charset="0"/>
                <a:cs typeface="Arial" charset="0"/>
              </a:rPr>
              <a:t>Sociological</a:t>
            </a:r>
          </a:p>
          <a:p>
            <a:r>
              <a:rPr lang="en-US" sz="2400" dirty="0">
                <a:latin typeface="Arial" charset="0"/>
                <a:cs typeface="Arial" charset="0"/>
              </a:rPr>
              <a:t>Technological</a:t>
            </a:r>
            <a:endParaRPr lang="en-IN" sz="2400" dirty="0">
              <a:latin typeface="Arial" charset="0"/>
              <a:cs typeface="Arial" charset="0"/>
            </a:endParaRPr>
          </a:p>
          <a:p>
            <a:pPr>
              <a:buNone/>
            </a:pP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817799" cy="1280890"/>
          </a:xfrm>
        </p:spPr>
        <p:txBody>
          <a:bodyPr/>
          <a:lstStyle/>
          <a:p>
            <a:pPr>
              <a:defRPr/>
            </a:pPr>
            <a:r>
              <a:rPr dirty="0"/>
              <a:t>Introduction to Segmentation</a:t>
            </a:r>
            <a:endParaRPr lang="en-IN" dirty="0"/>
          </a:p>
        </p:txBody>
      </p:sp>
      <p:sp>
        <p:nvSpPr>
          <p:cNvPr id="15363" name="Content Placeholder 2"/>
          <p:cNvSpPr>
            <a:spLocks noGrp="1"/>
          </p:cNvSpPr>
          <p:nvPr>
            <p:ph idx="1"/>
          </p:nvPr>
        </p:nvSpPr>
        <p:spPr>
          <a:xfrm>
            <a:off x="1942415" y="2133600"/>
            <a:ext cx="6820585" cy="3777622"/>
          </a:xfrm>
        </p:spPr>
        <p:txBody>
          <a:bodyPr>
            <a:normAutofit/>
          </a:bodyPr>
          <a:lstStyle/>
          <a:p>
            <a:pPr marL="0" indent="0">
              <a:buNone/>
            </a:pPr>
            <a:r>
              <a:rPr lang="en-US" dirty="0">
                <a:latin typeface="Arial" charset="0"/>
                <a:cs typeface="Arial" charset="0"/>
              </a:rPr>
              <a:t>Def: Dividing the total market of potential prospects and customers into subsets or segments. These segments are characterized by:</a:t>
            </a:r>
          </a:p>
          <a:p>
            <a:r>
              <a:rPr lang="en-US" dirty="0">
                <a:latin typeface="Arial" charset="0"/>
                <a:cs typeface="Arial" charset="0"/>
              </a:rPr>
              <a:t>Variation in consumer response &amp; behavior</a:t>
            </a:r>
          </a:p>
          <a:p>
            <a:r>
              <a:rPr lang="en-US" dirty="0">
                <a:latin typeface="Arial" charset="0"/>
                <a:cs typeface="Arial" charset="0"/>
              </a:rPr>
              <a:t>Marketing mix </a:t>
            </a:r>
          </a:p>
          <a:p>
            <a:r>
              <a:rPr lang="en-US" dirty="0">
                <a:latin typeface="Arial" charset="0"/>
                <a:cs typeface="Arial" charset="0"/>
              </a:rPr>
              <a:t>Diffused market.</a:t>
            </a:r>
          </a:p>
          <a:p>
            <a:pPr lvl="1"/>
            <a:r>
              <a:rPr lang="en-US" dirty="0">
                <a:latin typeface="Arial" charset="0"/>
                <a:cs typeface="Arial" charset="0"/>
              </a:rPr>
              <a:t>Geographic</a:t>
            </a:r>
          </a:p>
          <a:p>
            <a:pPr lvl="1"/>
            <a:r>
              <a:rPr lang="en-US" dirty="0">
                <a:latin typeface="Arial" charset="0"/>
                <a:cs typeface="Arial" charset="0"/>
              </a:rPr>
              <a:t>Demographic</a:t>
            </a:r>
          </a:p>
          <a:p>
            <a:pPr lvl="1"/>
            <a:r>
              <a:rPr lang="en-US" dirty="0">
                <a:latin typeface="Arial" charset="0"/>
                <a:cs typeface="Arial" charset="0"/>
              </a:rPr>
              <a:t>Psychographic</a:t>
            </a:r>
          </a:p>
          <a:p>
            <a:pPr lvl="1"/>
            <a:r>
              <a:rPr lang="en-US" dirty="0" err="1">
                <a:latin typeface="Arial" charset="0"/>
                <a:cs typeface="Arial" charset="0"/>
              </a:rPr>
              <a:t>Behavioural</a:t>
            </a:r>
            <a:endParaRPr lang="en-IN" dirty="0">
              <a:latin typeface="Arial" charset="0"/>
              <a:cs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dirty="0"/>
              <a:t>Targeting and Positioning</a:t>
            </a:r>
            <a:endParaRPr lang="en-IN" dirty="0"/>
          </a:p>
        </p:txBody>
      </p:sp>
      <p:sp>
        <p:nvSpPr>
          <p:cNvPr id="16387" name="Content Placeholder 2"/>
          <p:cNvSpPr>
            <a:spLocks noGrp="1"/>
          </p:cNvSpPr>
          <p:nvPr>
            <p:ph idx="1"/>
          </p:nvPr>
        </p:nvSpPr>
        <p:spPr/>
        <p:txBody>
          <a:bodyPr/>
          <a:lstStyle/>
          <a:p>
            <a:r>
              <a:rPr lang="en-US" dirty="0">
                <a:latin typeface="Arial" charset="0"/>
                <a:cs typeface="Arial" charset="0"/>
              </a:rPr>
              <a:t>Selection of segment</a:t>
            </a:r>
          </a:p>
          <a:p>
            <a:r>
              <a:rPr lang="en-US" dirty="0">
                <a:latin typeface="Arial" charset="0"/>
                <a:cs typeface="Arial" charset="0"/>
              </a:rPr>
              <a:t>Market aggregation strategy</a:t>
            </a:r>
          </a:p>
          <a:p>
            <a:r>
              <a:rPr lang="en-US" dirty="0">
                <a:latin typeface="Arial" charset="0"/>
                <a:cs typeface="Arial" charset="0"/>
              </a:rPr>
              <a:t>Single-segment concentration</a:t>
            </a:r>
          </a:p>
          <a:p>
            <a:r>
              <a:rPr lang="en-US" dirty="0">
                <a:latin typeface="Arial" charset="0"/>
                <a:cs typeface="Arial" charset="0"/>
              </a:rPr>
              <a:t>Multiple-segment concentration</a:t>
            </a:r>
          </a:p>
          <a:p>
            <a:r>
              <a:rPr lang="en-US" dirty="0">
                <a:latin typeface="Arial" charset="0"/>
                <a:cs typeface="Arial" charset="0"/>
              </a:rPr>
              <a:t>Products or brands image</a:t>
            </a:r>
          </a:p>
          <a:p>
            <a:r>
              <a:rPr lang="en-US" dirty="0">
                <a:latin typeface="Arial" charset="0"/>
                <a:cs typeface="Arial" charset="0"/>
              </a:rPr>
              <a:t>Distinction from competition</a:t>
            </a:r>
            <a:endParaRPr lang="en-IN" dirty="0">
              <a:latin typeface="Arial"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MODULE 1</a:t>
            </a:r>
            <a:endParaRPr lang="en-IN" dirty="0"/>
          </a:p>
        </p:txBody>
      </p:sp>
      <p:sp>
        <p:nvSpPr>
          <p:cNvPr id="3" name="Content Placeholder 2"/>
          <p:cNvSpPr>
            <a:spLocks noGrp="1"/>
          </p:cNvSpPr>
          <p:nvPr>
            <p:ph idx="1"/>
          </p:nvPr>
        </p:nvSpPr>
        <p:spPr/>
        <p:txBody>
          <a:bodyPr>
            <a:normAutofit/>
          </a:bodyPr>
          <a:lstStyle/>
          <a:p>
            <a:pPr>
              <a:buNone/>
            </a:pPr>
            <a:r>
              <a:rPr lang="en-US" dirty="0"/>
              <a:t>	Introduction – Definition – Scope of marketing – Concepts of Need, Want and Demand- demands situations – Marketing philosophies and their evolution – Types of products - Difference between goods &amp; services -  key customer markets – Market Environment – Porter’s 5 Forces – PEST Marketing concepts – Introduction to Segmenting, target market, positioning – marketing mix (4 Ps &amp; 7 Ps)– tasks of Marketing Managers. Marketing Myopia </a:t>
            </a:r>
            <a:endParaRPr lang="en-IN" dirty="0"/>
          </a:p>
          <a:p>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7DE1C-7269-4732-8657-16A76DA53AD1}"/>
              </a:ext>
            </a:extLst>
          </p:cNvPr>
          <p:cNvSpPr>
            <a:spLocks noGrp="1"/>
          </p:cNvSpPr>
          <p:nvPr>
            <p:ph type="title"/>
          </p:nvPr>
        </p:nvSpPr>
        <p:spPr/>
        <p:txBody>
          <a:bodyPr/>
          <a:lstStyle/>
          <a:p>
            <a:r>
              <a:rPr lang="en-US" dirty="0"/>
              <a:t>Marketing Mix (4 Ps &amp; 7 Ps)</a:t>
            </a:r>
          </a:p>
        </p:txBody>
      </p:sp>
      <p:sp>
        <p:nvSpPr>
          <p:cNvPr id="3" name="Content Placeholder 2">
            <a:extLst>
              <a:ext uri="{FF2B5EF4-FFF2-40B4-BE49-F238E27FC236}">
                <a16:creationId xmlns:a16="http://schemas.microsoft.com/office/drawing/2014/main" id="{7E09C56F-EB7F-416B-8F51-2B62E4FB57CB}"/>
              </a:ext>
            </a:extLst>
          </p:cNvPr>
          <p:cNvSpPr>
            <a:spLocks noGrp="1"/>
          </p:cNvSpPr>
          <p:nvPr>
            <p:ph sz="half" idx="1"/>
          </p:nvPr>
        </p:nvSpPr>
        <p:spPr/>
        <p:txBody>
          <a:bodyPr/>
          <a:lstStyle/>
          <a:p>
            <a:pPr>
              <a:buNone/>
            </a:pPr>
            <a:r>
              <a:rPr lang="en-US" dirty="0">
                <a:latin typeface="Arial" charset="0"/>
                <a:cs typeface="Arial" charset="0"/>
              </a:rPr>
              <a:t>7 P’s</a:t>
            </a:r>
          </a:p>
          <a:p>
            <a:r>
              <a:rPr lang="en-US" dirty="0">
                <a:latin typeface="Arial" charset="0"/>
                <a:cs typeface="Arial" charset="0"/>
              </a:rPr>
              <a:t>Product</a:t>
            </a:r>
          </a:p>
          <a:p>
            <a:r>
              <a:rPr lang="en-US" dirty="0">
                <a:latin typeface="Arial" charset="0"/>
                <a:cs typeface="Arial" charset="0"/>
              </a:rPr>
              <a:t>Price</a:t>
            </a:r>
          </a:p>
          <a:p>
            <a:r>
              <a:rPr lang="en-US" dirty="0">
                <a:latin typeface="Arial" charset="0"/>
                <a:cs typeface="Arial" charset="0"/>
              </a:rPr>
              <a:t>Promotion</a:t>
            </a:r>
          </a:p>
          <a:p>
            <a:r>
              <a:rPr lang="en-US" dirty="0">
                <a:latin typeface="Arial" charset="0"/>
                <a:cs typeface="Arial" charset="0"/>
              </a:rPr>
              <a:t>Place</a:t>
            </a:r>
          </a:p>
          <a:p>
            <a:r>
              <a:rPr lang="en-US" dirty="0">
                <a:latin typeface="Arial" charset="0"/>
                <a:cs typeface="Arial" charset="0"/>
              </a:rPr>
              <a:t>People</a:t>
            </a:r>
          </a:p>
          <a:p>
            <a:r>
              <a:rPr lang="en-US" dirty="0">
                <a:latin typeface="Arial" charset="0"/>
                <a:cs typeface="Arial" charset="0"/>
              </a:rPr>
              <a:t>Process</a:t>
            </a:r>
          </a:p>
          <a:p>
            <a:r>
              <a:rPr lang="en-US" dirty="0">
                <a:latin typeface="Arial" charset="0"/>
                <a:cs typeface="Arial" charset="0"/>
              </a:rPr>
              <a:t>Physical evidence</a:t>
            </a:r>
          </a:p>
          <a:p>
            <a:endParaRPr lang="en-US" dirty="0"/>
          </a:p>
        </p:txBody>
      </p:sp>
      <p:sp>
        <p:nvSpPr>
          <p:cNvPr id="4" name="Content Placeholder 3">
            <a:extLst>
              <a:ext uri="{FF2B5EF4-FFF2-40B4-BE49-F238E27FC236}">
                <a16:creationId xmlns:a16="http://schemas.microsoft.com/office/drawing/2014/main" id="{49757A64-DBFF-4270-9C46-E5C4E92BC000}"/>
              </a:ext>
            </a:extLst>
          </p:cNvPr>
          <p:cNvSpPr>
            <a:spLocks noGrp="1"/>
          </p:cNvSpPr>
          <p:nvPr>
            <p:ph sz="half" idx="2"/>
          </p:nvPr>
        </p:nvSpPr>
        <p:spPr/>
        <p:txBody>
          <a:bodyPr/>
          <a:lstStyle/>
          <a:p>
            <a:pPr>
              <a:buNone/>
            </a:pPr>
            <a:r>
              <a:rPr lang="en-US" dirty="0">
                <a:latin typeface="Arial" charset="0"/>
                <a:cs typeface="Arial" charset="0"/>
              </a:rPr>
              <a:t>4 P’s</a:t>
            </a:r>
          </a:p>
          <a:p>
            <a:r>
              <a:rPr lang="en-US" dirty="0">
                <a:latin typeface="Arial" charset="0"/>
                <a:cs typeface="Arial" charset="0"/>
              </a:rPr>
              <a:t>Product</a:t>
            </a:r>
          </a:p>
          <a:p>
            <a:r>
              <a:rPr lang="en-US" dirty="0">
                <a:latin typeface="Arial" charset="0"/>
                <a:cs typeface="Arial" charset="0"/>
              </a:rPr>
              <a:t>Price</a:t>
            </a:r>
          </a:p>
          <a:p>
            <a:r>
              <a:rPr lang="en-US" dirty="0">
                <a:latin typeface="Arial" charset="0"/>
                <a:cs typeface="Arial" charset="0"/>
              </a:rPr>
              <a:t>Promotion</a:t>
            </a:r>
          </a:p>
          <a:p>
            <a:r>
              <a:rPr lang="en-US" dirty="0">
                <a:latin typeface="Arial" charset="0"/>
                <a:cs typeface="Arial" charset="0"/>
              </a:rPr>
              <a:t>Place</a:t>
            </a:r>
          </a:p>
          <a:p>
            <a:pPr marL="0" indent="0">
              <a:buNone/>
            </a:pPr>
            <a:endParaRPr lang="en-US" dirty="0"/>
          </a:p>
        </p:txBody>
      </p:sp>
    </p:spTree>
    <p:extLst>
      <p:ext uri="{BB962C8B-B14F-4D97-AF65-F5344CB8AC3E}">
        <p14:creationId xmlns:p14="http://schemas.microsoft.com/office/powerpoint/2010/main" val="1415730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27 P’s of Marketing Mix</a:t>
            </a:r>
          </a:p>
        </p:txBody>
      </p:sp>
      <p:sp>
        <p:nvSpPr>
          <p:cNvPr id="3" name="Content Placeholder 2"/>
          <p:cNvSpPr>
            <a:spLocks noGrp="1"/>
          </p:cNvSpPr>
          <p:nvPr>
            <p:ph idx="1"/>
          </p:nvPr>
        </p:nvSpPr>
        <p:spPr>
          <a:xfrm>
            <a:off x="762000" y="1905000"/>
            <a:ext cx="8382000" cy="3886200"/>
          </a:xfrm>
        </p:spPr>
        <p:txBody>
          <a:bodyPr numCol="3">
            <a:normAutofit fontScale="92500" lnSpcReduction="10000"/>
          </a:bodyPr>
          <a:lstStyle/>
          <a:p>
            <a:pPr marL="0" indent="0">
              <a:buNone/>
            </a:pPr>
            <a:r>
              <a:rPr lang="en-IN" sz="2000" dirty="0"/>
              <a:t> 1. Product   </a:t>
            </a:r>
          </a:p>
          <a:p>
            <a:pPr marL="0" indent="0">
              <a:buNone/>
            </a:pPr>
            <a:r>
              <a:rPr lang="en-IN" sz="2000" dirty="0"/>
              <a:t> 2. Price</a:t>
            </a:r>
          </a:p>
          <a:p>
            <a:pPr marL="0" indent="0">
              <a:buNone/>
            </a:pPr>
            <a:r>
              <a:rPr lang="en-IN" sz="2000" dirty="0"/>
              <a:t> 3. Promotion     </a:t>
            </a:r>
          </a:p>
          <a:p>
            <a:pPr marL="0" indent="0">
              <a:buNone/>
            </a:pPr>
            <a:r>
              <a:rPr lang="en-IN" sz="2000" dirty="0"/>
              <a:t> 4. Place       </a:t>
            </a:r>
          </a:p>
          <a:p>
            <a:pPr marL="0" indent="0">
              <a:buNone/>
            </a:pPr>
            <a:r>
              <a:rPr lang="en-IN" sz="2000" dirty="0"/>
              <a:t> 5. People       </a:t>
            </a:r>
          </a:p>
          <a:p>
            <a:pPr marL="0" indent="0">
              <a:buNone/>
            </a:pPr>
            <a:r>
              <a:rPr lang="en-IN" sz="2000" dirty="0"/>
              <a:t> 6. Process       </a:t>
            </a:r>
          </a:p>
          <a:p>
            <a:pPr marL="0" indent="0">
              <a:buNone/>
            </a:pPr>
            <a:r>
              <a:rPr lang="en-IN" sz="2000" dirty="0"/>
              <a:t> 7. Physical evidence   </a:t>
            </a:r>
          </a:p>
          <a:p>
            <a:pPr marL="0" indent="0">
              <a:buNone/>
            </a:pPr>
            <a:r>
              <a:rPr lang="en-IN" sz="2000" dirty="0"/>
              <a:t> 8. Purpose </a:t>
            </a:r>
          </a:p>
          <a:p>
            <a:pPr marL="0" indent="0">
              <a:buNone/>
            </a:pPr>
            <a:r>
              <a:rPr lang="en-IN" sz="2000" dirty="0"/>
              <a:t> 9. Purchaser  </a:t>
            </a:r>
          </a:p>
          <a:p>
            <a:pPr marL="0" indent="0">
              <a:buNone/>
            </a:pPr>
            <a:r>
              <a:rPr lang="en-IN" sz="2000" dirty="0"/>
              <a:t>     </a:t>
            </a:r>
          </a:p>
          <a:p>
            <a:pPr marL="0" indent="0">
              <a:buNone/>
            </a:pPr>
            <a:r>
              <a:rPr lang="en-IN" sz="2000" dirty="0"/>
              <a:t>10. Push/pull       </a:t>
            </a:r>
          </a:p>
          <a:p>
            <a:pPr marL="0" indent="0">
              <a:buNone/>
            </a:pPr>
            <a:r>
              <a:rPr lang="en-IN" sz="2000" dirty="0"/>
              <a:t>11. Perceptions</a:t>
            </a:r>
          </a:p>
          <a:p>
            <a:pPr marL="0" indent="0">
              <a:buNone/>
            </a:pPr>
            <a:r>
              <a:rPr lang="en-IN" sz="2000" dirty="0"/>
              <a:t>12. Positioning       </a:t>
            </a:r>
          </a:p>
          <a:p>
            <a:pPr marL="0" indent="0">
              <a:buNone/>
            </a:pPr>
            <a:r>
              <a:rPr lang="en-IN" sz="2000" dirty="0"/>
              <a:t>13. Packaging       </a:t>
            </a:r>
          </a:p>
          <a:p>
            <a:pPr marL="0" indent="0">
              <a:buNone/>
            </a:pPr>
            <a:r>
              <a:rPr lang="en-IN" sz="2000" dirty="0"/>
              <a:t>14. Persuasion       </a:t>
            </a:r>
          </a:p>
          <a:p>
            <a:pPr marL="0" indent="0">
              <a:buNone/>
            </a:pPr>
            <a:r>
              <a:rPr lang="en-IN" sz="2000" dirty="0"/>
              <a:t>15. Performance      </a:t>
            </a:r>
          </a:p>
          <a:p>
            <a:pPr marL="0" indent="0">
              <a:buNone/>
            </a:pPr>
            <a:r>
              <a:rPr lang="en-IN" sz="2000" dirty="0"/>
              <a:t>16. Profitable       </a:t>
            </a:r>
          </a:p>
          <a:p>
            <a:pPr marL="0" indent="0">
              <a:buNone/>
            </a:pPr>
            <a:r>
              <a:rPr lang="en-IN" sz="2000" dirty="0"/>
              <a:t>17. Proactive       </a:t>
            </a:r>
          </a:p>
          <a:p>
            <a:pPr marL="0" indent="0">
              <a:buNone/>
            </a:pPr>
            <a:r>
              <a:rPr lang="en-IN" sz="2000" dirty="0"/>
              <a:t>18. Pull together </a:t>
            </a:r>
          </a:p>
          <a:p>
            <a:pPr marL="0" indent="0">
              <a:buNone/>
            </a:pPr>
            <a:r>
              <a:rPr lang="en-IN" sz="2000" dirty="0"/>
              <a:t>      </a:t>
            </a:r>
          </a:p>
          <a:p>
            <a:pPr marL="0" indent="0">
              <a:buNone/>
            </a:pPr>
            <a:r>
              <a:rPr lang="en-IN" sz="2000" dirty="0"/>
              <a:t>19. Perform       </a:t>
            </a:r>
          </a:p>
          <a:p>
            <a:pPr marL="0" indent="0">
              <a:buNone/>
            </a:pPr>
            <a:r>
              <a:rPr lang="en-IN" sz="2000" dirty="0"/>
              <a:t>20. Permission       </a:t>
            </a:r>
          </a:p>
          <a:p>
            <a:pPr marL="0" indent="0">
              <a:buNone/>
            </a:pPr>
            <a:r>
              <a:rPr lang="en-IN" sz="2000" dirty="0"/>
              <a:t>21. Pain      </a:t>
            </a:r>
          </a:p>
          <a:p>
            <a:pPr marL="0" indent="0">
              <a:buNone/>
            </a:pPr>
            <a:r>
              <a:rPr lang="en-IN" sz="2000" dirty="0"/>
              <a:t>22. Pleasure       </a:t>
            </a:r>
          </a:p>
          <a:p>
            <a:pPr marL="0" indent="0">
              <a:buNone/>
            </a:pPr>
            <a:r>
              <a:rPr lang="en-IN" sz="2000" dirty="0"/>
              <a:t>23. Periodic       </a:t>
            </a:r>
          </a:p>
          <a:p>
            <a:pPr marL="0" indent="0">
              <a:buNone/>
            </a:pPr>
            <a:r>
              <a:rPr lang="en-IN" sz="2000" dirty="0"/>
              <a:t>24. Persistent       </a:t>
            </a:r>
          </a:p>
          <a:p>
            <a:pPr marL="0" indent="0">
              <a:buNone/>
            </a:pPr>
            <a:r>
              <a:rPr lang="en-IN" sz="2000" dirty="0"/>
              <a:t>25. Partners       </a:t>
            </a:r>
          </a:p>
          <a:p>
            <a:pPr marL="0" indent="0">
              <a:buNone/>
            </a:pPr>
            <a:r>
              <a:rPr lang="en-IN" sz="2000" dirty="0"/>
              <a:t>26. Psychology       </a:t>
            </a:r>
          </a:p>
          <a:p>
            <a:pPr marL="0" indent="0">
              <a:buNone/>
            </a:pPr>
            <a:r>
              <a:rPr lang="en-IN" sz="2000" dirty="0"/>
              <a:t>27. </a:t>
            </a:r>
            <a:r>
              <a:rPr lang="en-IN" sz="2100" dirty="0"/>
              <a:t>Personal relationships</a:t>
            </a:r>
          </a:p>
        </p:txBody>
      </p:sp>
    </p:spTree>
    <p:extLst>
      <p:ext uri="{BB962C8B-B14F-4D97-AF65-F5344CB8AC3E}">
        <p14:creationId xmlns:p14="http://schemas.microsoft.com/office/powerpoint/2010/main" val="1819742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80F1C-84C6-4CDA-8EED-2EEFA476B50E}"/>
              </a:ext>
            </a:extLst>
          </p:cNvPr>
          <p:cNvSpPr>
            <a:spLocks noGrp="1"/>
          </p:cNvSpPr>
          <p:nvPr>
            <p:ph type="title"/>
          </p:nvPr>
        </p:nvSpPr>
        <p:spPr>
          <a:xfrm>
            <a:off x="1950013" y="533400"/>
            <a:ext cx="6589200" cy="823690"/>
          </a:xfrm>
        </p:spPr>
        <p:txBody>
          <a:bodyPr>
            <a:normAutofit fontScale="90000"/>
          </a:bodyPr>
          <a:lstStyle/>
          <a:p>
            <a:r>
              <a:rPr lang="en-US" dirty="0"/>
              <a:t>My Personal 3 P’s of Marketing</a:t>
            </a:r>
          </a:p>
        </p:txBody>
      </p:sp>
      <p:sp>
        <p:nvSpPr>
          <p:cNvPr id="3" name="Content Placeholder 2">
            <a:extLst>
              <a:ext uri="{FF2B5EF4-FFF2-40B4-BE49-F238E27FC236}">
                <a16:creationId xmlns:a16="http://schemas.microsoft.com/office/drawing/2014/main" id="{AD72259E-551A-4495-A16A-7E6AA05EADEE}"/>
              </a:ext>
            </a:extLst>
          </p:cNvPr>
          <p:cNvSpPr>
            <a:spLocks noGrp="1"/>
          </p:cNvSpPr>
          <p:nvPr>
            <p:ph sz="half" idx="1"/>
          </p:nvPr>
        </p:nvSpPr>
        <p:spPr>
          <a:xfrm>
            <a:off x="1942416" y="2590800"/>
            <a:ext cx="4305984" cy="3313303"/>
          </a:xfrm>
        </p:spPr>
        <p:txBody>
          <a:bodyPr>
            <a:normAutofit/>
          </a:bodyPr>
          <a:lstStyle/>
          <a:p>
            <a:r>
              <a:rPr lang="en-US" sz="2000" dirty="0"/>
              <a:t>Patience</a:t>
            </a:r>
          </a:p>
          <a:p>
            <a:r>
              <a:rPr lang="en-US" sz="2000" dirty="0"/>
              <a:t>Persistence</a:t>
            </a:r>
          </a:p>
          <a:p>
            <a:r>
              <a:rPr lang="en-US" sz="2000" dirty="0"/>
              <a:t>Perseverance</a:t>
            </a:r>
          </a:p>
        </p:txBody>
      </p:sp>
      <p:sp>
        <p:nvSpPr>
          <p:cNvPr id="5" name="TextBox 4">
            <a:extLst>
              <a:ext uri="{FF2B5EF4-FFF2-40B4-BE49-F238E27FC236}">
                <a16:creationId xmlns:a16="http://schemas.microsoft.com/office/drawing/2014/main" id="{A3B5E955-60CE-4AE1-B6A2-CAD0A05910F0}"/>
              </a:ext>
            </a:extLst>
          </p:cNvPr>
          <p:cNvSpPr txBox="1"/>
          <p:nvPr/>
        </p:nvSpPr>
        <p:spPr>
          <a:xfrm flipH="1">
            <a:off x="1942416" y="1330621"/>
            <a:ext cx="6210984" cy="646331"/>
          </a:xfrm>
          <a:prstGeom prst="rect">
            <a:avLst/>
          </a:prstGeom>
          <a:noFill/>
        </p:spPr>
        <p:txBody>
          <a:bodyPr wrap="square" rtlCol="0">
            <a:spAutoFit/>
          </a:bodyPr>
          <a:lstStyle/>
          <a:p>
            <a:r>
              <a:rPr lang="en-US" dirty="0"/>
              <a:t>Concepts that will serve you well throughout your personal ministry:</a:t>
            </a:r>
          </a:p>
        </p:txBody>
      </p:sp>
    </p:spTree>
    <p:extLst>
      <p:ext uri="{BB962C8B-B14F-4D97-AF65-F5344CB8AC3E}">
        <p14:creationId xmlns:p14="http://schemas.microsoft.com/office/powerpoint/2010/main" val="1650712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A7B8F-2077-4E06-8A45-4A014ADA68B5}"/>
              </a:ext>
            </a:extLst>
          </p:cNvPr>
          <p:cNvSpPr>
            <a:spLocks noGrp="1"/>
          </p:cNvSpPr>
          <p:nvPr>
            <p:ph type="title"/>
          </p:nvPr>
        </p:nvSpPr>
        <p:spPr/>
        <p:txBody>
          <a:bodyPr/>
          <a:lstStyle/>
          <a:p>
            <a:r>
              <a:rPr lang="en-US" dirty="0"/>
              <a:t>Introduction to Marketing</a:t>
            </a:r>
          </a:p>
        </p:txBody>
      </p:sp>
      <p:sp>
        <p:nvSpPr>
          <p:cNvPr id="3" name="Content Placeholder 2">
            <a:extLst>
              <a:ext uri="{FF2B5EF4-FFF2-40B4-BE49-F238E27FC236}">
                <a16:creationId xmlns:a16="http://schemas.microsoft.com/office/drawing/2014/main" id="{52D20E34-52E0-4CBF-86D9-5442688D06AF}"/>
              </a:ext>
            </a:extLst>
          </p:cNvPr>
          <p:cNvSpPr>
            <a:spLocks noGrp="1"/>
          </p:cNvSpPr>
          <p:nvPr>
            <p:ph idx="1"/>
          </p:nvPr>
        </p:nvSpPr>
        <p:spPr/>
        <p:txBody>
          <a:bodyPr>
            <a:normAutofit/>
          </a:bodyPr>
          <a:lstStyle/>
          <a:p>
            <a:r>
              <a:rPr lang="en-US" sz="2400" dirty="0"/>
              <a:t>This course represents a big pivot point;</a:t>
            </a:r>
          </a:p>
          <a:p>
            <a:r>
              <a:rPr lang="en-US" sz="2400" dirty="0"/>
              <a:t>It’s likely the first time during your studies here at CLI where you won’t be learning about your Christian faith as much as you will learn how to articulate your faith to the people who most want to hear your message</a:t>
            </a:r>
          </a:p>
        </p:txBody>
      </p:sp>
    </p:spTree>
    <p:extLst>
      <p:ext uri="{BB962C8B-B14F-4D97-AF65-F5344CB8AC3E}">
        <p14:creationId xmlns:p14="http://schemas.microsoft.com/office/powerpoint/2010/main" val="3800676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611E2-4923-44F4-B2C9-0C6FC13CB215}"/>
              </a:ext>
            </a:extLst>
          </p:cNvPr>
          <p:cNvSpPr>
            <a:spLocks noGrp="1"/>
          </p:cNvSpPr>
          <p:nvPr>
            <p:ph type="title"/>
          </p:nvPr>
        </p:nvSpPr>
        <p:spPr/>
        <p:txBody>
          <a:bodyPr/>
          <a:lstStyle/>
          <a:p>
            <a:r>
              <a:rPr lang="en-US" dirty="0"/>
              <a:t>Introduction to Marketing</a:t>
            </a:r>
          </a:p>
        </p:txBody>
      </p:sp>
      <p:sp>
        <p:nvSpPr>
          <p:cNvPr id="3" name="Content Placeholder 2">
            <a:extLst>
              <a:ext uri="{FF2B5EF4-FFF2-40B4-BE49-F238E27FC236}">
                <a16:creationId xmlns:a16="http://schemas.microsoft.com/office/drawing/2014/main" id="{C0E4ED43-CF1C-4AD6-A9A3-125E8521851F}"/>
              </a:ext>
            </a:extLst>
          </p:cNvPr>
          <p:cNvSpPr>
            <a:spLocks noGrp="1"/>
          </p:cNvSpPr>
          <p:nvPr>
            <p:ph idx="1"/>
          </p:nvPr>
        </p:nvSpPr>
        <p:spPr/>
        <p:txBody>
          <a:bodyPr>
            <a:normAutofit/>
          </a:bodyPr>
          <a:lstStyle/>
          <a:p>
            <a:r>
              <a:rPr lang="en-US" sz="2400" dirty="0"/>
              <a:t>Outcomes for this Introduction to Marketing course:</a:t>
            </a:r>
          </a:p>
          <a:p>
            <a:pPr lvl="1"/>
            <a:r>
              <a:rPr lang="en-US" sz="2000" dirty="0"/>
              <a:t>To help you identify &amp; understand the processes behind:</a:t>
            </a:r>
          </a:p>
          <a:p>
            <a:pPr lvl="2"/>
            <a:r>
              <a:rPr lang="en-US" sz="1800" dirty="0"/>
              <a:t>Who you intend to reach with your ministry;</a:t>
            </a:r>
          </a:p>
          <a:p>
            <a:pPr lvl="2"/>
            <a:r>
              <a:rPr lang="en-US" sz="1800" dirty="0"/>
              <a:t>Why would they be interested;</a:t>
            </a:r>
          </a:p>
          <a:p>
            <a:pPr lvl="2"/>
            <a:r>
              <a:rPr lang="en-US" sz="1800" dirty="0"/>
              <a:t>What would motivate these people to have an interest in your message;</a:t>
            </a:r>
          </a:p>
          <a:p>
            <a:pPr lvl="2"/>
            <a:r>
              <a:rPr lang="en-US" sz="1800" dirty="0"/>
              <a:t>How will they learn about you and your ministry;</a:t>
            </a:r>
          </a:p>
        </p:txBody>
      </p:sp>
    </p:spTree>
    <p:extLst>
      <p:ext uri="{BB962C8B-B14F-4D97-AF65-F5344CB8AC3E}">
        <p14:creationId xmlns:p14="http://schemas.microsoft.com/office/powerpoint/2010/main" val="1286098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C3EBD-DEBE-482A-88E2-C601873FA2FB}"/>
              </a:ext>
            </a:extLst>
          </p:cNvPr>
          <p:cNvSpPr>
            <a:spLocks noGrp="1"/>
          </p:cNvSpPr>
          <p:nvPr>
            <p:ph type="title"/>
          </p:nvPr>
        </p:nvSpPr>
        <p:spPr/>
        <p:txBody>
          <a:bodyPr/>
          <a:lstStyle/>
          <a:p>
            <a:r>
              <a:rPr lang="en-US" dirty="0"/>
              <a:t>Introduction to Marketing</a:t>
            </a:r>
          </a:p>
        </p:txBody>
      </p:sp>
      <p:sp>
        <p:nvSpPr>
          <p:cNvPr id="3" name="Content Placeholder 2">
            <a:extLst>
              <a:ext uri="{FF2B5EF4-FFF2-40B4-BE49-F238E27FC236}">
                <a16:creationId xmlns:a16="http://schemas.microsoft.com/office/drawing/2014/main" id="{0A9DB9F4-5FF2-4FDA-B901-FF1104CFC559}"/>
              </a:ext>
            </a:extLst>
          </p:cNvPr>
          <p:cNvSpPr>
            <a:spLocks noGrp="1"/>
          </p:cNvSpPr>
          <p:nvPr>
            <p:ph idx="1"/>
          </p:nvPr>
        </p:nvSpPr>
        <p:spPr/>
        <p:txBody>
          <a:bodyPr>
            <a:normAutofit/>
          </a:bodyPr>
          <a:lstStyle/>
          <a:p>
            <a:r>
              <a:rPr lang="en-US" sz="2400" dirty="0"/>
              <a:t>Definition of marketing</a:t>
            </a:r>
          </a:p>
          <a:p>
            <a:r>
              <a:rPr lang="en-US" sz="2400" dirty="0"/>
              <a:t>Core concepts</a:t>
            </a:r>
          </a:p>
          <a:p>
            <a:r>
              <a:rPr lang="en-US" sz="2400" dirty="0"/>
              <a:t>Glossary of terms</a:t>
            </a:r>
          </a:p>
        </p:txBody>
      </p:sp>
    </p:spTree>
    <p:extLst>
      <p:ext uri="{BB962C8B-B14F-4D97-AF65-F5344CB8AC3E}">
        <p14:creationId xmlns:p14="http://schemas.microsoft.com/office/powerpoint/2010/main" val="3670877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C0FA8-0DF4-410D-A0B9-7832BB0666D6}"/>
              </a:ext>
            </a:extLst>
          </p:cNvPr>
          <p:cNvSpPr>
            <a:spLocks noGrp="1"/>
          </p:cNvSpPr>
          <p:nvPr>
            <p:ph type="title"/>
          </p:nvPr>
        </p:nvSpPr>
        <p:spPr>
          <a:xfrm>
            <a:off x="1945201" y="624110"/>
            <a:ext cx="6589199" cy="976090"/>
          </a:xfrm>
        </p:spPr>
        <p:txBody>
          <a:bodyPr>
            <a:normAutofit/>
          </a:bodyPr>
          <a:lstStyle/>
          <a:p>
            <a:r>
              <a:rPr lang="en-US" dirty="0"/>
              <a:t>Key Parallels to focus on…</a:t>
            </a:r>
          </a:p>
        </p:txBody>
      </p:sp>
      <p:sp>
        <p:nvSpPr>
          <p:cNvPr id="3" name="Content Placeholder 2">
            <a:extLst>
              <a:ext uri="{FF2B5EF4-FFF2-40B4-BE49-F238E27FC236}">
                <a16:creationId xmlns:a16="http://schemas.microsoft.com/office/drawing/2014/main" id="{92125A0B-1CEB-4FD1-8D3D-7259BC7FFFD9}"/>
              </a:ext>
            </a:extLst>
          </p:cNvPr>
          <p:cNvSpPr>
            <a:spLocks noGrp="1"/>
          </p:cNvSpPr>
          <p:nvPr>
            <p:ph idx="1"/>
          </p:nvPr>
        </p:nvSpPr>
        <p:spPr>
          <a:xfrm>
            <a:off x="1942415" y="2133600"/>
            <a:ext cx="6591985" cy="4191000"/>
          </a:xfrm>
        </p:spPr>
        <p:txBody>
          <a:bodyPr>
            <a:normAutofit fontScale="92500" lnSpcReduction="10000"/>
          </a:bodyPr>
          <a:lstStyle/>
          <a:p>
            <a:r>
              <a:rPr lang="en-US" dirty="0"/>
              <a:t>Marketing is generally thought of as a corporate, for-profit activity;</a:t>
            </a:r>
          </a:p>
          <a:p>
            <a:r>
              <a:rPr lang="en-US" dirty="0"/>
              <a:t>Yet nearly every aspect of corporate ‘for-profit’ marketing is directly applicable to articulating our faith, and promoting your ministry.</a:t>
            </a:r>
          </a:p>
          <a:p>
            <a:r>
              <a:rPr lang="en-US" dirty="0"/>
              <a:t>My goal is to make this course as practical as possible;</a:t>
            </a:r>
          </a:p>
          <a:p>
            <a:r>
              <a:rPr lang="en-US" dirty="0"/>
              <a:t>Your goal is to apply each of these marketing concepts in a practical way to your unique ministry goals, whether you are in…</a:t>
            </a:r>
          </a:p>
          <a:p>
            <a:pPr lvl="1"/>
            <a:r>
              <a:rPr lang="en-US" dirty="0"/>
              <a:t>A wealthy suburban Chicago neighborhood;</a:t>
            </a:r>
          </a:p>
          <a:p>
            <a:pPr lvl="1"/>
            <a:r>
              <a:rPr lang="en-US" dirty="0"/>
              <a:t>A poverty challenged metro or rural area of any region;</a:t>
            </a:r>
          </a:p>
          <a:p>
            <a:pPr lvl="1"/>
            <a:r>
              <a:rPr lang="en-US" dirty="0"/>
              <a:t>Any world region that is hostile to  God’s truth;</a:t>
            </a:r>
          </a:p>
          <a:p>
            <a:pPr lvl="1"/>
            <a:r>
              <a:rPr lang="en-US" dirty="0"/>
              <a:t>The strategies we talk about here apply equally to everyone, only the tactics change from one situation to the next;</a:t>
            </a:r>
          </a:p>
        </p:txBody>
      </p:sp>
    </p:spTree>
    <p:extLst>
      <p:ext uri="{BB962C8B-B14F-4D97-AF65-F5344CB8AC3E}">
        <p14:creationId xmlns:p14="http://schemas.microsoft.com/office/powerpoint/2010/main" val="622947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72EAD-8829-4E48-BE72-3F1C45C5A722}"/>
              </a:ext>
            </a:extLst>
          </p:cNvPr>
          <p:cNvSpPr>
            <a:spLocks noGrp="1"/>
          </p:cNvSpPr>
          <p:nvPr>
            <p:ph type="title"/>
          </p:nvPr>
        </p:nvSpPr>
        <p:spPr/>
        <p:txBody>
          <a:bodyPr/>
          <a:lstStyle/>
          <a:p>
            <a:r>
              <a:rPr lang="en-US" dirty="0"/>
              <a:t>Definition of Marketing:</a:t>
            </a:r>
          </a:p>
        </p:txBody>
      </p:sp>
      <p:sp>
        <p:nvSpPr>
          <p:cNvPr id="3" name="Content Placeholder 2">
            <a:extLst>
              <a:ext uri="{FF2B5EF4-FFF2-40B4-BE49-F238E27FC236}">
                <a16:creationId xmlns:a16="http://schemas.microsoft.com/office/drawing/2014/main" id="{518FEB3C-B4FB-4D55-81DC-86EC24149AF9}"/>
              </a:ext>
            </a:extLst>
          </p:cNvPr>
          <p:cNvSpPr>
            <a:spLocks noGrp="1"/>
          </p:cNvSpPr>
          <p:nvPr>
            <p:ph idx="1"/>
          </p:nvPr>
        </p:nvSpPr>
        <p:spPr>
          <a:xfrm>
            <a:off x="1942415" y="2133600"/>
            <a:ext cx="6744385" cy="4343400"/>
          </a:xfrm>
        </p:spPr>
        <p:txBody>
          <a:bodyPr>
            <a:normAutofit lnSpcReduction="10000"/>
          </a:bodyPr>
          <a:lstStyle/>
          <a:p>
            <a:r>
              <a:rPr lang="en-US" b="1" dirty="0"/>
              <a:t>Marketing</a:t>
            </a:r>
            <a:r>
              <a:rPr lang="en-US" dirty="0"/>
              <a:t> is how you articulate &amp; communicate your story to attract customers, partners, investors, employees and anyone else you will interact with.  </a:t>
            </a:r>
          </a:p>
          <a:p>
            <a:r>
              <a:rPr lang="en-US" dirty="0"/>
              <a:t>It’s a carefully scripted set or combination of messages, and the impressions &amp; perceptions that help users decide if they’ll welcome you into their lives as a necessity, as a ‘nice-to-have’, or as an unavoidable nuisance.  </a:t>
            </a:r>
          </a:p>
          <a:p>
            <a:r>
              <a:rPr lang="en-US" dirty="0"/>
              <a:t>Marketing is the manner that you:</a:t>
            </a:r>
          </a:p>
          <a:p>
            <a:pPr lvl="1"/>
            <a:r>
              <a:rPr lang="en-US" dirty="0"/>
              <a:t> manage and control how everyone interacts with you and your message; </a:t>
            </a:r>
          </a:p>
          <a:p>
            <a:pPr lvl="1"/>
            <a:r>
              <a:rPr lang="en-US" b="1" dirty="0"/>
              <a:t>It’s the sum total of the impressions &amp; perceptions you either deliberately or accidently create. </a:t>
            </a:r>
          </a:p>
          <a:p>
            <a:pPr lvl="1"/>
            <a:r>
              <a:rPr lang="en-US" dirty="0"/>
              <a:t>Perceptions are almost always more important than reality</a:t>
            </a:r>
          </a:p>
        </p:txBody>
      </p:sp>
    </p:spTree>
    <p:extLst>
      <p:ext uri="{BB962C8B-B14F-4D97-AF65-F5344CB8AC3E}">
        <p14:creationId xmlns:p14="http://schemas.microsoft.com/office/powerpoint/2010/main" val="3422324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t>Who Markets?</a:t>
            </a:r>
            <a:endParaRPr lang="en-IN"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a:t>Resource Markets</a:t>
            </a:r>
          </a:p>
          <a:p>
            <a:pPr eaLnBrk="1" fontAlgn="auto" hangingPunct="1">
              <a:spcAft>
                <a:spcPts val="0"/>
              </a:spcAft>
              <a:buFont typeface="Arial" pitchFamily="34" charset="0"/>
              <a:buChar char="•"/>
              <a:defRPr/>
            </a:pPr>
            <a:r>
              <a:rPr lang="en-US" dirty="0"/>
              <a:t>Manufacturer markets</a:t>
            </a:r>
          </a:p>
          <a:p>
            <a:pPr eaLnBrk="1" fontAlgn="auto" hangingPunct="1">
              <a:spcAft>
                <a:spcPts val="0"/>
              </a:spcAft>
              <a:buFont typeface="Arial" pitchFamily="34" charset="0"/>
              <a:buChar char="•"/>
              <a:defRPr/>
            </a:pPr>
            <a:r>
              <a:rPr lang="en-US" dirty="0"/>
              <a:t>Intermediate markets </a:t>
            </a:r>
          </a:p>
          <a:p>
            <a:pPr eaLnBrk="1" fontAlgn="auto" hangingPunct="1">
              <a:spcAft>
                <a:spcPts val="0"/>
              </a:spcAft>
              <a:buFont typeface="Arial" pitchFamily="34" charset="0"/>
              <a:buChar char="•"/>
              <a:defRPr/>
            </a:pPr>
            <a:r>
              <a:rPr lang="en-US" dirty="0"/>
              <a:t>Government markets</a:t>
            </a:r>
          </a:p>
          <a:p>
            <a:pPr eaLnBrk="1" fontAlgn="auto" hangingPunct="1">
              <a:spcAft>
                <a:spcPts val="0"/>
              </a:spcAft>
              <a:buFont typeface="Arial" pitchFamily="34" charset="0"/>
              <a:buChar char="•"/>
              <a:defRPr/>
            </a:pPr>
            <a:r>
              <a:rPr lang="en-US" dirty="0"/>
              <a:t>Consumer markets</a:t>
            </a:r>
          </a:p>
          <a:p>
            <a:pPr eaLnBrk="1" fontAlgn="auto" hangingPunct="1">
              <a:spcAft>
                <a:spcPts val="0"/>
              </a:spcAft>
              <a:buFont typeface="Arial" pitchFamily="34" charset="0"/>
              <a:buChar char="•"/>
              <a:defRPr/>
            </a:pPr>
            <a:r>
              <a:rPr lang="en-US" dirty="0"/>
              <a:t>Market place and market space</a:t>
            </a:r>
          </a:p>
          <a:p>
            <a:pPr eaLnBrk="1" fontAlgn="auto" hangingPunct="1">
              <a:spcAft>
                <a:spcPts val="0"/>
              </a:spcAft>
              <a:buFont typeface="Arial" pitchFamily="34" charset="0"/>
              <a:buChar char="•"/>
              <a:defRPr/>
            </a:pPr>
            <a:r>
              <a:rPr lang="en-US" dirty="0"/>
              <a:t>Anyone who needs to communicate a product, service or information to a targeted audience</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052290"/>
          </a:xfrm>
        </p:spPr>
        <p:txBody>
          <a:bodyPr/>
          <a:lstStyle/>
          <a:p>
            <a:pPr eaLnBrk="1" fontAlgn="auto" hangingPunct="1">
              <a:spcAft>
                <a:spcPts val="0"/>
              </a:spcAft>
              <a:defRPr/>
            </a:pPr>
            <a:r>
              <a:rPr dirty="0"/>
              <a:t>Core </a:t>
            </a:r>
            <a:r>
              <a:rPr lang="en-US" dirty="0"/>
              <a:t>M</a:t>
            </a:r>
            <a:r>
              <a:rPr dirty="0"/>
              <a:t>arketing concepts</a:t>
            </a:r>
            <a:endParaRPr lang="en-IN" dirty="0"/>
          </a:p>
        </p:txBody>
      </p:sp>
      <p:sp>
        <p:nvSpPr>
          <p:cNvPr id="3" name="Content Placeholder 2"/>
          <p:cNvSpPr>
            <a:spLocks noGrp="1"/>
          </p:cNvSpPr>
          <p:nvPr>
            <p:ph idx="1"/>
          </p:nvPr>
        </p:nvSpPr>
        <p:spPr>
          <a:xfrm>
            <a:off x="1945200" y="2590800"/>
            <a:ext cx="6741599" cy="4114800"/>
          </a:xfrm>
        </p:spPr>
        <p:txBody>
          <a:bodyPr rtlCol="0">
            <a:normAutofit/>
          </a:bodyPr>
          <a:lstStyle/>
          <a:p>
            <a:pPr eaLnBrk="1" fontAlgn="auto" hangingPunct="1">
              <a:spcAft>
                <a:spcPts val="0"/>
              </a:spcAft>
              <a:buFont typeface="Arial" pitchFamily="34" charset="0"/>
              <a:buChar char="•"/>
              <a:defRPr/>
            </a:pPr>
            <a:r>
              <a:rPr lang="en-US" sz="2400" dirty="0"/>
              <a:t>Needs</a:t>
            </a:r>
          </a:p>
          <a:p>
            <a:pPr lvl="1" eaLnBrk="1" fontAlgn="auto" hangingPunct="1">
              <a:spcAft>
                <a:spcPts val="0"/>
              </a:spcAft>
              <a:buFont typeface="Courier New" panose="02070309020205020404" pitchFamily="49" charset="0"/>
              <a:buChar char="o"/>
              <a:defRPr/>
            </a:pPr>
            <a:r>
              <a:rPr lang="en-US" sz="2000" dirty="0"/>
              <a:t>Stated needs</a:t>
            </a:r>
          </a:p>
          <a:p>
            <a:pPr lvl="1" eaLnBrk="1" fontAlgn="auto" hangingPunct="1">
              <a:spcAft>
                <a:spcPts val="0"/>
              </a:spcAft>
              <a:buFont typeface="Courier New" panose="02070309020205020404" pitchFamily="49" charset="0"/>
              <a:buChar char="o"/>
              <a:defRPr/>
            </a:pPr>
            <a:r>
              <a:rPr lang="en-US" sz="2000" dirty="0"/>
              <a:t>Real needs</a:t>
            </a:r>
          </a:p>
          <a:p>
            <a:pPr lvl="1" eaLnBrk="1" fontAlgn="auto" hangingPunct="1">
              <a:spcAft>
                <a:spcPts val="0"/>
              </a:spcAft>
              <a:buFont typeface="Courier New" panose="02070309020205020404" pitchFamily="49" charset="0"/>
              <a:buChar char="o"/>
              <a:defRPr/>
            </a:pPr>
            <a:r>
              <a:rPr lang="en-US" sz="2000" dirty="0"/>
              <a:t>Unstated needs</a:t>
            </a:r>
          </a:p>
          <a:p>
            <a:pPr lvl="1" eaLnBrk="1" fontAlgn="auto" hangingPunct="1">
              <a:spcAft>
                <a:spcPts val="0"/>
              </a:spcAft>
              <a:buFont typeface="Courier New" panose="02070309020205020404" pitchFamily="49" charset="0"/>
              <a:buChar char="o"/>
              <a:defRPr/>
            </a:pPr>
            <a:r>
              <a:rPr lang="en-US" sz="2000" dirty="0"/>
              <a:t>Delight needs</a:t>
            </a:r>
          </a:p>
          <a:p>
            <a:pPr lvl="1" eaLnBrk="1" fontAlgn="auto" hangingPunct="1">
              <a:spcAft>
                <a:spcPts val="0"/>
              </a:spcAft>
              <a:buFont typeface="Courier New" panose="02070309020205020404" pitchFamily="49" charset="0"/>
              <a:buChar char="o"/>
              <a:defRPr/>
            </a:pPr>
            <a:r>
              <a:rPr lang="en-US" sz="2000" dirty="0"/>
              <a:t>Secret needs</a:t>
            </a:r>
          </a:p>
          <a:p>
            <a:pPr>
              <a:buFont typeface="Arial" panose="020B0604020202020204" pitchFamily="34" charset="0"/>
              <a:buChar char="•"/>
              <a:defRPr/>
            </a:pPr>
            <a:r>
              <a:rPr lang="en-US" sz="2200" dirty="0"/>
              <a:t>Wants</a:t>
            </a:r>
          </a:p>
          <a:p>
            <a:pPr lvl="1">
              <a:buFont typeface="Arial" panose="020B0604020202020204" pitchFamily="34" charset="0"/>
              <a:buChar char="•"/>
              <a:defRPr/>
            </a:pPr>
            <a:r>
              <a:rPr lang="en-US" sz="2000" dirty="0"/>
              <a:t>Convenience</a:t>
            </a:r>
          </a:p>
          <a:p>
            <a:pPr lvl="1">
              <a:buFont typeface="Arial" panose="020B0604020202020204" pitchFamily="34" charset="0"/>
              <a:buChar char="•"/>
              <a:defRPr/>
            </a:pPr>
            <a:r>
              <a:rPr lang="en-US" sz="2000" dirty="0"/>
              <a:t>Emotional</a:t>
            </a:r>
          </a:p>
          <a:p>
            <a:pPr marL="0" indent="0" eaLnBrk="1" fontAlgn="auto" hangingPunct="1">
              <a:spcAft>
                <a:spcPts val="0"/>
              </a:spcAft>
              <a:buNone/>
              <a:defRPr/>
            </a:pPr>
            <a:endParaRPr lang="en-IN" sz="2000" dirty="0"/>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211</TotalTime>
  <Words>828</Words>
  <Application>Microsoft Office PowerPoint</Application>
  <PresentationFormat>On-screen Show (4:3)</PresentationFormat>
  <Paragraphs>174</Paragraphs>
  <Slides>22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Century Gothic</vt:lpstr>
      <vt:lpstr>Courier New</vt:lpstr>
      <vt:lpstr>Tahoma</vt:lpstr>
      <vt:lpstr>Wingdings 3</vt:lpstr>
      <vt:lpstr>Wisp</vt:lpstr>
      <vt:lpstr>MODULE 1</vt:lpstr>
      <vt:lpstr>MODULE 1</vt:lpstr>
      <vt:lpstr>Introduction to Marketing</vt:lpstr>
      <vt:lpstr>Introduction to Marketing</vt:lpstr>
      <vt:lpstr>Introduction to Marketing</vt:lpstr>
      <vt:lpstr>Key Parallels to focus on…</vt:lpstr>
      <vt:lpstr>Definition of Marketing:</vt:lpstr>
      <vt:lpstr>Who Markets?</vt:lpstr>
      <vt:lpstr>Core Marketing concepts</vt:lpstr>
      <vt:lpstr>Core Marketing concepts</vt:lpstr>
      <vt:lpstr>Core Marketing concepts</vt:lpstr>
      <vt:lpstr>Scope of Marketing</vt:lpstr>
      <vt:lpstr>Difference between Goods &amp; Services</vt:lpstr>
      <vt:lpstr>Difference between Goods &amp; Services </vt:lpstr>
      <vt:lpstr>Market Environment</vt:lpstr>
      <vt:lpstr>Porter’s 5 Forces</vt:lpstr>
      <vt:lpstr>PEST concepts</vt:lpstr>
      <vt:lpstr>Introduction to Segmentation</vt:lpstr>
      <vt:lpstr>Targeting and Positioning</vt:lpstr>
      <vt:lpstr>Marketing Mix (4 Ps &amp; 7 Ps)</vt:lpstr>
      <vt:lpstr>27 P’s of Marketing Mix</vt:lpstr>
      <vt:lpstr>My Personal 3 P’s of Marketing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Ashish Gupta</dc:creator>
  <cp:lastModifiedBy>Tom Tubergen</cp:lastModifiedBy>
  <cp:revision>43</cp:revision>
  <dcterms:created xsi:type="dcterms:W3CDTF">2006-08-16T00:00:00Z</dcterms:created>
  <dcterms:modified xsi:type="dcterms:W3CDTF">2017-07-09T15:55:52Z</dcterms:modified>
</cp:coreProperties>
</file>