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3"/>
  </p:notesMasterIdLst>
  <p:handoutMasterIdLst>
    <p:handoutMasterId r:id="rId14"/>
  </p:handoutMasterIdLst>
  <p:sldIdLst>
    <p:sldId id="329" r:id="rId3"/>
    <p:sldId id="293" r:id="rId4"/>
    <p:sldId id="433" r:id="rId5"/>
    <p:sldId id="434" r:id="rId6"/>
    <p:sldId id="436" r:id="rId7"/>
    <p:sldId id="435" r:id="rId8"/>
    <p:sldId id="437" r:id="rId9"/>
    <p:sldId id="440" r:id="rId10"/>
    <p:sldId id="441" r:id="rId11"/>
    <p:sldId id="43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40488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6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2042" y="551795"/>
            <a:ext cx="41042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Libro de Hechos</a:t>
            </a:r>
            <a:endParaRPr lang="es-MX" sz="4400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371107" y="2006899"/>
          <a:ext cx="9985320" cy="2348297"/>
        </p:xfrm>
        <a:graphic>
          <a:graphicData uri="http://schemas.openxmlformats.org/drawingml/2006/table">
            <a:tbl>
              <a:tblPr/>
              <a:tblGrid>
                <a:gridCol w="448402"/>
                <a:gridCol w="714726"/>
                <a:gridCol w="1246467"/>
                <a:gridCol w="1155880"/>
                <a:gridCol w="1283607"/>
                <a:gridCol w="1284512"/>
                <a:gridCol w="1925863"/>
                <a:gridCol w="192586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Pasaje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Necesidad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Conflicto 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a. Interno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b. Externo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Siervo Responsable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Ministerio que lo solucionó</a:t>
                      </a:r>
                      <a:endParaRPr lang="es-MX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Fruto de Crecimiento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a. Entendimiento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b. Numérico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Ministerio inició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Ministerio progresó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Ministerio maduró</a:t>
                      </a:r>
                      <a:endParaRPr lang="es-MX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1.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2.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3.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4.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5.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6.</a:t>
                      </a: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2 Ministerio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Madurez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El ministerio progresa a medida que contribuya con: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505858" y="2394941"/>
            <a:ext cx="23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IGLESIA… iglesia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Crece y Madura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0" y="2171700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83779" y="1173639"/>
            <a:ext cx="119082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¿Cómo inicia el ministerio?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¿Cómo progresa el ministerio?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¿Cómo madura el misterio?</a:t>
            </a:r>
            <a:endParaRPr lang="es-MX" sz="66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71540" y="826808"/>
            <a:ext cx="8634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72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49526" y="1031759"/>
            <a:ext cx="599089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ministerio madura cuando:</a:t>
            </a:r>
          </a:p>
          <a:p>
            <a:pPr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No crea...</a:t>
            </a:r>
          </a:p>
          <a:p>
            <a:pPr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Contribuye a la solución de…</a:t>
            </a:r>
            <a:endParaRPr lang="es-MX" sz="5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16 Explosión 2"/>
          <p:cNvSpPr/>
          <p:nvPr/>
        </p:nvSpPr>
        <p:spPr>
          <a:xfrm>
            <a:off x="5707127" y="4067515"/>
            <a:ext cx="5328744" cy="2112578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Explosión 1"/>
          <p:cNvSpPr/>
          <p:nvPr/>
        </p:nvSpPr>
        <p:spPr>
          <a:xfrm>
            <a:off x="7015664" y="2333306"/>
            <a:ext cx="1371600" cy="1292773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Explosión 1"/>
          <p:cNvSpPr/>
          <p:nvPr/>
        </p:nvSpPr>
        <p:spPr>
          <a:xfrm>
            <a:off x="7509650" y="2916631"/>
            <a:ext cx="2695904" cy="2191407"/>
          </a:xfrm>
          <a:prstGeom prst="irregularSeal1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08083" y="1150885"/>
            <a:ext cx="101267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Libro de Hechos</a:t>
            </a:r>
          </a:p>
          <a:p>
            <a:pPr algn="r"/>
            <a:r>
              <a:rPr lang="es-MX" sz="72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algn="r"/>
            <a:r>
              <a:rPr lang="es-MX" sz="72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MINISTERIO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13035" y="315312"/>
            <a:ext cx="10126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Libro de Hechos</a:t>
            </a:r>
          </a:p>
          <a:p>
            <a:pPr algn="r"/>
            <a:r>
              <a:rPr lang="es-MX" sz="32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Capítulo 12:1-5, 12, 24</a:t>
            </a:r>
            <a:r>
              <a:rPr lang="es-MX" sz="20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72813" y="428068"/>
            <a:ext cx="6915807" cy="594008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aquel mismo tiempo el rey Herodes echó mano a algunos de la iglesia para maltratarles. </a:t>
            </a: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mató a espada a Jacobo, hermano de Juan. </a:t>
            </a: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viendo que esto había agradado a los judíos, procedió a prender también a Pedro. Eran entonces los días de los panes sin levadura. </a:t>
            </a: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Y habiéndole tomado preso, le puso en la cárcel, entregándole a cuatro grupos de cuatro soldados cada uno, para que le custodiasen; y se proponía sacarle al pueblo después de la pascua. </a:t>
            </a: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Así que Pedro estaba custodiado en la cárcel; pero la iglesia hacía sin cesar oración a Dios por él…</a:t>
            </a:r>
          </a:p>
          <a:p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…Y habiendo considerado esto, llegó a casa de María la madre de Juan, el que tenía por sobrenombre Marcos, donde muchos estaban reunidos orando…</a:t>
            </a:r>
          </a:p>
          <a:p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…Pero la palabra del Señor crecía y se multiplicaba. </a:t>
            </a:r>
          </a:p>
          <a:p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7 Llamada de nube"/>
          <p:cNvSpPr/>
          <p:nvPr/>
        </p:nvSpPr>
        <p:spPr>
          <a:xfrm>
            <a:off x="7252138" y="1671145"/>
            <a:ext cx="4939862" cy="4918842"/>
          </a:xfrm>
          <a:prstGeom prst="cloudCallout">
            <a:avLst>
              <a:gd name="adj1" fmla="val -50663"/>
              <a:gd name="adj2" fmla="val -625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 crece en número y entendimiento en medio de conflictos internos y externos gracias a ministerios establecidos o no establecidos que contribuyen a solucionar conflictos.</a:t>
            </a:r>
          </a:p>
          <a:p>
            <a:pPr algn="ctr"/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902" y="346841"/>
            <a:ext cx="8435866" cy="6258909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6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23367" y="1933897"/>
            <a:ext cx="7409819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s-MX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30 pasajes Tabla de Estudio y Análisis de la Iglesia y Ministerio en el Libro de Hechos. 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465</Words>
  <Application>Microsoft Office PowerPoint</Application>
  <PresentationFormat>Personalizado</PresentationFormat>
  <Paragraphs>94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Whirligig design template</vt:lpstr>
      <vt:lpstr>6</vt:lpstr>
      <vt:lpstr>U. 2 Ministerio L. 3 Madurez    </vt:lpstr>
      <vt:lpstr>  </vt:lpstr>
      <vt:lpstr>  </vt:lpstr>
      <vt:lpstr>  </vt:lpstr>
      <vt:lpstr>  </vt:lpstr>
      <vt:lpstr>  </vt:lpstr>
      <vt:lpstr>  </vt:lpstr>
      <vt:lpstr>   Tarea  No. 6  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2018-02-20T20:13:34Z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