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I. COMPRENSIÓN LECTORA"/>
          <p:cNvSpPr txBox="1"/>
          <p:nvPr>
            <p:ph type="title"/>
          </p:nvPr>
        </p:nvSpPr>
        <p:spPr>
          <a:xfrm>
            <a:off x="1079500" y="5308600"/>
            <a:ext cx="11176000" cy="1625600"/>
          </a:xfrm>
          <a:prstGeom prst="rect">
            <a:avLst/>
          </a:prstGeom>
        </p:spPr>
        <p:txBody>
          <a:bodyPr/>
          <a:lstStyle>
            <a:lvl1pPr defTabSz="560830">
              <a:defRPr b="1" spc="199" sz="5500">
                <a:effectLst>
                  <a:outerShdw sx="100000" sy="100000" kx="0" ky="0" algn="b" rotWithShape="0" blurRad="25400" dist="2438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II. Proceso</a:t>
            </a:r>
          </a:p>
        </p:txBody>
      </p:sp>
      <p:sp>
        <p:nvSpPr>
          <p:cNvPr id="139" name="Lección 4. Capacidad de Comunicación"/>
          <p:cNvSpPr txBox="1"/>
          <p:nvPr>
            <p:ph type="body" sz="quarter" idx="1"/>
          </p:nvPr>
        </p:nvSpPr>
        <p:spPr>
          <a:xfrm>
            <a:off x="1079500" y="70040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Comienzo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ro hubo un proceso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Pero hubo un proceso…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a noción de comprensión es un concepto múltiple y difícil de precisar. Se entiende por proceso mental ya que acontece de forma repentina e instantánea, sin apenas esfuerzo de elaboración por parte de quien comprende.…"/>
          <p:cNvSpPr txBox="1"/>
          <p:nvPr/>
        </p:nvSpPr>
        <p:spPr>
          <a:xfrm>
            <a:off x="785167" y="-520701"/>
            <a:ext cx="11917066" cy="972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41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Comprensión Lectora</a:t>
            </a:r>
          </a:p>
          <a:p>
            <a:pPr lvl="6" marL="293370" indent="-293370" algn="l" defTabSz="457200">
              <a:buSzPct val="100000"/>
              <a:buChar char="•"/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 un proceso mental repentino, instantáneo, automático e inconsciente (RIAI)</a:t>
            </a:r>
          </a:p>
          <a:p>
            <a:pPr lvl="6" marL="293370" indent="-293370" algn="l" defTabSz="457200">
              <a:buSzPct val="100000"/>
              <a:buChar char="•"/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 un proceso sin esfuerzo tangible (RIAI+SET)</a:t>
            </a:r>
          </a:p>
          <a:p>
            <a:pPr lvl="6" marL="293370" indent="-293370" algn="l" defTabSz="457200">
              <a:buSzPct val="100000"/>
              <a:buChar char="•"/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 un proceso compuesto de sub-procesos mentales complementarios (RIAI+SET+SPC)</a:t>
            </a:r>
          </a:p>
          <a:p>
            <a:pPr lvl="6" marL="293370" indent="-293370" algn="l" defTabSz="457200">
              <a:buSzPct val="100000"/>
              <a:buChar char="•"/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 un proceso que comienza con la reconocimiento del lenguaje (RIAI+SET+SPC+RL)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scuchar…. Palabras…"/>
          <p:cNvSpPr txBox="1"/>
          <p:nvPr/>
        </p:nvSpPr>
        <p:spPr>
          <a:xfrm>
            <a:off x="1774402" y="1797050"/>
            <a:ext cx="9455996" cy="400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4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MENTAL de</a:t>
            </a:r>
            <a:endParaRPr sz="2200"/>
          </a:p>
          <a:p>
            <a:pPr marL="368300" indent="-368300" algn="l" defTabSz="457200">
              <a:buSzPct val="100000"/>
              <a:buChar char="•"/>
              <a:defRPr b="0" sz="4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Escuchar…. </a:t>
            </a:r>
            <a:r>
              <a:rPr>
                <a:solidFill>
                  <a:srgbClr val="D4FB79"/>
                </a:solidFill>
              </a:rPr>
              <a:t>Palabras</a:t>
            </a:r>
          </a:p>
          <a:p>
            <a:pPr marL="293370" indent="-293370" algn="l" defTabSz="457200">
              <a:buSzPct val="100000"/>
              <a:buChar char="•"/>
              <a:defRPr b="0" sz="4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Leer…. </a:t>
            </a:r>
            <a:r>
              <a:rPr>
                <a:solidFill>
                  <a:srgbClr val="D4FB79"/>
                </a:solidFill>
              </a:rPr>
              <a:t>Palabras</a:t>
            </a:r>
          </a:p>
          <a:p>
            <a:pPr marL="293370" indent="-293370" algn="l" defTabSz="457200">
              <a:buSzPct val="100000"/>
              <a:buChar char="•"/>
              <a:defRPr b="0" sz="4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Reconocer </a:t>
            </a:r>
            <a:r>
              <a:rPr>
                <a:solidFill>
                  <a:srgbClr val="FF7E79"/>
                </a:solidFill>
              </a:rPr>
              <a:t>las</a:t>
            </a:r>
            <a:r>
              <a:t> </a:t>
            </a:r>
            <a:r>
              <a:rPr>
                <a:solidFill>
                  <a:srgbClr val="D4FB79"/>
                </a:solidFill>
              </a:rPr>
              <a:t>Palabras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scuchar…. Palabras…"/>
          <p:cNvSpPr txBox="1"/>
          <p:nvPr/>
        </p:nvSpPr>
        <p:spPr>
          <a:xfrm>
            <a:off x="1774402" y="1187450"/>
            <a:ext cx="9455996" cy="400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4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MENTAL de</a:t>
            </a:r>
            <a:endParaRPr sz="2200"/>
          </a:p>
          <a:p>
            <a:pPr marL="368300" indent="-368300" algn="l" defTabSz="457200">
              <a:buSzPct val="100000"/>
              <a:buChar char="•"/>
              <a:defRPr b="0" sz="4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Escuchar…. </a:t>
            </a:r>
            <a:r>
              <a:rPr>
                <a:solidFill>
                  <a:srgbClr val="D4FB79"/>
                </a:solidFill>
              </a:rPr>
              <a:t>Palabras</a:t>
            </a:r>
          </a:p>
          <a:p>
            <a:pPr marL="293370" indent="-293370" algn="l" defTabSz="457200">
              <a:buSzPct val="100000"/>
              <a:buChar char="•"/>
              <a:defRPr b="0" sz="4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Leer…. </a:t>
            </a:r>
            <a:r>
              <a:rPr>
                <a:solidFill>
                  <a:srgbClr val="D4FB79"/>
                </a:solidFill>
              </a:rPr>
              <a:t>Palabras</a:t>
            </a:r>
          </a:p>
          <a:p>
            <a:pPr marL="293370" indent="-293370" algn="l" defTabSz="457200">
              <a:buSzPct val="100000"/>
              <a:buChar char="•"/>
              <a:defRPr b="0" sz="4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Reconocer </a:t>
            </a:r>
            <a:r>
              <a:rPr>
                <a:solidFill>
                  <a:srgbClr val="FF7E79"/>
                </a:solidFill>
              </a:rPr>
              <a:t>las</a:t>
            </a:r>
            <a:r>
              <a:t> </a:t>
            </a:r>
            <a:r>
              <a:rPr>
                <a:solidFill>
                  <a:srgbClr val="D4FB79"/>
                </a:solidFill>
              </a:rPr>
              <a:t>Palabras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4259" y="5352895"/>
            <a:ext cx="5114141" cy="2876705"/>
          </a:xfrm>
          <a:prstGeom prst="rect">
            <a:avLst/>
          </a:prstGeom>
          <a:ln w="25400">
            <a:solidFill>
              <a:srgbClr val="D4FB79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