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213579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9986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121627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25690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96456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57633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42639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78382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8588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152989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58041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61D84-EDC3-4622-9971-9F527702CC86}" type="datetimeFigureOut">
              <a:rPr lang="en-US" smtClean="0"/>
              <a:t>11/15/2018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AFFC7-F166-44BB-B9E4-83FD81C2E35A}" type="slidenum">
              <a:rPr lang="en-US" smtClean="0"/>
              <a:t>‹#›</a:t>
            </a:fld>
            <a:endParaRPr lang="en-US" dirty="0"/>
          </a:p>
        </p:txBody>
      </p:sp>
    </p:spTree>
    <p:extLst>
      <p:ext uri="{BB962C8B-B14F-4D97-AF65-F5344CB8AC3E}">
        <p14:creationId xmlns:p14="http://schemas.microsoft.com/office/powerpoint/2010/main" val="26212129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r>
              <a:rPr lang="en-US" dirty="0" smtClean="0"/>
              <a:t>ACCT 2020 – </a:t>
            </a:r>
            <a:r>
              <a:rPr lang="en-US" dirty="0"/>
              <a:t>Fundamentals of Accounting 1</a:t>
            </a:r>
            <a:br>
              <a:rPr lang="en-US" dirty="0"/>
            </a:br>
            <a:endParaRPr lang="en-US" dirty="0"/>
          </a:p>
        </p:txBody>
      </p:sp>
      <p:sp>
        <p:nvSpPr>
          <p:cNvPr id="3" name="Subtitle 2"/>
          <p:cNvSpPr>
            <a:spLocks noGrp="1"/>
          </p:cNvSpPr>
          <p:nvPr>
            <p:ph type="subTitle" idx="1"/>
          </p:nvPr>
        </p:nvSpPr>
        <p:spPr>
          <a:xfrm>
            <a:off x="2438400" y="3886200"/>
            <a:ext cx="4953000" cy="1752600"/>
          </a:xfrm>
        </p:spPr>
        <p:txBody>
          <a:bodyPr/>
          <a:lstStyle/>
          <a:p>
            <a:r>
              <a:rPr lang="en-US" dirty="0" smtClean="0"/>
              <a:t>Unit 1</a:t>
            </a:r>
            <a:br>
              <a:rPr lang="en-US" dirty="0" smtClean="0"/>
            </a:br>
            <a:r>
              <a:rPr lang="en-US" dirty="0"/>
              <a:t>Business Transactions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33400"/>
            <a:ext cx="3048000" cy="1379621"/>
          </a:xfrm>
          <a:prstGeom prst="rect">
            <a:avLst/>
          </a:prstGeom>
        </p:spPr>
      </p:pic>
    </p:spTree>
    <p:extLst>
      <p:ext uri="{BB962C8B-B14F-4D97-AF65-F5344CB8AC3E}">
        <p14:creationId xmlns:p14="http://schemas.microsoft.com/office/powerpoint/2010/main" val="282964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p:txBody>
          <a:bodyPr>
            <a:normAutofit/>
          </a:bodyPr>
          <a:lstStyle/>
          <a:p>
            <a:pPr marL="0" indent="0">
              <a:buNone/>
            </a:pPr>
            <a:r>
              <a:rPr lang="en-US" sz="2400" b="1" dirty="0"/>
              <a:t>Transaction (7). PAYMENT OF EXPENSES </a:t>
            </a:r>
            <a:r>
              <a:rPr lang="en-US" sz="2400" dirty="0"/>
              <a:t>The following expenses were paid with cash, $600 office rent, $900 salaries and wages of employees, $200 utilities</a:t>
            </a:r>
            <a:r>
              <a:rPr lang="en-US" sz="2400" dirty="0" smtClean="0"/>
              <a:t>.</a:t>
            </a:r>
            <a:br>
              <a:rPr lang="en-US" sz="2400" dirty="0" smtClean="0"/>
            </a:br>
            <a:r>
              <a:rPr lang="en-US" sz="2400" dirty="0" smtClean="0"/>
              <a:t/>
            </a:r>
            <a:br>
              <a:rPr lang="en-US" sz="2400" dirty="0" smtClean="0"/>
            </a:br>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34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7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p:txBody>
          <a:bodyPr/>
          <a:lstStyle/>
          <a:p>
            <a:pPr marL="0" indent="0">
              <a:buNone/>
            </a:pPr>
            <a:r>
              <a:rPr lang="en-US" sz="2400" b="1" dirty="0"/>
              <a:t>Transaction (8). PAYMENT OF ACCOUNTS PAYABLE  </a:t>
            </a:r>
            <a:r>
              <a:rPr lang="en-US" sz="2400" dirty="0"/>
              <a:t>Owner pays $250 in cash for a bill from transaction (5).</a:t>
            </a:r>
            <a:r>
              <a:rPr lang="en-US" dirty="0"/>
              <a:t>  </a:t>
            </a:r>
            <a:r>
              <a:rPr lang="en-US" dirty="0" smtClean="0"/>
              <a:t/>
            </a:r>
            <a:br>
              <a:rPr lang="en-US" dirty="0" smtClean="0"/>
            </a:br>
            <a:r>
              <a:rPr lang="en-US" dirty="0" smtClean="0"/>
              <a:t/>
            </a:r>
            <a:br>
              <a:rPr lang="en-US" dirty="0" smtClean="0"/>
            </a:b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8610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3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p:txBody>
          <a:bodyPr>
            <a:normAutofit/>
          </a:bodyPr>
          <a:lstStyle/>
          <a:p>
            <a:pPr marL="0" indent="0">
              <a:buNone/>
            </a:pPr>
            <a:r>
              <a:rPr lang="en-US" sz="2400" b="1" dirty="0"/>
              <a:t>Transaction (9). RECEIPT OF CASH ON ACCOUNT.  </a:t>
            </a:r>
            <a:r>
              <a:rPr lang="en-US" sz="2400" dirty="0"/>
              <a:t>Received $600 in cash from customers who were billed for services.  </a:t>
            </a:r>
            <a:r>
              <a:rPr lang="en-US" sz="2400" dirty="0" smtClean="0"/>
              <a:t/>
            </a:r>
            <a:br>
              <a:rPr lang="en-US" sz="2400" dirty="0" smtClean="0"/>
            </a:br>
            <a:r>
              <a:rPr lang="en-US" sz="2400" dirty="0" smtClean="0"/>
              <a:t/>
            </a:r>
            <a:br>
              <a:rPr lang="en-US" sz="2400" dirty="0" smtClean="0"/>
            </a:b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09863"/>
            <a:ext cx="8610600" cy="36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99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p:txBody>
          <a:bodyPr>
            <a:normAutofit/>
          </a:bodyPr>
          <a:lstStyle/>
          <a:p>
            <a:pPr marL="0" indent="0">
              <a:buNone/>
            </a:pPr>
            <a:r>
              <a:rPr lang="en-US" sz="2400" b="1" dirty="0"/>
              <a:t>Transaction (10). WITHDRAWAL OF CASH BY OWNER.</a:t>
            </a:r>
            <a:r>
              <a:rPr lang="en-US" sz="2400" dirty="0"/>
              <a:t>  Cash in the amount of $1,300 is withdrawn by the owner for personal use. </a:t>
            </a:r>
            <a:r>
              <a:rPr lang="en-US" sz="2400" dirty="0" smtClean="0"/>
              <a:t/>
            </a:r>
            <a:br>
              <a:rPr lang="en-US" sz="2400" dirty="0" smtClean="0"/>
            </a:br>
            <a:r>
              <a:rPr lang="en-US" sz="2400" dirty="0" smtClean="0"/>
              <a:t/>
            </a:r>
            <a:br>
              <a:rPr lang="en-US" sz="2400" dirty="0" smtClean="0"/>
            </a:b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8839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93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p:txBody>
          <a:bodyPr>
            <a:normAutofit/>
          </a:bodyPr>
          <a:lstStyle/>
          <a:p>
            <a:pPr marL="0" indent="0">
              <a:buNone/>
            </a:pPr>
            <a:r>
              <a:rPr lang="en-US" sz="2800" dirty="0"/>
              <a:t>Below is the summary of all ten transactions.  Please note that during the recording of these transactions, both sides of the equation remained in balance.  </a:t>
            </a:r>
            <a:r>
              <a:rPr lang="en-US" sz="2800" b="1" i="1" dirty="0"/>
              <a:t>The equation must always remain in balance</a:t>
            </a:r>
            <a:r>
              <a:rPr lang="en-US" sz="2800" b="1" i="1" dirty="0" smtClean="0"/>
              <a:t>.</a:t>
            </a:r>
          </a:p>
          <a:p>
            <a:pPr marL="0" indent="0">
              <a:buNone/>
            </a:pPr>
            <a:r>
              <a:rPr lang="en-US" sz="2800" b="1" i="1" dirty="0"/>
              <a:t/>
            </a:r>
            <a:br>
              <a:rPr lang="en-US" sz="2800" b="1" i="1" dirty="0"/>
            </a:br>
            <a:r>
              <a:rPr lang="en-US" sz="2800" dirty="0"/>
              <a:t>When evaluating a business transaction, they are analyzed for their effect on the three components of the basic accounting equation and the specific items within each component.  </a:t>
            </a:r>
          </a:p>
        </p:txBody>
      </p:sp>
    </p:spTree>
    <p:extLst>
      <p:ext uri="{BB962C8B-B14F-4D97-AF65-F5344CB8AC3E}">
        <p14:creationId xmlns:p14="http://schemas.microsoft.com/office/powerpoint/2010/main" val="172208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88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172200" cy="1143000"/>
          </a:xfrm>
        </p:spPr>
        <p:txBody>
          <a:bodyPr>
            <a:normAutofit/>
          </a:bodyPr>
          <a:lstStyle/>
          <a:p>
            <a:r>
              <a:rPr lang="en-US" dirty="0"/>
              <a:t>Business Transactions</a:t>
            </a:r>
          </a:p>
        </p:txBody>
      </p:sp>
      <p:sp>
        <p:nvSpPr>
          <p:cNvPr id="3" name="Content Placeholder 2"/>
          <p:cNvSpPr>
            <a:spLocks noGrp="1"/>
          </p:cNvSpPr>
          <p:nvPr>
            <p:ph idx="1"/>
          </p:nvPr>
        </p:nvSpPr>
        <p:spPr>
          <a:xfrm>
            <a:off x="457200" y="1447800"/>
            <a:ext cx="8229600" cy="5257800"/>
          </a:xfrm>
        </p:spPr>
        <p:txBody>
          <a:bodyPr>
            <a:normAutofit/>
          </a:bodyPr>
          <a:lstStyle/>
          <a:p>
            <a:r>
              <a:rPr lang="en-US" dirty="0" smtClean="0"/>
              <a:t>The</a:t>
            </a:r>
            <a:r>
              <a:rPr lang="en-US" dirty="0"/>
              <a:t> </a:t>
            </a:r>
            <a:r>
              <a:rPr lang="en-US" b="1" dirty="0"/>
              <a:t>business transactions</a:t>
            </a:r>
            <a:r>
              <a:rPr lang="en-US" dirty="0"/>
              <a:t> represent economic events that take place during the course of the day to day business operations.  These events must be able to be reliably recorded.  Businesses conduct many activities that do not represent business transactions.  The transactions are analyzed to determine if the events affect the components of the accounting equation. </a:t>
            </a:r>
          </a:p>
        </p:txBody>
      </p:sp>
    </p:spTree>
    <p:extLst>
      <p:ext uri="{BB962C8B-B14F-4D97-AF65-F5344CB8AC3E}">
        <p14:creationId xmlns:p14="http://schemas.microsoft.com/office/powerpoint/2010/main" val="265472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647"/>
            <a:ext cx="6019800" cy="1143000"/>
          </a:xfrm>
        </p:spPr>
        <p:txBody>
          <a:bodyPr>
            <a:normAutofit/>
          </a:bodyPr>
          <a:lstStyle/>
          <a:p>
            <a:r>
              <a:rPr lang="en-US" dirty="0"/>
              <a:t>Business Transactions</a:t>
            </a:r>
          </a:p>
        </p:txBody>
      </p:sp>
      <p:sp>
        <p:nvSpPr>
          <p:cNvPr id="3" name="Content Placeholder 2"/>
          <p:cNvSpPr>
            <a:spLocks noGrp="1"/>
          </p:cNvSpPr>
          <p:nvPr>
            <p:ph idx="1"/>
          </p:nvPr>
        </p:nvSpPr>
        <p:spPr>
          <a:xfrm>
            <a:off x="685800" y="1371600"/>
            <a:ext cx="7924800" cy="5334000"/>
          </a:xfrm>
        </p:spPr>
        <p:txBody>
          <a:bodyPr>
            <a:noAutofit/>
          </a:bodyPr>
          <a:lstStyle/>
          <a:p>
            <a:pPr marL="0" indent="0" fontAlgn="base">
              <a:buNone/>
            </a:pPr>
            <a:endParaRPr lang="en-US" dirty="0" smtClean="0"/>
          </a:p>
          <a:p>
            <a:pPr marL="0" indent="0" fontAlgn="base">
              <a:buNone/>
            </a:pP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8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dirty="0"/>
              <a:t>Business Transactions</a:t>
            </a:r>
          </a:p>
        </p:txBody>
      </p:sp>
      <p:sp>
        <p:nvSpPr>
          <p:cNvPr id="3" name="Content Placeholder 2"/>
          <p:cNvSpPr>
            <a:spLocks noGrp="1"/>
          </p:cNvSpPr>
          <p:nvPr>
            <p:ph idx="1"/>
          </p:nvPr>
        </p:nvSpPr>
        <p:spPr>
          <a:xfrm>
            <a:off x="457200" y="1460665"/>
            <a:ext cx="8229600" cy="5410200"/>
          </a:xfrm>
        </p:spPr>
        <p:txBody>
          <a:bodyPr>
            <a:normAutofit fontScale="92500" lnSpcReduction="10000"/>
          </a:bodyPr>
          <a:lstStyle/>
          <a:p>
            <a:pPr marL="0" indent="0">
              <a:buNone/>
            </a:pPr>
            <a:r>
              <a:rPr lang="en-US" sz="2400" b="1" dirty="0"/>
              <a:t>Transaction (1) INVESTMENT BY OWNER</a:t>
            </a:r>
            <a:r>
              <a:rPr lang="en-US" sz="2400" dirty="0"/>
              <a:t>: Owner invests $15,000 cash into the business</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400" dirty="0" smtClean="0"/>
              <a:t>Note </a:t>
            </a:r>
            <a:r>
              <a:rPr lang="en-US" sz="2400" dirty="0"/>
              <a:t>that the Cash received from the business is not recorded as revenue.  The accounting equation remains intake,  assets = liabilities + owner's equity. </a:t>
            </a:r>
          </a:p>
          <a:p>
            <a:pPr marL="0" indent="0">
              <a:buNone/>
            </a:pPr>
            <a:r>
              <a:rPr lang="en-US" sz="2400" dirty="0"/>
              <a:t> </a:t>
            </a:r>
            <a:endParaRPr lang="en-US" sz="2400"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876299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82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a:t>Business Transactions</a:t>
            </a:r>
          </a:p>
        </p:txBody>
      </p:sp>
      <p:sp>
        <p:nvSpPr>
          <p:cNvPr id="3" name="Content Placeholder 2"/>
          <p:cNvSpPr>
            <a:spLocks noGrp="1"/>
          </p:cNvSpPr>
          <p:nvPr>
            <p:ph idx="1"/>
          </p:nvPr>
        </p:nvSpPr>
        <p:spPr>
          <a:xfrm>
            <a:off x="381000" y="1447800"/>
            <a:ext cx="8229600" cy="5181600"/>
          </a:xfrm>
        </p:spPr>
        <p:txBody>
          <a:bodyPr>
            <a:normAutofit fontScale="85000" lnSpcReduction="20000"/>
          </a:bodyPr>
          <a:lstStyle/>
          <a:p>
            <a:pPr marL="0" indent="0">
              <a:buNone/>
            </a:pPr>
            <a:r>
              <a:rPr lang="en-US" sz="2800" b="1" dirty="0"/>
              <a:t>Transaction (2) PURCHASE OF EQUIPMENT FOR CASH: </a:t>
            </a:r>
            <a:r>
              <a:rPr lang="en-US" sz="2800" dirty="0"/>
              <a:t>Computer equipment purchased for $7,000 cash</a:t>
            </a:r>
            <a:r>
              <a:rPr lang="en-US" sz="2800" dirty="0" smtClean="0"/>
              <a:t>.</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a:t> </a:t>
            </a:r>
            <a:endParaRPr lang="en-US" sz="2400" dirty="0" smtClean="0"/>
          </a:p>
          <a:p>
            <a:pPr marL="0" indent="0">
              <a:buNone/>
            </a:pPr>
            <a:r>
              <a:rPr lang="en-US" sz="2800" dirty="0"/>
              <a:t>The asset and owner's equity remains at $15,000.</a:t>
            </a:r>
            <a:r>
              <a:rPr lang="en-US" sz="2000" dirty="0"/>
              <a:t>  </a:t>
            </a:r>
            <a:r>
              <a:rPr lang="en-US" sz="2400" dirty="0"/>
              <a:t/>
            </a:r>
            <a:br>
              <a:rPr lang="en-US" sz="2400" dirty="0"/>
            </a:b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7673930" cy="282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77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r>
              <a:rPr lang="en-US" sz="2400" b="1" dirty="0"/>
              <a:t>Transaction (3). PURCHASE OF SUPPLIES ON CREDIT.  </a:t>
            </a:r>
            <a:r>
              <a:rPr lang="en-US" sz="2400" dirty="0"/>
              <a:t>Supplies purchased on credit for $1,600.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r>
            <a:br>
              <a:rPr lang="en-US" sz="2400" dirty="0"/>
            </a:b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2238"/>
            <a:ext cx="8763000" cy="350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12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sz="2400" b="1" dirty="0"/>
              <a:t>Transaction (4). SERVICES PERFORMED FOR CASH.  </a:t>
            </a:r>
            <a:r>
              <a:rPr lang="en-US" sz="2400" dirty="0"/>
              <a:t>Received $1,200 cash for services performed. </a:t>
            </a:r>
            <a:r>
              <a:rPr lang="en-US" dirty="0"/>
              <a:t> </a:t>
            </a:r>
            <a:endParaRPr lang="en-US" dirty="0" smtClean="0"/>
          </a:p>
          <a:p>
            <a:pPr marL="0" indent="0">
              <a:buNone/>
            </a:pPr>
            <a:r>
              <a:rPr lang="en-US" dirty="0" smtClean="0"/>
              <a:t/>
            </a:r>
            <a:br>
              <a:rPr lang="en-US" dirty="0" smtClean="0"/>
            </a:br>
            <a:r>
              <a:rPr lang="en-US" dirty="0"/>
              <a:t/>
            </a:r>
            <a:br>
              <a:rPr lang="en-US" dirty="0"/>
            </a:br>
            <a:endParaRPr lang="en-US" dirty="0"/>
          </a:p>
          <a:p>
            <a:pPr marL="0" indent="0">
              <a:buNone/>
            </a:pPr>
            <a:r>
              <a:rPr lang="en-US" dirty="0"/>
              <a:t/>
            </a:r>
            <a:br>
              <a:rPr lang="en-US"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11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400" b="1" dirty="0"/>
              <a:t>Transaction (5). PURCHASE OF ADVERTISING ON CREDIT.</a:t>
            </a:r>
            <a:r>
              <a:rPr lang="en-US" sz="2400" dirty="0"/>
              <a:t>   A bill for advertising is received in the amount $250.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14624"/>
            <a:ext cx="8077200" cy="383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97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Transactions</a:t>
            </a: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400" b="1" dirty="0"/>
              <a:t>Transaction (6) SERVICES PERFORMED FOR CASH AND CREDIT  </a:t>
            </a:r>
            <a:r>
              <a:rPr lang="en-US" sz="2400" dirty="0"/>
              <a:t>Company performed $3,500 worth of services  Customer pays $1,500 in cash and the remainder is billed at $2,000 on account.  </a:t>
            </a:r>
            <a:endParaRPr lang="en-US" sz="2400" dirty="0" smtClean="0"/>
          </a:p>
          <a:p>
            <a:pPr marL="0" indent="0">
              <a:buNone/>
            </a:pPr>
            <a:r>
              <a:rPr lang="en-US" sz="2400" dirty="0" smtClean="0"/>
              <a:t/>
            </a:r>
            <a:br>
              <a:rPr lang="en-US" sz="2400" dirty="0" smtClean="0"/>
            </a:br>
            <a:r>
              <a:rPr lang="en-US" sz="2400" dirty="0"/>
              <a:t/>
            </a:r>
            <a:br>
              <a:rPr lang="en-US" sz="2400" dirty="0"/>
            </a:b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200400"/>
            <a:ext cx="8839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0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14668</TotalTime>
  <Words>158</Words>
  <Application>Microsoft Office PowerPoint</Application>
  <PresentationFormat>On-screen Show (4:3)</PresentationFormat>
  <Paragraphs>65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ACCT 2020 – Fundamentals of Accounting 1 </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lpstr>Business Transactions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2240 – Principles of Macroeconomics</dc:title>
  <dc:creator>Michael</dc:creator>
  <cp:lastModifiedBy>Michael</cp:lastModifiedBy>
  <cp:revision>53</cp:revision>
  <dcterms:created xsi:type="dcterms:W3CDTF">2018-03-23T19:06:30Z</dcterms:created>
  <dcterms:modified xsi:type="dcterms:W3CDTF">2018-11-15T17:12:04Z</dcterms:modified>
</cp:coreProperties>
</file>