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VI. Estrategias de aprendizaje"/>
          <p:cNvSpPr txBox="1"/>
          <p:nvPr>
            <p:ph type="title"/>
          </p:nvPr>
        </p:nvSpPr>
        <p:spPr>
          <a:xfrm>
            <a:off x="914400" y="6007100"/>
            <a:ext cx="11176000" cy="1625600"/>
          </a:xfrm>
          <a:prstGeom prst="rect">
            <a:avLst/>
          </a:prstGeom>
        </p:spPr>
        <p:txBody>
          <a:bodyPr/>
          <a:lstStyle>
            <a:lvl1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VI. Estrategias de aprendizaje</a:t>
            </a:r>
          </a:p>
        </p:txBody>
      </p:sp>
      <p:sp>
        <p:nvSpPr>
          <p:cNvPr id="139" name="Lección 16. Predicciones"/>
          <p:cNvSpPr txBox="1"/>
          <p:nvPr>
            <p:ph type="body" sz="quarter" idx="1"/>
          </p:nvPr>
        </p:nvSpPr>
        <p:spPr>
          <a:xfrm>
            <a:off x="990251" y="7791450"/>
            <a:ext cx="110242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Predicciones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570159" y="638741"/>
            <a:ext cx="11305682" cy="791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69" indent="-293369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Comprendiendo literal o inferencialmente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457200"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t>Sub-Proceso de Aprender o Aprendizaje 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</p:txBody>
      </p:sp>
      <p:sp>
        <p:nvSpPr>
          <p:cNvPr id="142" name="Arrow 10"/>
          <p:cNvSpPr/>
          <p:nvPr/>
        </p:nvSpPr>
        <p:spPr>
          <a:xfrm>
            <a:off x="8859163" y="6426700"/>
            <a:ext cx="3684449" cy="299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55" y="0"/>
                </a:moveTo>
                <a:lnTo>
                  <a:pt x="14172" y="3887"/>
                </a:lnTo>
                <a:lnTo>
                  <a:pt x="9243" y="8319"/>
                </a:lnTo>
                <a:lnTo>
                  <a:pt x="21600" y="8319"/>
                </a:lnTo>
                <a:lnTo>
                  <a:pt x="21600" y="13287"/>
                </a:lnTo>
                <a:lnTo>
                  <a:pt x="9314" y="13287"/>
                </a:lnTo>
                <a:lnTo>
                  <a:pt x="14182" y="17725"/>
                </a:lnTo>
                <a:lnTo>
                  <a:pt x="11845" y="21600"/>
                </a:lnTo>
                <a:lnTo>
                  <a:pt x="0" y="10803"/>
                </a:lnTo>
                <a:lnTo>
                  <a:pt x="11855" y="0"/>
                </a:ln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747959" y="355141"/>
            <a:ext cx="11305682" cy="805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Comprendiendo literal o inferencialmente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457200"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t>Sub-Proceso de Aprender o Aprendizaje 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Estrategias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Herramientas</a:t>
            </a:r>
          </a:p>
        </p:txBody>
      </p:sp>
      <p:sp>
        <p:nvSpPr>
          <p:cNvPr id="145" name="Arrow 10"/>
          <p:cNvSpPr/>
          <p:nvPr/>
        </p:nvSpPr>
        <p:spPr>
          <a:xfrm>
            <a:off x="8643263" y="6613521"/>
            <a:ext cx="2444116" cy="1987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55" y="0"/>
                </a:moveTo>
                <a:lnTo>
                  <a:pt x="14172" y="3887"/>
                </a:lnTo>
                <a:lnTo>
                  <a:pt x="9243" y="8319"/>
                </a:lnTo>
                <a:lnTo>
                  <a:pt x="21600" y="8319"/>
                </a:lnTo>
                <a:lnTo>
                  <a:pt x="21600" y="13287"/>
                </a:lnTo>
                <a:lnTo>
                  <a:pt x="9314" y="13287"/>
                </a:lnTo>
                <a:lnTo>
                  <a:pt x="14182" y="17725"/>
                </a:lnTo>
                <a:lnTo>
                  <a:pt x="11845" y="21600"/>
                </a:lnTo>
                <a:lnTo>
                  <a:pt x="0" y="10803"/>
                </a:lnTo>
                <a:lnTo>
                  <a:pt x="11855" y="0"/>
                </a:ln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as estrategias de aprendizaje son el conjunto de técnicas y herramientas utilizadas por los lectores, con el fin de adquirir nuevos conocimientos, sobre todo en cuanto se hace referencia al ámbito académico.…"/>
          <p:cNvSpPr txBox="1"/>
          <p:nvPr/>
        </p:nvSpPr>
        <p:spPr>
          <a:xfrm>
            <a:off x="708967" y="1162049"/>
            <a:ext cx="11586866" cy="763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Las </a:t>
            </a:r>
            <a:r>
              <a:rPr>
                <a:solidFill>
                  <a:srgbClr val="D4FB79"/>
                </a:solidFill>
              </a:rPr>
              <a:t>estrategias de aprendizaje</a:t>
            </a:r>
            <a:r>
              <a:t> son el conjunto de técnicas y herramientas utilizadas por los lectores, con el fin de </a:t>
            </a:r>
            <a:r>
              <a:rPr>
                <a:solidFill>
                  <a:srgbClr val="D4FB79"/>
                </a:solidFill>
              </a:rPr>
              <a:t>adquirir y almacenar nuevos conocimientos</a:t>
            </a:r>
            <a:r>
              <a:t>. </a:t>
            </a:r>
          </a:p>
          <a:p>
            <a:pPr algn="l" defTabSz="457200"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Estas estrategias son utilizadas para aprender (almacenar) con mayor eficacia, a su vez utilizando la menor cantidad de tiempo posible. Esto es posible gracias la organización y selección de materiales, tiempos, - entre otras acciones.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a estrategia de predicciones que se utiliza para lograr una primera aproximación, es decir, una idea general del contenido de la lectura elegida, y te ayuda a relacionarte con la información a estudiar. Es útil para textos muy extensos. Las predicciones pueden establecerse a partir de la interpretación de los títulos y subtítulos e imágenes (fotografías, ilustraciones, etc.) de una lectura.…"/>
          <p:cNvSpPr txBox="1"/>
          <p:nvPr/>
        </p:nvSpPr>
        <p:spPr>
          <a:xfrm>
            <a:off x="648394" y="558799"/>
            <a:ext cx="12104639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La </a:t>
            </a:r>
            <a:r>
              <a:rPr>
                <a:solidFill>
                  <a:srgbClr val="D4FB79"/>
                </a:solidFill>
              </a:rPr>
              <a:t>estrategia de predicciones</a:t>
            </a:r>
            <a:r>
              <a:t> es la que se utiliza para lograr una primera aproximación, es decir, una idea general del contenido de la lectura elegida como ayuda para relacionarse con la información a leer. Es útil para textos muy extensos. Las predicciones pueden establecerse a partir de la interpretación de los títulos y subtítulos e imágenes (fotografías, ilustraciones, etc.) de una lectura.</a:t>
            </a:r>
          </a:p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FF7E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¿Cómo se realizan las predicciones?</a:t>
            </a:r>
            <a:r>
              <a:rPr>
                <a:solidFill>
                  <a:srgbClr val="FFFFFF"/>
                </a:solidFill>
              </a:rPr>
              <a:t> Puede elaborarse un esquema con títulos, subtítulos, palabras subrayadas, encabezados, etc. e interpretar las imágenes que acompañan la lectura, lo cual te dará una idea de lo que encontrarás en el texto y con base en lo anterior, puedes hacer algunas predicciones sobre lo que tratará el tema. </a:t>
            </a:r>
            <a:endParaRPr>
              <a:solidFill>
                <a:srgbClr val="FFFFFF"/>
              </a:solidFill>
            </a:endParaRPr>
          </a:p>
          <a:p>
            <a:pPr defTabSz="457200">
              <a:defRPr b="0" i="1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¡Esto debe realizarse antes de iniciar la lectura!</a:t>
            </a:r>
          </a:p>
          <a:p>
            <a:pPr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EL INTERTEXTO DEL LECTOR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