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394F-68BA-4174-AC32-F617D04B1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82B53-2EAA-42A8-A549-E33D5BE92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D5F8D-E95C-4C79-B637-A22AE2195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AB29-32E2-4104-912C-30896587DAA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BE48F-78C9-440D-B395-48E710D48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190C7-DDA5-4B87-B3FA-4F2BB2158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AA16-3F94-4C49-95FE-C6676664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5FF38-F2DC-41FA-8018-73EF6ADBA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969B0-5699-4889-BFD1-56B6AC6CF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21C1D-CACA-48A8-985E-70B74F80D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AB29-32E2-4104-912C-30896587DAA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79E0F-1B67-4146-AC78-168AD072D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EA466-E662-4B05-A1C7-2A222FAD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AA16-3F94-4C49-95FE-C6676664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2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FEA72B-0DA2-435C-A40C-F7FBABB54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BFB6C7-23A3-4E75-8A43-7E8C3E352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122D9-AEBA-4C78-A8A9-D0723317C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AB29-32E2-4104-912C-30896587DAA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89069-F7C6-4316-8C23-951158C64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ACE9E-DCCC-4ED0-AE95-D8F07A37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AA16-3F94-4C49-95FE-C6676664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2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E47BE-7993-4824-B7F8-078ACC9EF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62CA9-842C-4BC7-A4FD-35487DF52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931C8-49A4-4DBE-A529-3E5099F6F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AB29-32E2-4104-912C-30896587DAA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62B23-75AC-42BE-9187-27DA3C185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9580F-A910-4800-A9D9-94B5CD7CC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AA16-3F94-4C49-95FE-C6676664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1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B7F46-4116-458C-B18E-3F6A226EE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51ABF-2A50-41A9-8242-5C908ECFD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9D81A-B934-4DBD-8CD0-717C59D55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AB29-32E2-4104-912C-30896587DAA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9287F-CAC0-4664-9D83-4585BEF9C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0EBA2-BD1C-43FD-B00C-A18968688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AA16-3F94-4C49-95FE-C6676664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4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FF242-9641-44BC-9D0C-922141AFF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4C379-C75F-458E-9CA6-136952AB84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AA721-1FA2-4030-BEA6-691E33244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2505A-9241-4BC2-81FA-FAD7022D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AB29-32E2-4104-912C-30896587DAA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0C321-623A-482F-B079-0C66547BC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EE537-1795-43D4-A3B7-FF3263CF3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AA16-3F94-4C49-95FE-C6676664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6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24181-C9BC-4945-BD07-7684DEFB7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F1A46-D198-45D9-9029-5B13E3035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AE4FD0-C4C1-44E8-A4AE-8FA3AAACB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9B1C9C-6C97-44C5-9E06-7AAEC341B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7762F-75C1-4C92-ACC9-059541EF48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43D561-3BA0-4566-8CAB-8F672831A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AB29-32E2-4104-912C-30896587DAA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9E2C24-4F32-4340-86E8-7414475D1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E25E66-2B90-40BE-AC73-5694C8CEB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AA16-3F94-4C49-95FE-C6676664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3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31091-A4B2-470F-BBA3-72226553A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BFC59E-365E-4041-9AAC-618B45E8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AB29-32E2-4104-912C-30896587DAA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DA7AF4-D258-43B3-A431-C76D0CB5B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CFC950-03F0-400D-9772-4BE86DFF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AA16-3F94-4C49-95FE-C6676664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9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D3348-4762-42F5-95AB-90DA2C619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AB29-32E2-4104-912C-30896587DAA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A3A29B-A9C8-4FC2-8027-BC6A69A7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B89EE-E61C-4B95-A9AD-75078591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AA16-3F94-4C49-95FE-C6676664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9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FD451-0149-416D-B26B-81792D6E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3E48E-6338-409D-A876-7192CC2FC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4B7F9-C395-4307-A1B9-C0C5EDFAB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C9022-159D-4570-9CC9-F144067E9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AB29-32E2-4104-912C-30896587DAA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9AD82-BEE9-4081-9F8F-597675C0A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EE652-1262-4741-8D82-251A88870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AA16-3F94-4C49-95FE-C6676664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6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018D5-B96C-44A8-A62F-F8B780F8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2ED39C-6445-4D1F-A475-7486A62451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9BDEF-7388-4F16-BCC0-F4332F96B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021CB-3E4A-4BC5-9327-71E602E25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AB29-32E2-4104-912C-30896587DAA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3A1A9-1DBC-4225-A49D-16D6A8FF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D8204-5007-48CB-9A3B-9F71457C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AA16-3F94-4C49-95FE-C6676664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6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5F2A4A-8BBB-40AE-8CD8-8518A6EF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0A8D7-F0F8-4A4C-8B29-8565A5D02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C8D5F-D662-4A6B-A9DA-AA498D938F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CAB29-32E2-4104-912C-30896587DAA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C9B0A-5EF7-493D-9E90-0F2DD3492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9F1EA-B4EF-43F3-9D9C-749C051876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5AA16-3F94-4C49-95FE-C6676664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1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EBB673-83B3-458E-AF90-755237002CC2}"/>
              </a:ext>
            </a:extLst>
          </p:cNvPr>
          <p:cNvSpPr txBox="1"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application of psychological science to understanding and treating mental disorders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281897-CBF4-4595-9F17-7FF05A719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494393"/>
            <a:ext cx="7214616" cy="384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9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2069E-8060-4CB3-A46A-18C8D6D72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4782312"/>
            <a:ext cx="4239768" cy="1755648"/>
          </a:xfrm>
          <a:prstGeom prst="ellipse">
            <a:avLst/>
          </a:prstGeom>
        </p:spPr>
        <p:txBody>
          <a:bodyPr anchor="ctr">
            <a:noAutofit/>
          </a:bodyPr>
          <a:lstStyle/>
          <a:p>
            <a:r>
              <a:rPr lang="en-US" sz="2700" b="1" dirty="0">
                <a:solidFill>
                  <a:schemeClr val="bg1"/>
                </a:solidFill>
              </a:rPr>
              <a:t>Attention-Deficit/hyperactivity disorder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AA34E-1F69-4134-920E-3C0301CBE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500" dirty="0">
                <a:solidFill>
                  <a:schemeClr val="bg1"/>
                </a:solidFill>
              </a:rPr>
              <a:t>A developmental behavior disorder characterized by problems with focus, difficulty maintaining attention, and inability to concentrate, in which symptoms start before seven years of age.</a:t>
            </a:r>
          </a:p>
        </p:txBody>
      </p:sp>
    </p:spTree>
    <p:extLst>
      <p:ext uri="{BB962C8B-B14F-4D97-AF65-F5344CB8AC3E}">
        <p14:creationId xmlns:p14="http://schemas.microsoft.com/office/powerpoint/2010/main" val="1855304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647603-C77C-4897-9327-4EA18110E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b="1" dirty="0"/>
              <a:t>Autism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D383CB-1583-4D91-A86C-469F1548CF29}"/>
              </a:ext>
            </a:extLst>
          </p:cNvPr>
          <p:cNvSpPr txBox="1"/>
          <p:nvPr/>
        </p:nvSpPr>
        <p:spPr>
          <a:xfrm>
            <a:off x="336885" y="2121763"/>
            <a:ext cx="4332306" cy="4095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dirty="0"/>
              <a:t>A disorder of neural development characterized by impaired social interaction and communication and by restricted and repetitive behavior, and in which symptoms begin before seven years of age.</a:t>
            </a:r>
          </a:p>
        </p:txBody>
      </p:sp>
    </p:spTree>
    <p:extLst>
      <p:ext uri="{BB962C8B-B14F-4D97-AF65-F5344CB8AC3E}">
        <p14:creationId xmlns:p14="http://schemas.microsoft.com/office/powerpoint/2010/main" val="2284824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03F4C-8345-4CC7-8DAF-9D8C808A5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Asperger’s disorder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5F1B516-2BC5-42ED-8870-5A2DB12F3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/>
              <a:t>A developmental disorder that affects a child’s ability to socialize and communicate effectively with others and in which symptoms begin before seven years of age.</a:t>
            </a:r>
          </a:p>
        </p:txBody>
      </p:sp>
    </p:spTree>
    <p:extLst>
      <p:ext uri="{BB962C8B-B14F-4D97-AF65-F5344CB8AC3E}">
        <p14:creationId xmlns:p14="http://schemas.microsoft.com/office/powerpoint/2010/main" val="151899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66596-6E3E-4001-806D-3306FD5C4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Psychological Disorder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24FBFB-42D0-4DC4-ABDD-AD438B69B36A}"/>
              </a:ext>
            </a:extLst>
          </p:cNvPr>
          <p:cNvSpPr txBox="1"/>
          <p:nvPr/>
        </p:nvSpPr>
        <p:spPr>
          <a:xfrm>
            <a:off x="336884" y="2121763"/>
            <a:ext cx="4332307" cy="4095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/>
              <a:t>An ongoing dysfunctional pattern of thought, emotion, and behavior that causes significant distress, and that is considered deviant in that person’s culture or society</a:t>
            </a:r>
          </a:p>
        </p:txBody>
      </p:sp>
    </p:spTree>
    <p:extLst>
      <p:ext uri="{BB962C8B-B14F-4D97-AF65-F5344CB8AC3E}">
        <p14:creationId xmlns:p14="http://schemas.microsoft.com/office/powerpoint/2010/main" val="238868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3B90B8-EDE4-4C52-8991-64DCF28F9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en-US" sz="3000" b="1" dirty="0"/>
              <a:t>Bio-psycho-social model of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89927-5A9F-49EA-8A01-09C4ED5E0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2121763"/>
            <a:ext cx="4137660" cy="4095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A way of understanding disorder that assumes that disorder is caused by biological, psychological, and social factors </a:t>
            </a:r>
          </a:p>
        </p:txBody>
      </p:sp>
    </p:spTree>
    <p:extLst>
      <p:ext uri="{BB962C8B-B14F-4D97-AF65-F5344CB8AC3E}">
        <p14:creationId xmlns:p14="http://schemas.microsoft.com/office/powerpoint/2010/main" val="305836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0833B0-6F3A-475B-AB7E-9F6ABBBC1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547910"/>
            <a:ext cx="4690133" cy="1436338"/>
          </a:xfrm>
        </p:spPr>
        <p:txBody>
          <a:bodyPr anchor="ctr">
            <a:noAutofit/>
          </a:bodyPr>
          <a:lstStyle/>
          <a:p>
            <a:r>
              <a:rPr lang="en-US" sz="5000" b="1" dirty="0"/>
              <a:t>Social Component</a:t>
            </a:r>
          </a:p>
        </p:txBody>
      </p:sp>
      <p:grpSp>
        <p:nvGrpSpPr>
          <p:cNvPr id="19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9B2128-07AA-4529-92E1-421F51016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000" dirty="0"/>
              <a:t>The influences on disorder due to social and cultural factors such as socioeconomic status, homelessness, abuse, and discrimination.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91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969C78-D1A2-4BC1-BF36-A4277EF87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968" y="-28381"/>
            <a:ext cx="8943352" cy="6886381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48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8754B6-ED95-4357-B739-260119F6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en-US" sz="4000"/>
              <a:t>Maladaptive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F80F742-D4DA-4E6E-8000-4771DC981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/>
              <a:t>The extent to which it causes distress (e.g., pain and suffering) and dysfunction (impairment in one or more important areas of functioning) to the individual</a:t>
            </a:r>
          </a:p>
        </p:txBody>
      </p:sp>
    </p:spTree>
    <p:extLst>
      <p:ext uri="{BB962C8B-B14F-4D97-AF65-F5344CB8AC3E}">
        <p14:creationId xmlns:p14="http://schemas.microsoft.com/office/powerpoint/2010/main" val="2168408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057BA9-F1C8-4218-A9D7-3A1C4577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894664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dirty="0">
                <a:solidFill>
                  <a:srgbClr val="FFFFFF"/>
                </a:solidFill>
              </a:rPr>
              <a:t>When people who suffer from one disorder also suffer at the same time from other disorders.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4581145-E9F4-44B2-B383-9A1377D89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84428"/>
            <a:ext cx="9144000" cy="109839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rgbClr val="FFFFFF"/>
                </a:solidFill>
              </a:rPr>
              <a:t>Comorbidity</a:t>
            </a:r>
          </a:p>
        </p:txBody>
      </p:sp>
    </p:spTree>
    <p:extLst>
      <p:ext uri="{BB962C8B-B14F-4D97-AF65-F5344CB8AC3E}">
        <p14:creationId xmlns:p14="http://schemas.microsoft.com/office/powerpoint/2010/main" val="2003471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C777BBD-C42C-46C6-8D2D-BD2F9613D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raphic 1">
            <a:extLst>
              <a:ext uri="{FF2B5EF4-FFF2-40B4-BE49-F238E27FC236}">
                <a16:creationId xmlns:a16="http://schemas.microsoft.com/office/drawing/2014/main" id="{721F817A-BF7E-440D-B296-66D86EDB0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6151E3-0616-4F32-9E2A-78B67734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923" y="3310360"/>
            <a:ext cx="5861106" cy="14060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/>
              <a:t>A disgrace or defect that indicates that person belongs to a culturally devalued social group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CB4B5F-0E75-4EFB-8D13-A592E0FC4229}"/>
              </a:ext>
            </a:extLst>
          </p:cNvPr>
          <p:cNvSpPr txBox="1"/>
          <p:nvPr/>
        </p:nvSpPr>
        <p:spPr>
          <a:xfrm>
            <a:off x="4472342" y="1560303"/>
            <a:ext cx="5861107" cy="1868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000" dirty="0"/>
              <a:t>Stigma</a:t>
            </a:r>
          </a:p>
        </p:txBody>
      </p:sp>
    </p:spTree>
    <p:extLst>
      <p:ext uri="{BB962C8B-B14F-4D97-AF65-F5344CB8AC3E}">
        <p14:creationId xmlns:p14="http://schemas.microsoft.com/office/powerpoint/2010/main" val="45608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78EAA9-86A6-46A6-A3D3-B240CAA2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Diagnostic and Statistical Manual of Mental Disorders (DSM)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21B080-D0F8-4D0F-9BB6-2F81291AF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313299"/>
            <a:ext cx="2225625" cy="30911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1544D0-815E-4925-8832-88CFC223EFD1}"/>
              </a:ext>
            </a:extLst>
          </p:cNvPr>
          <p:cNvSpPr txBox="1"/>
          <p:nvPr/>
        </p:nvSpPr>
        <p:spPr>
          <a:xfrm>
            <a:off x="4038600" y="4898656"/>
            <a:ext cx="7188199" cy="1292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b="1" dirty="0"/>
              <a:t>The MAIN document that provides a common language and standard criteria for the classification of mental disorders.</a:t>
            </a:r>
          </a:p>
        </p:txBody>
      </p:sp>
    </p:spTree>
    <p:extLst>
      <p:ext uri="{BB962C8B-B14F-4D97-AF65-F5344CB8AC3E}">
        <p14:creationId xmlns:p14="http://schemas.microsoft.com/office/powerpoint/2010/main" val="360913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274</Words>
  <Application>Microsoft Office PowerPoint</Application>
  <PresentationFormat>Widescreen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Psychological Disorder</vt:lpstr>
      <vt:lpstr>Bio-psycho-social model of illness</vt:lpstr>
      <vt:lpstr>Social Component</vt:lpstr>
      <vt:lpstr>PowerPoint Presentation</vt:lpstr>
      <vt:lpstr>Maladaptive</vt:lpstr>
      <vt:lpstr>When people who suffer from one disorder also suffer at the same time from other disorders.</vt:lpstr>
      <vt:lpstr>A disgrace or defect that indicates that person belongs to a culturally devalued social group</vt:lpstr>
      <vt:lpstr>Diagnostic and Statistical Manual of Mental Disorders (DSM)</vt:lpstr>
      <vt:lpstr>Attention-Deficit/hyperactivity disorder</vt:lpstr>
      <vt:lpstr>Autism</vt:lpstr>
      <vt:lpstr>Asperger’s disorder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Vandermeer</dc:creator>
  <cp:lastModifiedBy>Mark Vandermeer</cp:lastModifiedBy>
  <cp:revision>8</cp:revision>
  <dcterms:created xsi:type="dcterms:W3CDTF">2021-04-09T14:08:57Z</dcterms:created>
  <dcterms:modified xsi:type="dcterms:W3CDTF">2021-11-23T04:55:52Z</dcterms:modified>
</cp:coreProperties>
</file>