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sldIdLst>
    <p:sldId id="304" r:id="rId2"/>
    <p:sldId id="257" r:id="rId3"/>
    <p:sldId id="329" r:id="rId4"/>
    <p:sldId id="263" r:id="rId5"/>
    <p:sldId id="330" r:id="rId6"/>
    <p:sldId id="258" r:id="rId7"/>
    <p:sldId id="259" r:id="rId8"/>
    <p:sldId id="331" r:id="rId9"/>
    <p:sldId id="260" r:id="rId10"/>
    <p:sldId id="332" r:id="rId11"/>
    <p:sldId id="261" r:id="rId12"/>
    <p:sldId id="333" r:id="rId13"/>
    <p:sldId id="264" r:id="rId14"/>
    <p:sldId id="265" r:id="rId15"/>
    <p:sldId id="337" r:id="rId16"/>
    <p:sldId id="334" r:id="rId17"/>
    <p:sldId id="335" r:id="rId18"/>
    <p:sldId id="266" r:id="rId19"/>
    <p:sldId id="305" r:id="rId20"/>
    <p:sldId id="306" r:id="rId21"/>
    <p:sldId id="262" r:id="rId22"/>
    <p:sldId id="269" r:id="rId23"/>
    <p:sldId id="336" r:id="rId24"/>
    <p:sldId id="270" r:id="rId25"/>
    <p:sldId id="339" r:id="rId26"/>
    <p:sldId id="338" r:id="rId27"/>
    <p:sldId id="271" r:id="rId28"/>
    <p:sldId id="276" r:id="rId29"/>
    <p:sldId id="340" r:id="rId30"/>
    <p:sldId id="277" r:id="rId31"/>
    <p:sldId id="278" r:id="rId32"/>
    <p:sldId id="341" r:id="rId33"/>
    <p:sldId id="279" r:id="rId34"/>
    <p:sldId id="274" r:id="rId35"/>
    <p:sldId id="342" r:id="rId36"/>
    <p:sldId id="280" r:id="rId37"/>
    <p:sldId id="307" r:id="rId38"/>
    <p:sldId id="308" r:id="rId39"/>
    <p:sldId id="309" r:id="rId40"/>
    <p:sldId id="312" r:id="rId41"/>
    <p:sldId id="313" r:id="rId42"/>
    <p:sldId id="314" r:id="rId43"/>
    <p:sldId id="315" r:id="rId44"/>
    <p:sldId id="344" r:id="rId45"/>
    <p:sldId id="316" r:id="rId46"/>
    <p:sldId id="318" r:id="rId47"/>
    <p:sldId id="346" r:id="rId48"/>
    <p:sldId id="345" r:id="rId49"/>
    <p:sldId id="319" r:id="rId50"/>
    <p:sldId id="347" r:id="rId51"/>
    <p:sldId id="349" r:id="rId52"/>
    <p:sldId id="350" r:id="rId53"/>
    <p:sldId id="343" r:id="rId54"/>
    <p:sldId id="351" r:id="rId55"/>
    <p:sldId id="348" r:id="rId56"/>
    <p:sldId id="352" r:id="rId57"/>
    <p:sldId id="322" r:id="rId58"/>
    <p:sldId id="355" r:id="rId59"/>
    <p:sldId id="323" r:id="rId60"/>
    <p:sldId id="324" r:id="rId61"/>
    <p:sldId id="356" r:id="rId62"/>
    <p:sldId id="325" r:id="rId63"/>
    <p:sldId id="357" r:id="rId64"/>
    <p:sldId id="326" r:id="rId65"/>
    <p:sldId id="358" r:id="rId66"/>
    <p:sldId id="327" r:id="rId67"/>
    <p:sldId id="360" r:id="rId68"/>
    <p:sldId id="328" r:id="rId69"/>
    <p:sldId id="367" r:id="rId70"/>
    <p:sldId id="353" r:id="rId71"/>
    <p:sldId id="368" r:id="rId72"/>
    <p:sldId id="354" r:id="rId73"/>
    <p:sldId id="369" r:id="rId74"/>
    <p:sldId id="361" r:id="rId75"/>
    <p:sldId id="362" r:id="rId76"/>
    <p:sldId id="363" r:id="rId77"/>
    <p:sldId id="364" r:id="rId78"/>
    <p:sldId id="365" r:id="rId7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99"/>
    <p:restoredTop sz="96291"/>
  </p:normalViewPr>
  <p:slideViewPr>
    <p:cSldViewPr snapToGrid="0" snapToObjects="1">
      <p:cViewPr varScale="1">
        <p:scale>
          <a:sx n="128" d="100"/>
          <a:sy n="128" d="100"/>
        </p:scale>
        <p:origin x="11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354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030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242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6974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156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191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955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235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948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6086C-283B-1042-8134-6B0B772D7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969A9-5CC7-7346-8C63-B5C214EB00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EA2908-A30C-5741-BBC4-8239C5F1C4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2B4DF6-64EC-BA4B-89DE-A460F1AD1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7158-E162-D248-9779-C3E663D519FE}" type="datetimeFigureOut">
              <a:rPr lang="en-US" smtClean="0"/>
              <a:t>10/7/20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8E5113-C523-CC44-96CE-1573B28A1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A9D91F-1352-AF4E-B032-B8619B3F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86BF-8FD8-7D4C-9C61-AE4530CFF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84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592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55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193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067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38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36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398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78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2660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50800" dist="25400" dir="4980000" algn="tl" rotWithShape="0">
              <a:srgbClr val="000000">
                <a:alpha val="36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B4AB4-3853-974F-9AAD-49ADFC903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621" y="1832839"/>
            <a:ext cx="6866069" cy="1881910"/>
          </a:xfrm>
        </p:spPr>
        <p:txBody>
          <a:bodyPr>
            <a:noAutofit/>
          </a:bodyPr>
          <a:lstStyle/>
          <a:p>
            <a:r>
              <a:rPr lang="ru-RU" sz="7200" b="1" dirty="0">
                <a:latin typeface="+mn-lt"/>
              </a:rPr>
              <a:t>Антропология</a:t>
            </a:r>
            <a:endParaRPr lang="en-US" sz="72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A13691-430D-9149-B5B0-CA3C1EC222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 Исследование учения о Человеке </a:t>
            </a:r>
          </a:p>
          <a:p>
            <a:pPr>
              <a:lnSpc>
                <a:spcPct val="100000"/>
              </a:lnSpc>
            </a:pPr>
            <a:r>
              <a:rPr lang="ru-RU" sz="2700" b="1" dirty="0">
                <a:solidFill>
                  <a:schemeClr val="tx1"/>
                </a:solidFill>
              </a:rPr>
              <a:t>Профессор Сергей </a:t>
            </a:r>
            <a:r>
              <a:rPr lang="ru-RU" sz="2700" b="1" dirty="0" err="1">
                <a:solidFill>
                  <a:schemeClr val="tx1"/>
                </a:solidFill>
              </a:rPr>
              <a:t>Перевышко</a:t>
            </a:r>
            <a:endParaRPr lang="en-US" sz="27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950" b="1" dirty="0">
                <a:solidFill>
                  <a:schemeClr val="tx1"/>
                </a:solidFill>
              </a:rPr>
              <a:t>Сентябрь 2020 1.1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275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B4AB4-3853-974F-9AAD-49ADFC903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621" y="1832839"/>
            <a:ext cx="6866069" cy="1881910"/>
          </a:xfrm>
        </p:spPr>
        <p:txBody>
          <a:bodyPr>
            <a:noAutofit/>
          </a:bodyPr>
          <a:lstStyle/>
          <a:p>
            <a:r>
              <a:rPr lang="ru-RU" sz="7200" b="1" dirty="0">
                <a:latin typeface="+mn-lt"/>
              </a:rPr>
              <a:t>Антропология</a:t>
            </a:r>
            <a:endParaRPr lang="en-US" sz="72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A13691-430D-9149-B5B0-CA3C1EC222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 Исследование учения о Человеке </a:t>
            </a:r>
          </a:p>
          <a:p>
            <a:pPr>
              <a:lnSpc>
                <a:spcPct val="100000"/>
              </a:lnSpc>
            </a:pPr>
            <a:r>
              <a:rPr lang="ru-RU" sz="2700" b="1" dirty="0">
                <a:solidFill>
                  <a:schemeClr val="tx1"/>
                </a:solidFill>
              </a:rPr>
              <a:t>Профессор Сергей </a:t>
            </a:r>
            <a:r>
              <a:rPr lang="ru-RU" sz="2700" b="1" dirty="0" err="1">
                <a:solidFill>
                  <a:schemeClr val="tx1"/>
                </a:solidFill>
              </a:rPr>
              <a:t>Перевышко</a:t>
            </a:r>
            <a:endParaRPr lang="en-US" sz="27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950" b="1" dirty="0">
                <a:solidFill>
                  <a:schemeClr val="tx1"/>
                </a:solidFill>
              </a:rPr>
              <a:t>Сентябрь 2020 </a:t>
            </a:r>
            <a:r>
              <a:rPr lang="en-US" sz="1950" b="1" dirty="0">
                <a:solidFill>
                  <a:schemeClr val="tx1"/>
                </a:solidFill>
              </a:rPr>
              <a:t>2</a:t>
            </a:r>
            <a:r>
              <a:rPr lang="ru-RU" sz="1950" b="1" dirty="0">
                <a:solidFill>
                  <a:schemeClr val="tx1"/>
                </a:solidFill>
              </a:rPr>
              <a:t>.1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423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EC7D9-DE81-474F-9A05-405639530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500" b="1" dirty="0"/>
              <a:t>ПРОИСХОЖДЕНИЕ ДУШИ </a:t>
            </a:r>
            <a:r>
              <a:rPr lang="ru-RU" b="1" dirty="0"/>
              <a:t>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6A5BF-F3A0-E14D-A515-E9949BAD6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613511"/>
            <a:ext cx="3886200" cy="2489420"/>
          </a:xfrm>
        </p:spPr>
        <p:txBody>
          <a:bodyPr>
            <a:normAutofit fontScale="77500" lnSpcReduction="20000"/>
          </a:bodyPr>
          <a:lstStyle/>
          <a:p>
            <a:r>
              <a:rPr lang="ru-RU" sz="3000" b="1" dirty="0" err="1"/>
              <a:t>Предсуществование</a:t>
            </a:r>
            <a:r>
              <a:rPr lang="ru-RU" sz="3000" b="1" dirty="0"/>
              <a:t> </a:t>
            </a:r>
            <a:endParaRPr lang="ru-RU" sz="3000" dirty="0"/>
          </a:p>
          <a:p>
            <a:r>
              <a:rPr lang="ru-RU" sz="3000" b="1" dirty="0"/>
              <a:t>Креационизм </a:t>
            </a:r>
            <a:endParaRPr lang="ru-RU" sz="3000" dirty="0"/>
          </a:p>
          <a:p>
            <a:r>
              <a:rPr lang="ru-RU" sz="3000" b="1" dirty="0" err="1"/>
              <a:t>Традуционизм</a:t>
            </a:r>
            <a:r>
              <a:rPr lang="ru-RU" sz="3000" b="1" dirty="0"/>
              <a:t> </a:t>
            </a:r>
          </a:p>
          <a:p>
            <a:r>
              <a:rPr lang="ru-RU" sz="3000" b="1" dirty="0"/>
              <a:t>Вечность человека </a:t>
            </a:r>
          </a:p>
          <a:p>
            <a:r>
              <a:rPr lang="ru-RU" sz="3000" b="1" dirty="0"/>
              <a:t>Выводы </a:t>
            </a:r>
            <a:endParaRPr lang="ru-RU" sz="3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89FF48-6F4A-7E44-9DF1-B2D3AD0514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9188" y="2805708"/>
            <a:ext cx="328612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08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B4AB4-3853-974F-9AAD-49ADFC903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621" y="1832839"/>
            <a:ext cx="6866069" cy="1881910"/>
          </a:xfrm>
        </p:spPr>
        <p:txBody>
          <a:bodyPr>
            <a:noAutofit/>
          </a:bodyPr>
          <a:lstStyle/>
          <a:p>
            <a:r>
              <a:rPr lang="ru-RU" sz="7200" b="1" dirty="0">
                <a:latin typeface="+mn-lt"/>
              </a:rPr>
              <a:t>Антропология</a:t>
            </a:r>
            <a:endParaRPr lang="en-US" sz="72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A13691-430D-9149-B5B0-CA3C1EC222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 Исследование учения о Человеке </a:t>
            </a:r>
          </a:p>
          <a:p>
            <a:pPr>
              <a:lnSpc>
                <a:spcPct val="100000"/>
              </a:lnSpc>
            </a:pPr>
            <a:r>
              <a:rPr lang="ru-RU" sz="2700" b="1" dirty="0">
                <a:solidFill>
                  <a:schemeClr val="tx1"/>
                </a:solidFill>
              </a:rPr>
              <a:t>Профессор Сергей </a:t>
            </a:r>
            <a:r>
              <a:rPr lang="ru-RU" sz="2700" b="1" dirty="0" err="1">
                <a:solidFill>
                  <a:schemeClr val="tx1"/>
                </a:solidFill>
              </a:rPr>
              <a:t>Перевышко</a:t>
            </a:r>
            <a:endParaRPr lang="en-US" sz="27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950" b="1" dirty="0">
                <a:solidFill>
                  <a:schemeClr val="tx1"/>
                </a:solidFill>
              </a:rPr>
              <a:t>Сентябрь 2020 2.2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129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EC7D9-DE81-474F-9A05-405639530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500" b="1" dirty="0"/>
              <a:t>ОБРАЗ БОЖИЙ В ЧЕЛОВЕКЕ</a:t>
            </a:r>
            <a:endParaRPr lang="en-US" sz="4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6A5BF-F3A0-E14D-A515-E9949BAD6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613510"/>
            <a:ext cx="3886200" cy="2489421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/>
              <a:t>Образ</a:t>
            </a:r>
            <a:r>
              <a:rPr lang="en-US" sz="2400" b="1" dirty="0"/>
              <a:t> </a:t>
            </a:r>
            <a:r>
              <a:rPr lang="he-IL" sz="2600" b="1" dirty="0">
                <a:effectLst/>
              </a:rPr>
              <a:t>בְּצַלְמֵ֖נוּ</a:t>
            </a:r>
            <a:r>
              <a:rPr lang="en-US" sz="2400" b="1" dirty="0"/>
              <a:t>, </a:t>
            </a:r>
            <a:r>
              <a:rPr lang="ru-RU" sz="2400" b="1" i="1"/>
              <a:t>бецалеймену</a:t>
            </a:r>
            <a:r>
              <a:rPr lang="en-US" sz="2400" b="1"/>
              <a:t>, </a:t>
            </a:r>
            <a:r>
              <a:rPr lang="ru-RU" sz="2400" b="1" dirty="0"/>
              <a:t>термин в Быт. 1:26: </a:t>
            </a:r>
            <a:r>
              <a:rPr lang="en-US" sz="2400" b="1" dirty="0"/>
              <a:t>«</a:t>
            </a:r>
            <a:r>
              <a:rPr lang="ru-RU" sz="2400" b="1" dirty="0"/>
              <a:t>по образу» </a:t>
            </a:r>
          </a:p>
          <a:p>
            <a:r>
              <a:rPr lang="ru-RU" sz="2400" b="1" dirty="0"/>
              <a:t>Подобие </a:t>
            </a:r>
            <a:r>
              <a:rPr lang="he-IL" sz="2600" b="1" dirty="0">
                <a:effectLst/>
              </a:rPr>
              <a:t>דְּמוּת</a:t>
            </a:r>
            <a:r>
              <a:rPr lang="ru-RU" dirty="0">
                <a:effectLst/>
              </a:rPr>
              <a:t> </a:t>
            </a:r>
            <a:r>
              <a:rPr lang="ru-RU" sz="2400" b="1" i="1" dirty="0" err="1"/>
              <a:t>демут</a:t>
            </a:r>
            <a:r>
              <a:rPr lang="en-US" sz="2400" b="1" dirty="0"/>
              <a:t>, </a:t>
            </a:r>
            <a:r>
              <a:rPr lang="ru-RU" sz="2400" b="1" dirty="0"/>
              <a:t>сам термин в Быт. 1:26</a:t>
            </a:r>
            <a:r>
              <a:rPr lang="en-US" sz="2400" b="1" dirty="0"/>
              <a:t>, «</a:t>
            </a:r>
            <a:r>
              <a:rPr lang="ru-RU" sz="2400" b="1" dirty="0"/>
              <a:t>по подобию»</a:t>
            </a:r>
          </a:p>
          <a:p>
            <a:endParaRPr lang="ru-RU" sz="24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89FF48-6F4A-7E44-9DF1-B2D3AD0514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9188" y="2805708"/>
            <a:ext cx="328612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0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EC7D9-DE81-474F-9A05-405639530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500" b="1" dirty="0"/>
              <a:t>ОБРАЗ БОЖИЙ В ЧЕЛОВЕКЕ</a:t>
            </a:r>
            <a:endParaRPr lang="en-US" sz="4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6A5BF-F3A0-E14D-A515-E9949BAD6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613510"/>
            <a:ext cx="3886200" cy="248942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dirty="0"/>
              <a:t>Другие употребления «образа»</a:t>
            </a:r>
          </a:p>
          <a:p>
            <a:pPr>
              <a:lnSpc>
                <a:spcPct val="100000"/>
              </a:lnSpc>
            </a:pPr>
            <a:r>
              <a:rPr lang="ru-RU" sz="1800" b="1" dirty="0"/>
              <a:t>Другие употребления «подобия»</a:t>
            </a:r>
          </a:p>
          <a:p>
            <a:pPr>
              <a:lnSpc>
                <a:spcPct val="100000"/>
              </a:lnSpc>
            </a:pPr>
            <a:r>
              <a:rPr lang="ru-RU" sz="1800" b="1" dirty="0"/>
              <a:t>Новозаветные Термины</a:t>
            </a:r>
          </a:p>
          <a:p>
            <a:pPr>
              <a:lnSpc>
                <a:spcPct val="100000"/>
              </a:lnSpc>
            </a:pPr>
            <a:r>
              <a:rPr lang="ru-RU" sz="1800" b="1" dirty="0"/>
              <a:t>«Образ» </a:t>
            </a:r>
            <a:r>
              <a:rPr lang="el-GR" sz="1800" b="1" dirty="0"/>
              <a:t>εκών </a:t>
            </a:r>
            <a:endParaRPr lang="ru-RU" sz="1800" b="1" dirty="0"/>
          </a:p>
          <a:p>
            <a:pPr>
              <a:lnSpc>
                <a:spcPct val="100000"/>
              </a:lnSpc>
            </a:pPr>
            <a:r>
              <a:rPr lang="ru-RU" sz="1800" b="1" dirty="0"/>
              <a:t>Подобие </a:t>
            </a:r>
            <a:r>
              <a:rPr lang="el-GR" sz="1800" b="1" dirty="0" err="1">
                <a:effectLst/>
              </a:rPr>
              <a:t>ὁμοιότης</a:t>
            </a:r>
            <a:r>
              <a:rPr lang="el-GR" sz="1800" b="1" dirty="0"/>
              <a:t> </a:t>
            </a:r>
            <a:endParaRPr lang="ru-RU" sz="18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89FF48-6F4A-7E44-9DF1-B2D3AD0514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9188" y="2805708"/>
            <a:ext cx="328612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9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B4AB4-3853-974F-9AAD-49ADFC903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621" y="1832839"/>
            <a:ext cx="6866069" cy="1881910"/>
          </a:xfrm>
        </p:spPr>
        <p:txBody>
          <a:bodyPr>
            <a:noAutofit/>
          </a:bodyPr>
          <a:lstStyle/>
          <a:p>
            <a:r>
              <a:rPr lang="ru-RU" sz="7200" b="1" dirty="0">
                <a:latin typeface="+mn-lt"/>
              </a:rPr>
              <a:t>Антропология</a:t>
            </a:r>
            <a:endParaRPr lang="en-US" sz="72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A13691-430D-9149-B5B0-CA3C1EC222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 Исследование учения о Человеке </a:t>
            </a:r>
          </a:p>
          <a:p>
            <a:pPr>
              <a:lnSpc>
                <a:spcPct val="100000"/>
              </a:lnSpc>
            </a:pPr>
            <a:r>
              <a:rPr lang="ru-RU" sz="2700" b="1" dirty="0">
                <a:solidFill>
                  <a:schemeClr val="tx1"/>
                </a:solidFill>
              </a:rPr>
              <a:t>Профессор Сергей </a:t>
            </a:r>
            <a:r>
              <a:rPr lang="ru-RU" sz="2700" b="1" dirty="0" err="1">
                <a:solidFill>
                  <a:schemeClr val="tx1"/>
                </a:solidFill>
              </a:rPr>
              <a:t>Перевышко</a:t>
            </a:r>
            <a:endParaRPr lang="en-US" sz="27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950" b="1" dirty="0">
                <a:solidFill>
                  <a:schemeClr val="tx1"/>
                </a:solidFill>
              </a:rPr>
              <a:t>Сентябрь 2020 2.</a:t>
            </a:r>
            <a:r>
              <a:rPr lang="en-US" sz="1950" b="1" dirty="0">
                <a:solidFill>
                  <a:schemeClr val="tx1"/>
                </a:solidFill>
              </a:rPr>
              <a:t>3</a:t>
            </a:r>
            <a:endParaRPr lang="ru-RU" sz="195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080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EC7D9-DE81-474F-9A05-405639530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500" b="1" dirty="0"/>
              <a:t>ОБРАЗ БОЖИЙ В ЧЕЛОВЕКЕ</a:t>
            </a:r>
            <a:endParaRPr lang="en-US" sz="4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6A5BF-F3A0-E14D-A515-E9949BAD6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613510"/>
            <a:ext cx="3886200" cy="248942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dirty="0"/>
              <a:t>Тело и форма подобные богу</a:t>
            </a:r>
          </a:p>
          <a:p>
            <a:pPr>
              <a:lnSpc>
                <a:spcPct val="100000"/>
              </a:lnSpc>
            </a:pPr>
            <a:r>
              <a:rPr lang="ru-RU" sz="1800" b="1" dirty="0"/>
              <a:t>Возможность иметь отношения </a:t>
            </a:r>
          </a:p>
          <a:p>
            <a:pPr>
              <a:lnSpc>
                <a:spcPct val="100000"/>
              </a:lnSpc>
            </a:pPr>
            <a:r>
              <a:rPr lang="ru-RU" sz="1800" b="1" dirty="0"/>
              <a:t>Управление и распоряжение землей </a:t>
            </a:r>
          </a:p>
          <a:p>
            <a:pPr>
              <a:lnSpc>
                <a:spcPct val="100000"/>
              </a:lnSpc>
            </a:pPr>
            <a:r>
              <a:rPr lang="ru-RU" sz="1800" b="1" dirty="0"/>
              <a:t>Личные и моральные качества присущие Богу </a:t>
            </a:r>
          </a:p>
          <a:p>
            <a:pPr marL="0" indent="0">
              <a:lnSpc>
                <a:spcPct val="100000"/>
              </a:lnSpc>
              <a:buNone/>
            </a:pPr>
            <a:endParaRPr lang="ru-RU" sz="18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89FF48-6F4A-7E44-9DF1-B2D3AD0514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9188" y="2805708"/>
            <a:ext cx="328612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7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EC7D9-DE81-474F-9A05-405639530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500" b="1" dirty="0"/>
              <a:t>ОБРАЗ БОЖИЙ В ЧЕЛОВЕКЕ</a:t>
            </a:r>
            <a:endParaRPr lang="en-US" sz="4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6A5BF-F3A0-E14D-A515-E9949BAD6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613510"/>
            <a:ext cx="3886200" cy="248942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b="1" dirty="0">
                <a:effectLst/>
              </a:rPr>
              <a:t>Постоянное присутствие Божьего образа в человеке с определенными следствиями</a:t>
            </a:r>
          </a:p>
          <a:p>
            <a:pPr>
              <a:lnSpc>
                <a:spcPct val="100000"/>
              </a:lnSpc>
            </a:pPr>
            <a:r>
              <a:rPr lang="ru-RU" b="1" dirty="0">
                <a:effectLst/>
              </a:rPr>
              <a:t>Вывод относительно образа Божия в человеке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89FF48-6F4A-7E44-9DF1-B2D3AD0514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9188" y="2805708"/>
            <a:ext cx="328612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6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EC7D9-DE81-474F-9A05-405639530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500" b="1" dirty="0"/>
              <a:t>ПРИЗВАНИЕ ЧЕЛОВЕКА </a:t>
            </a:r>
            <a:endParaRPr lang="en-US" sz="4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6A5BF-F3A0-E14D-A515-E9949BAD6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613510"/>
            <a:ext cx="3886200" cy="248942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dirty="0"/>
              <a:t>Создан, чтобы Знать Бога и Иметь Общение с Ним</a:t>
            </a:r>
          </a:p>
          <a:p>
            <a:pPr>
              <a:lnSpc>
                <a:spcPct val="100000"/>
              </a:lnSpc>
            </a:pPr>
            <a:r>
              <a:rPr lang="ru-RU" sz="1800" b="1" dirty="0"/>
              <a:t>Создан, чтобы слушаться Бога</a:t>
            </a:r>
          </a:p>
          <a:p>
            <a:pPr>
              <a:lnSpc>
                <a:spcPct val="100000"/>
              </a:lnSpc>
            </a:pPr>
            <a:r>
              <a:rPr lang="ru-RU" sz="1800" b="1" dirty="0"/>
              <a:t>Создан, чтобы поклоняться и восхвалять Бога</a:t>
            </a:r>
          </a:p>
          <a:p>
            <a:pPr>
              <a:lnSpc>
                <a:spcPct val="100000"/>
              </a:lnSpc>
            </a:pPr>
            <a:r>
              <a:rPr lang="ru-RU" sz="1800" b="1" dirty="0"/>
              <a:t>Создан, чтобы возвеличивать Бога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89FF48-6F4A-7E44-9DF1-B2D3AD0514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9188" y="2805708"/>
            <a:ext cx="328612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6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E611A-166E-7B4B-8F00-4E13E4392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C42ED-AA04-F349-959B-92741583B16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475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EC7D9-DE81-474F-9A05-405639530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500" b="1" dirty="0"/>
              <a:t>ПРОИСХОЖДЕНИЕ ЧЕЛОВЕКА</a:t>
            </a:r>
            <a:r>
              <a:rPr lang="ru-RU" dirty="0"/>
              <a:t> </a:t>
            </a:r>
            <a:r>
              <a:rPr lang="ru-RU" b="1" dirty="0"/>
              <a:t>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6A5BF-F3A0-E14D-A515-E9949BAD6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613510"/>
            <a:ext cx="3886200" cy="248942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dirty="0"/>
              <a:t>Атеистическая Эволюция </a:t>
            </a:r>
          </a:p>
          <a:p>
            <a:pPr>
              <a:lnSpc>
                <a:spcPct val="100000"/>
              </a:lnSpc>
            </a:pPr>
            <a:r>
              <a:rPr lang="ru-RU" sz="1800" b="1" dirty="0"/>
              <a:t>Теистическая Эволюция </a:t>
            </a:r>
          </a:p>
          <a:p>
            <a:pPr>
              <a:lnSpc>
                <a:spcPct val="100000"/>
              </a:lnSpc>
            </a:pPr>
            <a:r>
              <a:rPr lang="ru-RU" sz="1800" b="1" dirty="0"/>
              <a:t>Прогрессивный Креационизм </a:t>
            </a:r>
          </a:p>
          <a:p>
            <a:pPr>
              <a:lnSpc>
                <a:spcPct val="100000"/>
              </a:lnSpc>
            </a:pPr>
            <a:r>
              <a:rPr lang="ru-RU" sz="1800" b="1" dirty="0"/>
              <a:t>Теория Разрыва </a:t>
            </a:r>
          </a:p>
          <a:p>
            <a:pPr>
              <a:lnSpc>
                <a:spcPct val="100000"/>
              </a:lnSpc>
            </a:pPr>
            <a:r>
              <a:rPr lang="ru-RU" sz="1800" b="1" dirty="0"/>
              <a:t>Шестидневное 24-х часовое Сотворение </a:t>
            </a:r>
          </a:p>
          <a:p>
            <a:pPr>
              <a:lnSpc>
                <a:spcPct val="100000"/>
              </a:lnSpc>
            </a:pPr>
            <a:r>
              <a:rPr lang="ru-RU" sz="1800" b="1" dirty="0"/>
              <a:t>Выводы 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89FF48-6F4A-7E44-9DF1-B2D3AD0514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9188" y="2805708"/>
            <a:ext cx="328612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5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B4AB4-3853-974F-9AAD-49ADFC903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438" y="1832839"/>
            <a:ext cx="7495391" cy="1881910"/>
          </a:xfrm>
        </p:spPr>
        <p:txBody>
          <a:bodyPr>
            <a:noAutofit/>
          </a:bodyPr>
          <a:lstStyle/>
          <a:p>
            <a:r>
              <a:rPr lang="ru-RU" sz="7200" b="1" dirty="0" err="1"/>
              <a:t>Хамартиология</a:t>
            </a:r>
            <a:endParaRPr lang="en-US" sz="72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A13691-430D-9149-B5B0-CA3C1EC222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 Исследование учения о грехе </a:t>
            </a:r>
          </a:p>
          <a:p>
            <a:pPr>
              <a:lnSpc>
                <a:spcPct val="100000"/>
              </a:lnSpc>
            </a:pPr>
            <a:r>
              <a:rPr lang="ru-RU" sz="2700" b="1" dirty="0">
                <a:solidFill>
                  <a:schemeClr val="tx1"/>
                </a:solidFill>
              </a:rPr>
              <a:t>Профессор Сергей </a:t>
            </a:r>
            <a:r>
              <a:rPr lang="ru-RU" sz="2700" b="1" dirty="0" err="1">
                <a:solidFill>
                  <a:schemeClr val="tx1"/>
                </a:solidFill>
              </a:rPr>
              <a:t>Перевышко</a:t>
            </a:r>
            <a:endParaRPr lang="en-US" sz="27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950" b="1" dirty="0">
                <a:solidFill>
                  <a:schemeClr val="tx1"/>
                </a:solidFill>
              </a:rPr>
              <a:t>Сентябрь 2020 3.1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165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EC7D9-DE81-474F-9A05-405639530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1123502"/>
            <a:ext cx="7773338" cy="110296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ПОЯВЛЕНИЕ И ВОЗДЕЙСТВИЕ ГРЕХА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6A5BF-F3A0-E14D-A515-E9949BAD6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226469"/>
            <a:ext cx="5314950" cy="3263504"/>
          </a:xfrm>
        </p:spPr>
        <p:txBody>
          <a:bodyPr>
            <a:noAutofit/>
          </a:bodyPr>
          <a:lstStyle/>
          <a:p>
            <a:r>
              <a:rPr lang="ru-RU" sz="2100" b="1" dirty="0"/>
              <a:t>Историческое Появление Греха и Проклятия </a:t>
            </a:r>
          </a:p>
          <a:p>
            <a:r>
              <a:rPr lang="ru-RU" sz="2100" b="1" dirty="0"/>
              <a:t>Ужасное Влияние Греха и Проклятия </a:t>
            </a:r>
          </a:p>
          <a:p>
            <a:r>
              <a:rPr lang="ru-RU" sz="2100" b="1" dirty="0"/>
              <a:t>Ужасное влияние на разум, эмоции и волю человека </a:t>
            </a:r>
          </a:p>
          <a:p>
            <a:r>
              <a:rPr lang="ru-RU" sz="2100" b="1" dirty="0"/>
              <a:t>Ужасное влияние на все человеческие отношения 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99F23C5-1138-9547-81EF-8EC606A057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00282" y="2226469"/>
            <a:ext cx="2369790" cy="349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2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EC7D9-DE81-474F-9A05-405639530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1123502"/>
            <a:ext cx="7773338" cy="110296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ПОЯВЛЕНИЕ И ВОЗДЕЙСТВИЕ ГРЕХА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6A5BF-F3A0-E14D-A515-E9949BAD6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226469"/>
            <a:ext cx="5314950" cy="3263504"/>
          </a:xfrm>
        </p:spPr>
        <p:txBody>
          <a:bodyPr>
            <a:normAutofit fontScale="85000" lnSpcReduction="20000"/>
          </a:bodyPr>
          <a:lstStyle/>
          <a:p>
            <a:r>
              <a:rPr lang="ru-RU" sz="2400" b="1" dirty="0"/>
              <a:t>Ужасное влияние, которое приносит конфликт и боль в физическую реальность и взаимоотношения жизни</a:t>
            </a:r>
            <a:endParaRPr lang="en-US" sz="2400" b="1" dirty="0"/>
          </a:p>
          <a:p>
            <a:r>
              <a:rPr lang="ru-RU" sz="2400" b="1" dirty="0" err="1"/>
              <a:t>Новозаветнее</a:t>
            </a:r>
            <a:r>
              <a:rPr lang="ru-RU" sz="2400" b="1" dirty="0"/>
              <a:t> Объяснение Влияния Греха и Проклятия </a:t>
            </a:r>
          </a:p>
          <a:p>
            <a:r>
              <a:rPr lang="ru-RU" sz="2400" b="1" dirty="0"/>
              <a:t>Свидетельство Писания Ясно Относительно Влияния Греха На Человечество </a:t>
            </a: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37F89796-0C4C-3C4A-84BB-1798661C4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282" y="2226469"/>
            <a:ext cx="2369790" cy="349149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9A75B0-6066-7A49-B9B5-AA8929EFB9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8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B4AB4-3853-974F-9AAD-49ADFC903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438" y="1832839"/>
            <a:ext cx="7495391" cy="1881910"/>
          </a:xfrm>
        </p:spPr>
        <p:txBody>
          <a:bodyPr>
            <a:noAutofit/>
          </a:bodyPr>
          <a:lstStyle/>
          <a:p>
            <a:r>
              <a:rPr lang="ru-RU" sz="7200" b="1" dirty="0" err="1"/>
              <a:t>Хамартиология</a:t>
            </a:r>
            <a:endParaRPr lang="en-US" sz="72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A13691-430D-9149-B5B0-CA3C1EC222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 Исследование учения о грехе </a:t>
            </a:r>
          </a:p>
          <a:p>
            <a:pPr>
              <a:lnSpc>
                <a:spcPct val="100000"/>
              </a:lnSpc>
            </a:pPr>
            <a:r>
              <a:rPr lang="ru-RU" sz="2700" b="1" dirty="0">
                <a:solidFill>
                  <a:schemeClr val="tx1"/>
                </a:solidFill>
              </a:rPr>
              <a:t>Профессор Сергей </a:t>
            </a:r>
            <a:r>
              <a:rPr lang="ru-RU" sz="2700" b="1" dirty="0" err="1">
                <a:solidFill>
                  <a:schemeClr val="tx1"/>
                </a:solidFill>
              </a:rPr>
              <a:t>Перевышко</a:t>
            </a:r>
            <a:endParaRPr lang="en-US" sz="27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950" b="1" dirty="0">
                <a:solidFill>
                  <a:schemeClr val="tx1"/>
                </a:solidFill>
              </a:rPr>
              <a:t>Сентябрь 2020 3.2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951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EC7D9-DE81-474F-9A05-405639530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1131570"/>
            <a:ext cx="7773338" cy="1094900"/>
          </a:xfrm>
        </p:spPr>
        <p:txBody>
          <a:bodyPr>
            <a:normAutofit/>
          </a:bodyPr>
          <a:lstStyle/>
          <a:p>
            <a:pPr algn="ctr"/>
            <a:r>
              <a:rPr lang="ru-RU" sz="4500" b="1" dirty="0"/>
              <a:t>ТЕРМИНОЛОГИЯ ГРЕХА </a:t>
            </a:r>
            <a:endParaRPr lang="en-US" sz="4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6A5BF-F3A0-E14D-A515-E9949BAD6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226469"/>
            <a:ext cx="5314950" cy="3263504"/>
          </a:xfrm>
        </p:spPr>
        <p:txBody>
          <a:bodyPr>
            <a:normAutofit/>
          </a:bodyPr>
          <a:lstStyle/>
          <a:p>
            <a:r>
              <a:rPr lang="ru-RU" sz="2700" b="1" dirty="0"/>
              <a:t>Грех (</a:t>
            </a:r>
            <a:r>
              <a:rPr lang="he-IL" sz="2700" b="1" dirty="0"/>
              <a:t>חַטָאָה†, </a:t>
            </a:r>
            <a:r>
              <a:rPr lang="ru-RU" sz="2700" b="1" dirty="0"/>
              <a:t> </a:t>
            </a:r>
            <a:r>
              <a:rPr lang="en-US" sz="2700" b="1" dirty="0" err="1"/>
              <a:t>chatah</a:t>
            </a:r>
            <a:r>
              <a:rPr lang="en-US" sz="2700" b="1" dirty="0"/>
              <a:t>)</a:t>
            </a:r>
            <a:endParaRPr lang="ru-RU" sz="2700" b="1" dirty="0"/>
          </a:p>
          <a:p>
            <a:r>
              <a:rPr lang="ru-RU" sz="2700" b="1" dirty="0"/>
              <a:t>Заблудиться/заблуждаться (</a:t>
            </a:r>
            <a:r>
              <a:rPr lang="he-IL" sz="2700" b="1" dirty="0"/>
              <a:t>תָעָה†, </a:t>
            </a:r>
            <a:r>
              <a:rPr lang="ru-RU" sz="2700" b="1" dirty="0"/>
              <a:t> </a:t>
            </a:r>
            <a:r>
              <a:rPr lang="en-US" sz="2700" b="1" dirty="0" err="1"/>
              <a:t>ta`ah</a:t>
            </a:r>
            <a:r>
              <a:rPr lang="en-US" sz="2700" b="1" dirty="0"/>
              <a:t>)</a:t>
            </a:r>
            <a:endParaRPr lang="ru-RU" sz="2700" b="1" dirty="0"/>
          </a:p>
          <a:p>
            <a:r>
              <a:rPr lang="ru-RU" sz="2700" b="1" dirty="0"/>
              <a:t>Уклоняться (</a:t>
            </a:r>
            <a:r>
              <a:rPr lang="he-IL" sz="2700" b="1" dirty="0"/>
              <a:t>סוּר†, </a:t>
            </a:r>
            <a:r>
              <a:rPr lang="ru-RU" sz="2700" b="1" dirty="0"/>
              <a:t> </a:t>
            </a:r>
            <a:r>
              <a:rPr lang="en-US" sz="2700" b="1" dirty="0"/>
              <a:t>sur)</a:t>
            </a:r>
            <a:endParaRPr lang="ru-RU" sz="2700" b="1" dirty="0"/>
          </a:p>
          <a:p>
            <a:r>
              <a:rPr lang="ru-RU" sz="2700" b="1" dirty="0"/>
              <a:t>Перейти (</a:t>
            </a:r>
            <a:r>
              <a:rPr lang="he-IL" sz="2700" b="1" dirty="0"/>
              <a:t>עָבַר†, `</a:t>
            </a:r>
            <a:r>
              <a:rPr lang="ru-RU" sz="2700" b="1" dirty="0"/>
              <a:t> </a:t>
            </a:r>
            <a:r>
              <a:rPr lang="en-US" sz="2700" b="1" dirty="0" err="1"/>
              <a:t>avar</a:t>
            </a:r>
            <a:r>
              <a:rPr lang="en-US" sz="2700" b="1" dirty="0"/>
              <a:t>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5EE11B-8654-9E44-9905-66A5EBB7DD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56417280-A451-D744-9175-0294581E0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282" y="2226469"/>
            <a:ext cx="2369790" cy="349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EC7D9-DE81-474F-9A05-405639530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1131570"/>
            <a:ext cx="7773338" cy="1094900"/>
          </a:xfrm>
        </p:spPr>
        <p:txBody>
          <a:bodyPr>
            <a:normAutofit/>
          </a:bodyPr>
          <a:lstStyle/>
          <a:p>
            <a:pPr algn="ctr"/>
            <a:r>
              <a:rPr lang="ru-RU" sz="4500" b="1" dirty="0"/>
              <a:t>ТЕРМИНОЛОГИЯ ГРЕХА </a:t>
            </a:r>
            <a:endParaRPr lang="en-US" sz="4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6A5BF-F3A0-E14D-A515-E9949BAD6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226469"/>
            <a:ext cx="5314950" cy="3263504"/>
          </a:xfrm>
        </p:spPr>
        <p:txBody>
          <a:bodyPr>
            <a:normAutofit/>
          </a:bodyPr>
          <a:lstStyle/>
          <a:p>
            <a:r>
              <a:rPr lang="ru-RU" sz="2500" b="1" dirty="0"/>
              <a:t>Восставать (</a:t>
            </a:r>
            <a:r>
              <a:rPr lang="he-IL" sz="2500" b="1" dirty="0"/>
              <a:t>פָשַע†, </a:t>
            </a:r>
            <a:r>
              <a:rPr lang="ru-RU" sz="2500" b="1" dirty="0"/>
              <a:t> </a:t>
            </a:r>
            <a:r>
              <a:rPr lang="en-US" sz="2500" b="1" dirty="0"/>
              <a:t>pasha`)</a:t>
            </a:r>
          </a:p>
          <a:p>
            <a:r>
              <a:rPr lang="ru-RU" sz="2500" b="1" dirty="0"/>
              <a:t>Быть неверным (</a:t>
            </a:r>
            <a:r>
              <a:rPr lang="he-IL" sz="2500" b="1" dirty="0"/>
              <a:t>מַעַל†, </a:t>
            </a:r>
            <a:r>
              <a:rPr lang="ru-RU" sz="2500" b="1" dirty="0"/>
              <a:t> </a:t>
            </a:r>
            <a:r>
              <a:rPr lang="en-US" sz="2500" b="1" dirty="0" err="1"/>
              <a:t>ma`al</a:t>
            </a:r>
            <a:r>
              <a:rPr lang="en-US" sz="2500" b="1" dirty="0"/>
              <a:t>)</a:t>
            </a:r>
            <a:endParaRPr lang="ru-RU" sz="2500" b="1" dirty="0"/>
          </a:p>
          <a:p>
            <a:r>
              <a:rPr lang="ru-RU" sz="2500" b="1" dirty="0"/>
              <a:t>Быть вероломным (</a:t>
            </a:r>
            <a:r>
              <a:rPr lang="he-IL" sz="2500" b="1" dirty="0"/>
              <a:t>בָגַד†, </a:t>
            </a:r>
            <a:r>
              <a:rPr lang="ru-RU" sz="2500" b="1" dirty="0"/>
              <a:t> </a:t>
            </a:r>
            <a:r>
              <a:rPr lang="en-US" sz="2500" b="1" dirty="0" err="1"/>
              <a:t>bagad</a:t>
            </a:r>
            <a:r>
              <a:rPr lang="en-US" sz="2500" b="1" dirty="0"/>
              <a:t>)</a:t>
            </a:r>
            <a:endParaRPr lang="ru-RU" sz="2500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5EE11B-8654-9E44-9905-66A5EBB7DD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56417280-A451-D744-9175-0294581E0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282" y="2226469"/>
            <a:ext cx="2369790" cy="349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B4AB4-3853-974F-9AAD-49ADFC903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438" y="1832839"/>
            <a:ext cx="7495391" cy="1881910"/>
          </a:xfrm>
        </p:spPr>
        <p:txBody>
          <a:bodyPr>
            <a:noAutofit/>
          </a:bodyPr>
          <a:lstStyle/>
          <a:p>
            <a:r>
              <a:rPr lang="ru-RU" sz="7200" b="1" dirty="0" err="1"/>
              <a:t>Хамартиология</a:t>
            </a:r>
            <a:endParaRPr lang="en-US" sz="72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A13691-430D-9149-B5B0-CA3C1EC222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 Исследование учения о грехе </a:t>
            </a:r>
          </a:p>
          <a:p>
            <a:pPr>
              <a:lnSpc>
                <a:spcPct val="100000"/>
              </a:lnSpc>
            </a:pPr>
            <a:r>
              <a:rPr lang="ru-RU" sz="2700" b="1" dirty="0">
                <a:solidFill>
                  <a:schemeClr val="tx1"/>
                </a:solidFill>
              </a:rPr>
              <a:t>Профессор Сергей </a:t>
            </a:r>
            <a:r>
              <a:rPr lang="ru-RU" sz="2700" b="1" dirty="0" err="1">
                <a:solidFill>
                  <a:schemeClr val="tx1"/>
                </a:solidFill>
              </a:rPr>
              <a:t>Перевышко</a:t>
            </a:r>
            <a:endParaRPr lang="en-US" sz="27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950" b="1" dirty="0">
                <a:solidFill>
                  <a:schemeClr val="tx1"/>
                </a:solidFill>
              </a:rPr>
              <a:t>Сентябрь 2020 3.3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6554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EC7D9-DE81-474F-9A05-405639530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1107366"/>
            <a:ext cx="7773338" cy="1119104"/>
          </a:xfrm>
        </p:spPr>
        <p:txBody>
          <a:bodyPr>
            <a:normAutofit/>
          </a:bodyPr>
          <a:lstStyle/>
          <a:p>
            <a:pPr algn="ctr"/>
            <a:r>
              <a:rPr lang="ru-RU" sz="4500" b="1" dirty="0"/>
              <a:t>ТЕРМИНОЛОГИЯ ГРЕХА </a:t>
            </a:r>
            <a:endParaRPr lang="en-US" sz="4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6A5BF-F3A0-E14D-A515-E9949BAD6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226469"/>
            <a:ext cx="5314950" cy="3263504"/>
          </a:xfrm>
        </p:spPr>
        <p:txBody>
          <a:bodyPr>
            <a:normAutofit fontScale="92500" lnSpcReduction="20000"/>
          </a:bodyPr>
          <a:lstStyle/>
          <a:p>
            <a:r>
              <a:rPr lang="ru-RU" sz="2700" b="1" dirty="0"/>
              <a:t>Обманывать (</a:t>
            </a:r>
            <a:r>
              <a:rPr lang="he-IL" sz="2700" b="1" dirty="0"/>
              <a:t>עָקַב†, `</a:t>
            </a:r>
            <a:r>
              <a:rPr lang="ru-RU" sz="2700" b="1" dirty="0"/>
              <a:t> </a:t>
            </a:r>
            <a:r>
              <a:rPr lang="en-US" sz="2700" b="1" dirty="0" err="1"/>
              <a:t>aqab</a:t>
            </a:r>
            <a:r>
              <a:rPr lang="en-US" sz="2700" b="1" dirty="0"/>
              <a:t>)</a:t>
            </a:r>
            <a:endParaRPr lang="ru-RU" sz="2700" b="1" dirty="0"/>
          </a:p>
          <a:p>
            <a:r>
              <a:rPr lang="ru-RU" sz="2700" b="1" dirty="0"/>
              <a:t>Совершать насилие (</a:t>
            </a:r>
            <a:r>
              <a:rPr lang="he-IL" sz="2700" b="1" dirty="0"/>
              <a:t>חָמָס†, </a:t>
            </a:r>
            <a:r>
              <a:rPr lang="ru-RU" sz="2700" b="1" dirty="0"/>
              <a:t> </a:t>
            </a:r>
            <a:r>
              <a:rPr lang="en-US" sz="2700" b="1" dirty="0" err="1"/>
              <a:t>chamas</a:t>
            </a:r>
            <a:r>
              <a:rPr lang="en-US" sz="2700" b="1" dirty="0"/>
              <a:t>)</a:t>
            </a:r>
            <a:endParaRPr lang="ru-RU" sz="2700" b="1" dirty="0"/>
          </a:p>
          <a:p>
            <a:r>
              <a:rPr lang="ru-RU" sz="2700" b="1" dirty="0"/>
              <a:t>Зло/плохой (</a:t>
            </a:r>
            <a:r>
              <a:rPr lang="he-IL" sz="2700" b="1" dirty="0"/>
              <a:t>רַע†, </a:t>
            </a:r>
            <a:r>
              <a:rPr lang="ru-RU" sz="2700" b="1" dirty="0"/>
              <a:t> </a:t>
            </a:r>
            <a:r>
              <a:rPr lang="en-US" sz="2700" b="1" dirty="0" err="1"/>
              <a:t>ra</a:t>
            </a:r>
            <a:r>
              <a:rPr lang="en-US" sz="2700" b="1" dirty="0"/>
              <a:t>`)</a:t>
            </a:r>
          </a:p>
          <a:p>
            <a:r>
              <a:rPr lang="ru-RU" sz="2800" b="1" dirty="0"/>
              <a:t>Быть преступником</a:t>
            </a:r>
            <a:r>
              <a:rPr lang="en-US" sz="2800" b="1" dirty="0"/>
              <a:t> </a:t>
            </a:r>
            <a:r>
              <a:rPr lang="ru-RU" sz="2800" b="1" dirty="0"/>
              <a:t>или злоумышленником (</a:t>
            </a:r>
            <a:r>
              <a:rPr lang="he-IL" sz="2800" b="1" dirty="0"/>
              <a:t>רָשָע†, </a:t>
            </a:r>
            <a:r>
              <a:rPr lang="ru-RU" sz="2800" b="1" dirty="0"/>
              <a:t> </a:t>
            </a:r>
            <a:r>
              <a:rPr lang="en-US" sz="2800" b="1" dirty="0" err="1"/>
              <a:t>rasha</a:t>
            </a:r>
            <a:r>
              <a:rPr lang="en-US" sz="2800" b="1" dirty="0"/>
              <a:t>`)</a:t>
            </a:r>
            <a:endParaRPr lang="ru-RU" sz="2800" b="1" dirty="0"/>
          </a:p>
          <a:p>
            <a:endParaRPr lang="en-US" sz="2700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908945-6D07-7646-87E2-0BD16C1E14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8CFB3A54-07DA-684A-8424-AAED5D790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282" y="2226469"/>
            <a:ext cx="2369790" cy="349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EC7D9-DE81-474F-9A05-405639530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1321139"/>
            <a:ext cx="7773338" cy="905331"/>
          </a:xfrm>
        </p:spPr>
        <p:txBody>
          <a:bodyPr>
            <a:normAutofit/>
          </a:bodyPr>
          <a:lstStyle/>
          <a:p>
            <a:pPr algn="ctr"/>
            <a:r>
              <a:rPr lang="ru-RU" sz="4500" b="1" dirty="0"/>
              <a:t>ТЕРМИНОЛОГИЯ ГРЕХА </a:t>
            </a:r>
            <a:endParaRPr lang="en-US" sz="4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6A5BF-F3A0-E14D-A515-E9949BAD6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226469"/>
            <a:ext cx="5314950" cy="32635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/>
              <a:t>Причинять горе (</a:t>
            </a:r>
            <a:r>
              <a:rPr lang="he-IL" sz="2400" b="1" dirty="0"/>
              <a:t>אָוֶן†, אונִי†, ‘</a:t>
            </a:r>
            <a:r>
              <a:rPr lang="ru-RU" sz="2400" b="1" dirty="0"/>
              <a:t> </a:t>
            </a:r>
            <a:r>
              <a:rPr lang="en-US" sz="2400" b="1" dirty="0" err="1"/>
              <a:t>awen</a:t>
            </a:r>
            <a:r>
              <a:rPr lang="en-US" sz="2400" b="1" dirty="0"/>
              <a:t>, ‘</a:t>
            </a:r>
            <a:r>
              <a:rPr lang="en-US" sz="2400" b="1" dirty="0" err="1"/>
              <a:t>awon</a:t>
            </a:r>
            <a:r>
              <a:rPr lang="en-US" sz="2400" b="1" dirty="0"/>
              <a:t>)</a:t>
            </a:r>
            <a:endParaRPr lang="ru-RU" sz="2400" b="1" dirty="0"/>
          </a:p>
          <a:p>
            <a:pPr>
              <a:lnSpc>
                <a:spcPct val="100000"/>
              </a:lnSpc>
            </a:pPr>
            <a:r>
              <a:rPr lang="ru-RU" sz="2400" b="1" dirty="0"/>
              <a:t>Совершать несправедливость (</a:t>
            </a:r>
            <a:r>
              <a:rPr lang="he-IL" sz="2400" b="1" dirty="0"/>
              <a:t>עָוֶל†,`</a:t>
            </a:r>
            <a:r>
              <a:rPr lang="ru-RU" sz="2400" b="1" dirty="0"/>
              <a:t> </a:t>
            </a:r>
            <a:r>
              <a:rPr lang="en-US" sz="2400" b="1" dirty="0" err="1"/>
              <a:t>uvel</a:t>
            </a:r>
            <a:r>
              <a:rPr lang="en-US" sz="2400" b="1" dirty="0"/>
              <a:t>)</a:t>
            </a:r>
            <a:endParaRPr lang="ru-RU" sz="2400" b="1" dirty="0"/>
          </a:p>
          <a:p>
            <a:pPr>
              <a:lnSpc>
                <a:spcPct val="100000"/>
              </a:lnSpc>
            </a:pPr>
            <a:r>
              <a:rPr lang="ru-RU" sz="2400" b="1" dirty="0"/>
              <a:t>Делать что-либо неправильно/криво (</a:t>
            </a:r>
            <a:r>
              <a:rPr lang="he-IL" sz="2400" b="1" dirty="0" err="1"/>
              <a:t>עַוָּה</a:t>
            </a:r>
            <a:r>
              <a:rPr lang="ru-RU" sz="2400" b="1" dirty="0"/>
              <a:t> </a:t>
            </a:r>
            <a:r>
              <a:rPr lang="en-US" sz="2400" b="1" dirty="0" err="1"/>
              <a:t>awah</a:t>
            </a:r>
            <a:r>
              <a:rPr lang="en-US" sz="2400" b="1" dirty="0"/>
              <a:t>)</a:t>
            </a:r>
            <a:endParaRPr lang="ru-RU" sz="2400" b="1" dirty="0"/>
          </a:p>
          <a:p>
            <a:pPr>
              <a:lnSpc>
                <a:spcPct val="100000"/>
              </a:lnSpc>
            </a:pPr>
            <a:r>
              <a:rPr lang="ru-RU" sz="2400" b="1" dirty="0"/>
              <a:t>Выводы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688AC9-4032-114C-887B-27741AB810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D1D96F9D-034C-AD46-B5B9-8DB2A9823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282" y="2226469"/>
            <a:ext cx="2369790" cy="349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5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B4AB4-3853-974F-9AAD-49ADFC903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438" y="1832839"/>
            <a:ext cx="7495391" cy="1881910"/>
          </a:xfrm>
        </p:spPr>
        <p:txBody>
          <a:bodyPr>
            <a:noAutofit/>
          </a:bodyPr>
          <a:lstStyle/>
          <a:p>
            <a:r>
              <a:rPr lang="ru-RU" sz="7200" b="1" dirty="0" err="1"/>
              <a:t>Хамартиология</a:t>
            </a:r>
            <a:endParaRPr lang="en-US" sz="72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A13691-430D-9149-B5B0-CA3C1EC222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 Исследование учения о грехе </a:t>
            </a:r>
          </a:p>
          <a:p>
            <a:pPr>
              <a:lnSpc>
                <a:spcPct val="100000"/>
              </a:lnSpc>
            </a:pPr>
            <a:r>
              <a:rPr lang="ru-RU" sz="2700" b="1" dirty="0">
                <a:solidFill>
                  <a:schemeClr val="tx1"/>
                </a:solidFill>
              </a:rPr>
              <a:t>Профессор Сергей </a:t>
            </a:r>
            <a:r>
              <a:rPr lang="ru-RU" sz="2700" b="1" dirty="0" err="1">
                <a:solidFill>
                  <a:schemeClr val="tx1"/>
                </a:solidFill>
              </a:rPr>
              <a:t>Перевышко</a:t>
            </a:r>
            <a:endParaRPr lang="en-US" sz="27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950" b="1" dirty="0">
                <a:solidFill>
                  <a:schemeClr val="tx1"/>
                </a:solidFill>
              </a:rPr>
              <a:t>Сентябрь 2020 4.1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599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B4AB4-3853-974F-9AAD-49ADFC903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621" y="1832839"/>
            <a:ext cx="6866069" cy="1881910"/>
          </a:xfrm>
        </p:spPr>
        <p:txBody>
          <a:bodyPr>
            <a:noAutofit/>
          </a:bodyPr>
          <a:lstStyle/>
          <a:p>
            <a:r>
              <a:rPr lang="ru-RU" sz="7200" b="1" dirty="0">
                <a:latin typeface="+mn-lt"/>
              </a:rPr>
              <a:t>Антропология</a:t>
            </a:r>
            <a:endParaRPr lang="en-US" sz="72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A13691-430D-9149-B5B0-CA3C1EC222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 Исследование учения о Человеке </a:t>
            </a:r>
          </a:p>
          <a:p>
            <a:pPr>
              <a:lnSpc>
                <a:spcPct val="100000"/>
              </a:lnSpc>
            </a:pPr>
            <a:r>
              <a:rPr lang="ru-RU" sz="2700" b="1" dirty="0">
                <a:solidFill>
                  <a:schemeClr val="tx1"/>
                </a:solidFill>
              </a:rPr>
              <a:t>Профессор Сергей </a:t>
            </a:r>
            <a:r>
              <a:rPr lang="ru-RU" sz="2700" b="1" dirty="0" err="1">
                <a:solidFill>
                  <a:schemeClr val="tx1"/>
                </a:solidFill>
              </a:rPr>
              <a:t>Перевышко</a:t>
            </a:r>
            <a:endParaRPr lang="en-US" sz="27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950" b="1" dirty="0">
                <a:solidFill>
                  <a:schemeClr val="tx1"/>
                </a:solidFill>
              </a:rPr>
              <a:t>Сентябрь 2020 1.</a:t>
            </a:r>
            <a:r>
              <a:rPr lang="en-US" sz="1950" b="1" dirty="0">
                <a:solidFill>
                  <a:schemeClr val="tx1"/>
                </a:solidFill>
              </a:rPr>
              <a:t>2</a:t>
            </a:r>
            <a:endParaRPr lang="ru-RU" sz="195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6058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EC7D9-DE81-474F-9A05-405639530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1107366"/>
            <a:ext cx="7773338" cy="1119104"/>
          </a:xfrm>
        </p:spPr>
        <p:txBody>
          <a:bodyPr>
            <a:normAutofit/>
          </a:bodyPr>
          <a:lstStyle/>
          <a:p>
            <a:pPr algn="ctr"/>
            <a:r>
              <a:rPr lang="ru-RU" sz="4500" b="1" dirty="0"/>
              <a:t>ТЕРМИНОЛОГИЯ ГРЕХА </a:t>
            </a:r>
            <a:endParaRPr lang="en-US" sz="4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6A5BF-F3A0-E14D-A515-E9949BAD6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226469"/>
            <a:ext cx="5314950" cy="32635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dirty="0"/>
              <a:t>Грех (</a:t>
            </a:r>
            <a:r>
              <a:rPr lang="el-GR" sz="1800" b="1" dirty="0" err="1"/>
              <a:t>ἁμαρτία</a:t>
            </a:r>
            <a:r>
              <a:rPr lang="en-US" sz="1800" b="1" dirty="0"/>
              <a:t>, hamartia)</a:t>
            </a:r>
          </a:p>
          <a:p>
            <a:pPr>
              <a:lnSpc>
                <a:spcPct val="100000"/>
              </a:lnSpc>
            </a:pPr>
            <a:r>
              <a:rPr lang="ru-RU" sz="1800" b="1" dirty="0"/>
              <a:t>Обманывать/заблудиться (</a:t>
            </a:r>
            <a:r>
              <a:rPr lang="el-GR" sz="1800" b="1" dirty="0"/>
              <a:t>πλανάω, πλάνη, </a:t>
            </a:r>
            <a:r>
              <a:rPr lang="en-US" sz="1800" b="1" dirty="0" err="1"/>
              <a:t>planao</a:t>
            </a:r>
            <a:r>
              <a:rPr lang="en-US" sz="1800" b="1" dirty="0"/>
              <a:t>, plane)</a:t>
            </a:r>
          </a:p>
          <a:p>
            <a:pPr>
              <a:lnSpc>
                <a:spcPct val="100000"/>
              </a:lnSpc>
            </a:pPr>
            <a:r>
              <a:rPr lang="ru-RU" sz="1800" b="1" dirty="0"/>
              <a:t>Нарушать, грешить (</a:t>
            </a:r>
            <a:r>
              <a:rPr lang="el-GR" sz="1800" b="1" dirty="0" err="1"/>
              <a:t>ὑπερβαίνω</a:t>
            </a:r>
            <a:r>
              <a:rPr lang="el-GR" sz="1800" b="1" dirty="0"/>
              <a:t>, παραβαίνω, </a:t>
            </a:r>
            <a:r>
              <a:rPr lang="el-GR" sz="1800" b="1" dirty="0" err="1"/>
              <a:t>παράβαςισ</a:t>
            </a:r>
            <a:r>
              <a:rPr lang="el-GR" sz="1800" b="1" dirty="0"/>
              <a:t>, </a:t>
            </a:r>
            <a:r>
              <a:rPr lang="en-US" sz="1800" b="1" dirty="0" err="1"/>
              <a:t>huperbaino</a:t>
            </a:r>
            <a:r>
              <a:rPr lang="en-US" sz="1800" b="1" dirty="0"/>
              <a:t>, , </a:t>
            </a:r>
            <a:r>
              <a:rPr lang="en-US" sz="1800" b="1" dirty="0" err="1"/>
              <a:t>parabaino</a:t>
            </a:r>
            <a:r>
              <a:rPr lang="en-US" sz="1800" b="1" dirty="0"/>
              <a:t>, parabasis)</a:t>
            </a:r>
          </a:p>
          <a:p>
            <a:pPr>
              <a:lnSpc>
                <a:spcPct val="100000"/>
              </a:lnSpc>
            </a:pPr>
            <a:r>
              <a:rPr lang="ru-RU" sz="1800" b="1" dirty="0"/>
              <a:t>Согрешить, отпасть (</a:t>
            </a:r>
            <a:r>
              <a:rPr lang="el-GR" sz="1800" b="1" dirty="0"/>
              <a:t>παραπίπτω, παράπτωμα, </a:t>
            </a:r>
            <a:r>
              <a:rPr lang="en-US" sz="1800" b="1" dirty="0" err="1"/>
              <a:t>parapipto</a:t>
            </a:r>
            <a:r>
              <a:rPr lang="en-US" sz="1800" b="1" dirty="0"/>
              <a:t>, </a:t>
            </a:r>
            <a:r>
              <a:rPr lang="en-US" sz="1800" b="1" dirty="0" err="1"/>
              <a:t>paraptoma</a:t>
            </a:r>
            <a:r>
              <a:rPr lang="en-US" sz="1800" b="1" dirty="0"/>
              <a:t>)</a:t>
            </a:r>
          </a:p>
          <a:p>
            <a:pPr>
              <a:lnSpc>
                <a:spcPct val="100000"/>
              </a:lnSpc>
            </a:pPr>
            <a:r>
              <a:rPr lang="ru-RU" sz="1800" b="1" dirty="0"/>
              <a:t>Непослушание (</a:t>
            </a:r>
            <a:r>
              <a:rPr lang="el-GR" sz="1800" b="1" dirty="0"/>
              <a:t>παρακοή, </a:t>
            </a:r>
            <a:r>
              <a:rPr lang="en-US" sz="1800" b="1" dirty="0" err="1"/>
              <a:t>parakoe</a:t>
            </a:r>
            <a:r>
              <a:rPr lang="en-US" sz="1800" b="1" dirty="0"/>
              <a:t>)</a:t>
            </a:r>
          </a:p>
          <a:p>
            <a:pPr>
              <a:lnSpc>
                <a:spcPct val="100000"/>
              </a:lnSpc>
            </a:pPr>
            <a:r>
              <a:rPr lang="ru-RU" sz="1800" b="1" dirty="0"/>
              <a:t>Быть непослушным/упрямым ( </a:t>
            </a:r>
            <a:r>
              <a:rPr lang="el-GR" sz="1800" b="1" dirty="0" err="1"/>
              <a:t>ἀπειθζω</a:t>
            </a:r>
            <a:r>
              <a:rPr lang="el-GR" sz="1800" b="1" dirty="0"/>
              <a:t>, </a:t>
            </a:r>
            <a:r>
              <a:rPr lang="en-US" sz="1800" b="1" dirty="0" err="1"/>
              <a:t>apeitheo</a:t>
            </a:r>
            <a:r>
              <a:rPr lang="en-US" sz="1800" b="1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AF355D-DFD4-F041-A568-C7A3A946EA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547171AB-EE56-9946-A9D8-5DB4F95D6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282" y="2226469"/>
            <a:ext cx="2369790" cy="349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9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EC7D9-DE81-474F-9A05-405639530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1123502"/>
            <a:ext cx="7773338" cy="1102968"/>
          </a:xfrm>
        </p:spPr>
        <p:txBody>
          <a:bodyPr>
            <a:normAutofit/>
          </a:bodyPr>
          <a:lstStyle/>
          <a:p>
            <a:pPr algn="ctr"/>
            <a:r>
              <a:rPr lang="ru-RU" sz="4500" b="1" dirty="0"/>
              <a:t>ТЕРМИНОЛОГИЯ ГРЕХА </a:t>
            </a:r>
            <a:endParaRPr lang="en-US" sz="4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6A5BF-F3A0-E14D-A515-E9949BAD6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226469"/>
            <a:ext cx="5314950" cy="32635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dirty="0"/>
              <a:t>Беззаконие ( </a:t>
            </a:r>
            <a:r>
              <a:rPr lang="el-GR" sz="1800" b="1" dirty="0" err="1"/>
              <a:t>ἀνομία</a:t>
            </a:r>
            <a:r>
              <a:rPr lang="el-GR" sz="1800" b="1" dirty="0"/>
              <a:t>, </a:t>
            </a:r>
            <a:r>
              <a:rPr lang="en-US" sz="1800" b="1" dirty="0"/>
              <a:t>anomia)</a:t>
            </a:r>
          </a:p>
          <a:p>
            <a:pPr>
              <a:lnSpc>
                <a:spcPct val="100000"/>
              </a:lnSpc>
            </a:pPr>
            <a:r>
              <a:rPr lang="ru-RU" sz="1800" b="1" dirty="0"/>
              <a:t>Делать неправду ( </a:t>
            </a:r>
            <a:r>
              <a:rPr lang="el-GR" sz="1800" b="1" dirty="0" err="1"/>
              <a:t>ἀδικία</a:t>
            </a:r>
            <a:r>
              <a:rPr lang="el-GR" sz="1800" b="1" dirty="0"/>
              <a:t>, </a:t>
            </a:r>
            <a:r>
              <a:rPr lang="en-US" sz="1800" b="1" dirty="0" err="1"/>
              <a:t>adikia</a:t>
            </a:r>
            <a:r>
              <a:rPr lang="en-US" sz="1800" b="1" dirty="0"/>
              <a:t>)</a:t>
            </a:r>
          </a:p>
          <a:p>
            <a:pPr>
              <a:lnSpc>
                <a:spcPct val="100000"/>
              </a:lnSpc>
            </a:pPr>
            <a:r>
              <a:rPr lang="ru-RU" sz="1800" b="1" dirty="0"/>
              <a:t>Быть нечестивым (</a:t>
            </a:r>
            <a:r>
              <a:rPr lang="el-GR" sz="1800" b="1" dirty="0"/>
              <a:t> </a:t>
            </a:r>
            <a:r>
              <a:rPr lang="el-GR" sz="1800" b="1" dirty="0" err="1"/>
              <a:t>ἀςεβζω</a:t>
            </a:r>
            <a:r>
              <a:rPr lang="en-US" sz="1800" b="1" dirty="0"/>
              <a:t>, </a:t>
            </a:r>
            <a:r>
              <a:rPr lang="en-US" sz="1800" b="1" dirty="0" err="1"/>
              <a:t>asebeia</a:t>
            </a:r>
            <a:r>
              <a:rPr lang="en-US" sz="1800" b="1" dirty="0"/>
              <a:t>)</a:t>
            </a:r>
          </a:p>
          <a:p>
            <a:pPr>
              <a:lnSpc>
                <a:spcPct val="100000"/>
              </a:lnSpc>
            </a:pPr>
            <a:r>
              <a:rPr lang="ru-RU" sz="1800" b="1" dirty="0"/>
              <a:t>Быть неосведомленным (</a:t>
            </a:r>
            <a:r>
              <a:rPr lang="el-GR" sz="1800" b="1" dirty="0"/>
              <a:t> </a:t>
            </a:r>
            <a:r>
              <a:rPr lang="el-GR" sz="1800" b="1" dirty="0" err="1"/>
              <a:t>ἀγνοζω</a:t>
            </a:r>
            <a:r>
              <a:rPr lang="en-US" sz="1800" b="1" dirty="0"/>
              <a:t>, </a:t>
            </a:r>
            <a:r>
              <a:rPr lang="en-US" sz="1800" b="1" dirty="0" err="1"/>
              <a:t>agnoeo</a:t>
            </a:r>
            <a:r>
              <a:rPr lang="en-US" sz="1800" b="1" dirty="0"/>
              <a:t>)</a:t>
            </a:r>
          </a:p>
          <a:p>
            <a:pPr>
              <a:lnSpc>
                <a:spcPct val="100000"/>
              </a:lnSpc>
            </a:pPr>
            <a:r>
              <a:rPr lang="ru-RU" sz="1800" b="1" dirty="0"/>
              <a:t>Долг (</a:t>
            </a:r>
            <a:r>
              <a:rPr lang="el-GR" sz="1800" b="1" dirty="0" err="1"/>
              <a:t>ὀφείλημ</a:t>
            </a:r>
            <a:r>
              <a:rPr lang="el-GR" sz="1800" b="1" dirty="0"/>
              <a:t> , </a:t>
            </a:r>
            <a:r>
              <a:rPr lang="el-GR" sz="1800" b="1" dirty="0" err="1"/>
              <a:t>ὀφειλή</a:t>
            </a:r>
            <a:r>
              <a:rPr lang="el-GR" sz="1800" b="1" dirty="0"/>
              <a:t>, </a:t>
            </a:r>
            <a:r>
              <a:rPr lang="en-US" sz="1800" b="1" dirty="0" err="1"/>
              <a:t>opheilema</a:t>
            </a:r>
            <a:r>
              <a:rPr lang="en-US" sz="1800" b="1" dirty="0"/>
              <a:t>, </a:t>
            </a:r>
            <a:r>
              <a:rPr lang="en-US" sz="1800" b="1" dirty="0" err="1"/>
              <a:t>opheile</a:t>
            </a:r>
            <a:r>
              <a:rPr lang="en-US" sz="1800" b="1" dirty="0"/>
              <a:t>)</a:t>
            </a:r>
          </a:p>
          <a:p>
            <a:pPr>
              <a:lnSpc>
                <a:spcPct val="100000"/>
              </a:lnSpc>
            </a:pPr>
            <a:r>
              <a:rPr lang="ru-RU" sz="1800" b="1" dirty="0"/>
              <a:t>Делать плохое</a:t>
            </a:r>
            <a:r>
              <a:rPr lang="en-US" sz="1800" b="1" dirty="0"/>
              <a:t> </a:t>
            </a:r>
            <a:r>
              <a:rPr lang="el-GR" sz="1800" b="1" dirty="0" err="1"/>
              <a:t>κακόσ</a:t>
            </a:r>
            <a:r>
              <a:rPr lang="el-GR" sz="1800" b="1" dirty="0"/>
              <a:t> (</a:t>
            </a:r>
            <a:r>
              <a:rPr lang="en-US" sz="1800" b="1" dirty="0" err="1"/>
              <a:t>kakos</a:t>
            </a:r>
            <a:r>
              <a:rPr lang="en-US" sz="1800" b="1" dirty="0"/>
              <a:t>), </a:t>
            </a:r>
            <a:r>
              <a:rPr lang="el-GR" sz="1800" b="1" dirty="0" err="1"/>
              <a:t>ςαπρόσ</a:t>
            </a:r>
            <a:r>
              <a:rPr lang="el-GR" sz="1800" b="1" dirty="0"/>
              <a:t> (</a:t>
            </a:r>
            <a:r>
              <a:rPr lang="en-US" sz="1800" b="1" dirty="0" err="1"/>
              <a:t>sapros</a:t>
            </a:r>
            <a:r>
              <a:rPr lang="en-US" sz="1800" b="1" dirty="0"/>
              <a:t>), </a:t>
            </a:r>
            <a:r>
              <a:rPr lang="el-GR" sz="1800" b="1" dirty="0" err="1"/>
              <a:t>φαῦλοσ</a:t>
            </a:r>
            <a:r>
              <a:rPr lang="el-GR" sz="1800" b="1" dirty="0"/>
              <a:t>(</a:t>
            </a:r>
            <a:r>
              <a:rPr lang="en-US" sz="1800" b="1" dirty="0" err="1"/>
              <a:t>phaulos</a:t>
            </a:r>
            <a:r>
              <a:rPr lang="en-US" sz="1800" b="1" dirty="0"/>
              <a:t>), </a:t>
            </a:r>
            <a:r>
              <a:rPr lang="el-GR" sz="1800" b="1" dirty="0"/>
              <a:t>πονηρία (</a:t>
            </a:r>
            <a:r>
              <a:rPr lang="en-US" sz="1800" b="1" dirty="0" err="1"/>
              <a:t>poneria</a:t>
            </a:r>
            <a:r>
              <a:rPr lang="en-US" sz="1800" b="1" dirty="0"/>
              <a:t>, </a:t>
            </a:r>
            <a:r>
              <a:rPr lang="en-US" sz="1800" b="1" dirty="0" err="1"/>
              <a:t>poneros</a:t>
            </a:r>
            <a:r>
              <a:rPr lang="en-US" sz="1800" b="1" dirty="0"/>
              <a:t>).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1588159-99C6-3948-8930-49B7798C77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8F84B468-C7BF-AF44-BBC1-9EEF3CB9C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282" y="2226469"/>
            <a:ext cx="2369790" cy="349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B4AB4-3853-974F-9AAD-49ADFC903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438" y="1832839"/>
            <a:ext cx="7495391" cy="1881910"/>
          </a:xfrm>
        </p:spPr>
        <p:txBody>
          <a:bodyPr>
            <a:noAutofit/>
          </a:bodyPr>
          <a:lstStyle/>
          <a:p>
            <a:r>
              <a:rPr lang="ru-RU" sz="7200" b="1" dirty="0" err="1"/>
              <a:t>Хамартиология</a:t>
            </a:r>
            <a:endParaRPr lang="en-US" sz="72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A13691-430D-9149-B5B0-CA3C1EC222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 Исследование учения о грехе </a:t>
            </a:r>
          </a:p>
          <a:p>
            <a:pPr>
              <a:lnSpc>
                <a:spcPct val="100000"/>
              </a:lnSpc>
            </a:pPr>
            <a:r>
              <a:rPr lang="ru-RU" sz="2700" b="1" dirty="0">
                <a:solidFill>
                  <a:schemeClr val="tx1"/>
                </a:solidFill>
              </a:rPr>
              <a:t>Профессор Сергей </a:t>
            </a:r>
            <a:r>
              <a:rPr lang="ru-RU" sz="2700" b="1" dirty="0" err="1">
                <a:solidFill>
                  <a:schemeClr val="tx1"/>
                </a:solidFill>
              </a:rPr>
              <a:t>Перевышко</a:t>
            </a:r>
            <a:endParaRPr lang="en-US" sz="27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950" b="1" dirty="0">
                <a:solidFill>
                  <a:schemeClr val="tx1"/>
                </a:solidFill>
              </a:rPr>
              <a:t>Сентябрь 2020 4.2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6716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EC7D9-DE81-474F-9A05-405639530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1115434"/>
            <a:ext cx="7773338" cy="1111036"/>
          </a:xfrm>
        </p:spPr>
        <p:txBody>
          <a:bodyPr>
            <a:normAutofit/>
          </a:bodyPr>
          <a:lstStyle/>
          <a:p>
            <a:pPr algn="ctr"/>
            <a:r>
              <a:rPr lang="ru-RU" sz="4500" b="1" dirty="0"/>
              <a:t>ВМЕНЕНИЕ ГРЕХА </a:t>
            </a:r>
            <a:endParaRPr lang="en-US" sz="4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6A5BF-F3A0-E14D-A515-E9949BAD6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226469"/>
            <a:ext cx="5314950" cy="3263504"/>
          </a:xfrm>
        </p:spPr>
        <p:txBody>
          <a:bodyPr>
            <a:noAutofit/>
          </a:bodyPr>
          <a:lstStyle/>
          <a:p>
            <a:r>
              <a:rPr lang="ru-RU" sz="2100" b="1" dirty="0" err="1"/>
              <a:t>Пелагианский</a:t>
            </a:r>
            <a:r>
              <a:rPr lang="ru-RU" sz="2100" b="1" dirty="0"/>
              <a:t> Взгляд</a:t>
            </a:r>
          </a:p>
          <a:p>
            <a:r>
              <a:rPr lang="ru-RU" sz="2100" b="1" dirty="0" err="1"/>
              <a:t>Арминианский</a:t>
            </a:r>
            <a:r>
              <a:rPr lang="ru-RU" sz="2100" b="1" dirty="0"/>
              <a:t> Взгляд</a:t>
            </a:r>
          </a:p>
          <a:p>
            <a:r>
              <a:rPr lang="ru-RU" sz="2100" b="1" dirty="0"/>
              <a:t>Федеральный Взгляд</a:t>
            </a:r>
          </a:p>
          <a:p>
            <a:r>
              <a:rPr lang="ru-RU" sz="2100" b="1" dirty="0"/>
              <a:t>Взгляд Вмененного Греха (</a:t>
            </a:r>
            <a:r>
              <a:rPr lang="ru-RU" sz="2100" b="1" dirty="0" err="1"/>
              <a:t>Августинианский</a:t>
            </a:r>
            <a:r>
              <a:rPr lang="ru-RU" sz="2100" b="1" dirty="0"/>
              <a:t>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B73D837-7884-BC40-890A-BACBE10C77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6B1EBF9D-A3BA-8D4B-A83E-F2F8AAD99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282" y="2226469"/>
            <a:ext cx="2369790" cy="349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4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EC7D9-DE81-474F-9A05-405639530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Хамартиология</a:t>
            </a:r>
            <a:r>
              <a:rPr lang="ru-RU" b="1" dirty="0"/>
              <a:t>: </a:t>
            </a:r>
            <a:br>
              <a:rPr lang="ru-RU" b="1" dirty="0"/>
            </a:br>
            <a:r>
              <a:rPr lang="ru-RU" b="1" dirty="0"/>
              <a:t>Учение о Грехе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4F7E7A-D575-3C4B-B24D-066F8DE52D8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08937805"/>
              </p:ext>
            </p:extLst>
          </p:nvPr>
        </p:nvGraphicFramePr>
        <p:xfrm>
          <a:off x="628651" y="898305"/>
          <a:ext cx="7886700" cy="50469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7340">
                  <a:extLst>
                    <a:ext uri="{9D8B030D-6E8A-4147-A177-3AD203B41FA5}">
                      <a16:colId xmlns:a16="http://schemas.microsoft.com/office/drawing/2014/main" val="2117052152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1508751974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997220991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3295853003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377904416"/>
                    </a:ext>
                  </a:extLst>
                </a:gridCol>
              </a:tblGrid>
              <a:tr h="287944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ВЗГЛЯДЫ О ВМЕНЕНИИ ГРЕХА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3" marR="43423" marT="6513" marB="651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129072"/>
                  </a:ext>
                </a:extLst>
              </a:tr>
              <a:tr h="394052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Взгляды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3" marR="43423" marT="6513" marB="6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Римлянам</a:t>
                      </a:r>
                      <a:r>
                        <a:rPr lang="en-US" sz="1400" dirty="0">
                          <a:effectLst/>
                        </a:rPr>
                        <a:t> 5:12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3" marR="43423" marT="6513" marB="6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Адам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3" marR="43423" marT="6513" marB="6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Человечество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3" marR="43423" marT="6513" marB="6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Современные</a:t>
                      </a:r>
                      <a:endParaRPr lang="en-US" sz="1400">
                        <a:effectLst/>
                      </a:endParaRPr>
                    </a:p>
                    <a:p>
                      <a:pPr algn="ctr"/>
                      <a:r>
                        <a:rPr lang="ru-RU" sz="1400">
                          <a:effectLst/>
                        </a:rPr>
                        <a:t>Сторонники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3" marR="43423" marT="6513" marB="6513"/>
                </a:tc>
                <a:extLst>
                  <a:ext uri="{0D108BD9-81ED-4DB2-BD59-A6C34878D82A}">
                    <a16:rowId xmlns:a16="http://schemas.microsoft.com/office/drawing/2014/main" val="3898450411"/>
                  </a:ext>
                </a:extLst>
              </a:tr>
              <a:tr h="765432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Пелагианский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3" marR="43423" marT="6513" marB="6513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Люди подвергаются смерти, когда они грешат по примеру Адама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3" marR="43423" marT="6513" marB="6513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Заражен грехом только Адам</a:t>
                      </a:r>
                      <a:r>
                        <a:rPr lang="en-US" sz="1400">
                          <a:effectLst/>
                        </a:rPr>
                        <a:t>.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3" marR="43423" marT="6513" marB="6513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Никто не заражен грехом Адама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3" marR="43423" marT="6513" marB="6513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Унитарии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3" marR="43423" marT="6513" marB="6513"/>
                </a:tc>
                <a:extLst>
                  <a:ext uri="{0D108BD9-81ED-4DB2-BD59-A6C34878D82A}">
                    <a16:rowId xmlns:a16="http://schemas.microsoft.com/office/drawing/2014/main" val="147227500"/>
                  </a:ext>
                </a:extLst>
              </a:tr>
              <a:tr h="951122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Арминианский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3" marR="43423" marT="6513" marB="6513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Все люди соглашаются с грехом Адама – затем грех вменяется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3" marR="43423" marT="6513" marB="6513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Адам согрешил и частично заразил человечество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3" marR="43423" marT="6513" marB="6513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Греховность не всеобщая; люди получили испорченную природу от Адама, но не вину или виновность 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3" marR="43423" marT="6513" marB="6513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Методисты</a:t>
                      </a:r>
                      <a:endParaRPr lang="en-US" sz="1400">
                        <a:effectLst/>
                      </a:endParaRPr>
                    </a:p>
                    <a:p>
                      <a:r>
                        <a:rPr lang="ru-RU" sz="1400">
                          <a:effectLst/>
                        </a:rPr>
                        <a:t>Уэслианцы</a:t>
                      </a:r>
                      <a:endParaRPr lang="en-US" sz="1400">
                        <a:effectLst/>
                      </a:endParaRPr>
                    </a:p>
                    <a:p>
                      <a:r>
                        <a:rPr lang="ru-RU" sz="1400">
                          <a:effectLst/>
                        </a:rPr>
                        <a:t>Пятидесятники</a:t>
                      </a:r>
                      <a:endParaRPr lang="en-US" sz="1400">
                        <a:effectLst/>
                      </a:endParaRPr>
                    </a:p>
                    <a:p>
                      <a:r>
                        <a:rPr lang="ru-RU" sz="1400">
                          <a:effectLst/>
                        </a:rPr>
                        <a:t>Группы Святости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3" marR="43423" marT="6513" marB="6513"/>
                </a:tc>
                <a:extLst>
                  <a:ext uri="{0D108BD9-81ED-4DB2-BD59-A6C34878D82A}">
                    <a16:rowId xmlns:a16="http://schemas.microsoft.com/office/drawing/2014/main" val="273284826"/>
                  </a:ext>
                </a:extLst>
              </a:tr>
              <a:tr h="579742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Федеральный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3" marR="43423" marT="6513" marB="6513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Грех вменен человечеству из-за греха Адама.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3" marR="43423" marT="6513" marB="6513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Только Адам согрешил, но весь род человеческий заражен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3" marR="43423" marT="6513" marB="6513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Греховность является всеобщей; грех и вина вменяются.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3" marR="43423" marT="6513" marB="6513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Пресвитериане</a:t>
                      </a:r>
                      <a:endParaRPr lang="en-US" sz="1400">
                        <a:effectLst/>
                      </a:endParaRPr>
                    </a:p>
                    <a:p>
                      <a:r>
                        <a:rPr lang="ru-RU" sz="1400">
                          <a:effectLst/>
                        </a:rPr>
                        <a:t>Другие сторонники Заветное Богословие.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3" marR="43423" marT="6513" marB="6513"/>
                </a:tc>
                <a:extLst>
                  <a:ext uri="{0D108BD9-81ED-4DB2-BD59-A6C34878D82A}">
                    <a16:rowId xmlns:a16="http://schemas.microsoft.com/office/drawing/2014/main" val="2638205335"/>
                  </a:ext>
                </a:extLst>
              </a:tr>
              <a:tr h="579742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Августинский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3" marR="43423" marT="6513" marB="6513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Грех вменен человечеству из-за греха Адама.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3" marR="43423" marT="6513" marB="6513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Люди согрешили в Адаме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3" marR="43423" marT="6513" marB="6513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Греховность является всеобщей; грех и вина вменяются.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3" marR="43423" marT="6513" marB="6513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Реформаторы</a:t>
                      </a:r>
                      <a:endParaRPr lang="en-US" sz="1400" dirty="0">
                        <a:effectLst/>
                      </a:endParaRPr>
                    </a:p>
                    <a:p>
                      <a:r>
                        <a:rPr lang="ru-RU" sz="1400" dirty="0">
                          <a:effectLst/>
                        </a:rPr>
                        <a:t>Поздние Кальвинисты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3" marR="43423" marT="6513" marB="6513"/>
                </a:tc>
                <a:extLst>
                  <a:ext uri="{0D108BD9-81ED-4DB2-BD59-A6C34878D82A}">
                    <a16:rowId xmlns:a16="http://schemas.microsoft.com/office/drawing/2014/main" val="3448029597"/>
                  </a:ext>
                </a:extLst>
              </a:tr>
            </a:tbl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6C86EB-6C32-0C45-BD14-DB171FBBEC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6184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B4AB4-3853-974F-9AAD-49ADFC903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438" y="1832839"/>
            <a:ext cx="7495391" cy="1881910"/>
          </a:xfrm>
        </p:spPr>
        <p:txBody>
          <a:bodyPr>
            <a:noAutofit/>
          </a:bodyPr>
          <a:lstStyle/>
          <a:p>
            <a:r>
              <a:rPr lang="ru-RU" sz="7200" b="1" dirty="0" err="1"/>
              <a:t>Хамартиология</a:t>
            </a:r>
            <a:endParaRPr lang="en-US" sz="72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A13691-430D-9149-B5B0-CA3C1EC222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 Исследование учения о грехе </a:t>
            </a:r>
          </a:p>
          <a:p>
            <a:pPr>
              <a:lnSpc>
                <a:spcPct val="100000"/>
              </a:lnSpc>
            </a:pPr>
            <a:r>
              <a:rPr lang="ru-RU" sz="2700" b="1" dirty="0">
                <a:solidFill>
                  <a:schemeClr val="tx1"/>
                </a:solidFill>
              </a:rPr>
              <a:t>Профессор Сергей </a:t>
            </a:r>
            <a:r>
              <a:rPr lang="ru-RU" sz="2700" b="1" dirty="0" err="1">
                <a:solidFill>
                  <a:schemeClr val="tx1"/>
                </a:solidFill>
              </a:rPr>
              <a:t>Перевышко</a:t>
            </a:r>
            <a:endParaRPr lang="en-US" sz="27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950" b="1" dirty="0">
                <a:solidFill>
                  <a:schemeClr val="tx1"/>
                </a:solidFill>
              </a:rPr>
              <a:t>Сентябрь 2020 4.3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2807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EC7D9-DE81-474F-9A05-405639530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1123502"/>
            <a:ext cx="7773338" cy="11029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b="1" dirty="0"/>
              <a:t>НЫНЕШНЕЕ ВОЗДЕЙСТВИЕ ГРЕХА </a:t>
            </a:r>
            <a:endParaRPr lang="en-US" sz="4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6A5BF-F3A0-E14D-A515-E9949BAD6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226469"/>
            <a:ext cx="5314950" cy="3263504"/>
          </a:xfrm>
        </p:spPr>
        <p:txBody>
          <a:bodyPr>
            <a:normAutofit fontScale="70000" lnSpcReduction="20000"/>
          </a:bodyPr>
          <a:lstStyle/>
          <a:p>
            <a:r>
              <a:rPr lang="ru-RU" sz="2800" b="1" dirty="0"/>
              <a:t>Основные Размышления по Теме и Выводы</a:t>
            </a:r>
          </a:p>
          <a:p>
            <a:r>
              <a:rPr lang="ru-RU" sz="2700" b="1" dirty="0"/>
              <a:t>Воздействие греха На Неверующих</a:t>
            </a:r>
          </a:p>
          <a:p>
            <a:r>
              <a:rPr lang="ru-RU" sz="2700" b="1" dirty="0"/>
              <a:t>Воздействие греха На Верующих</a:t>
            </a:r>
          </a:p>
          <a:p>
            <a:r>
              <a:rPr lang="ru-RU" sz="2700" b="1" dirty="0"/>
              <a:t>Выводы</a:t>
            </a:r>
          </a:p>
          <a:p>
            <a:r>
              <a:rPr lang="ru-RU" sz="2700" b="1" dirty="0"/>
              <a:t>Абсолютная Греховность и Потребность в Суверенной Благодати</a:t>
            </a:r>
          </a:p>
          <a:p>
            <a:r>
              <a:rPr lang="ru-RU" sz="2700" b="1" dirty="0"/>
              <a:t>Итог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99D8D4-65D7-2B4D-BD6D-0844C25156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92B656B1-DABE-1B43-933B-E4C4971B8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282" y="2226469"/>
            <a:ext cx="2369790" cy="349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0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E611A-166E-7B4B-8F00-4E13E4392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C42ED-AA04-F349-959B-92741583B16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4322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B4AB4-3853-974F-9AAD-49ADFC903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438" y="1832839"/>
            <a:ext cx="7495391" cy="1881910"/>
          </a:xfrm>
        </p:spPr>
        <p:txBody>
          <a:bodyPr>
            <a:noAutofit/>
          </a:bodyPr>
          <a:lstStyle/>
          <a:p>
            <a:r>
              <a:rPr lang="ru-RU" sz="7200" b="1" dirty="0" err="1"/>
              <a:t>Сотериология</a:t>
            </a:r>
            <a:endParaRPr lang="en-US" sz="72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A13691-430D-9149-B5B0-CA3C1EC222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 Исследование учения о спасении </a:t>
            </a:r>
          </a:p>
          <a:p>
            <a:pPr>
              <a:lnSpc>
                <a:spcPct val="100000"/>
              </a:lnSpc>
            </a:pPr>
            <a:r>
              <a:rPr lang="ru-RU" sz="2700" b="1" dirty="0">
                <a:solidFill>
                  <a:schemeClr val="tx1"/>
                </a:solidFill>
              </a:rPr>
              <a:t>Профессор Сергей </a:t>
            </a:r>
            <a:r>
              <a:rPr lang="ru-RU" sz="2700" b="1" dirty="0" err="1">
                <a:solidFill>
                  <a:schemeClr val="tx1"/>
                </a:solidFill>
              </a:rPr>
              <a:t>Перевышко</a:t>
            </a:r>
            <a:endParaRPr lang="en-US" sz="27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950" b="1" dirty="0">
                <a:solidFill>
                  <a:schemeClr val="tx1"/>
                </a:solidFill>
              </a:rPr>
              <a:t>Сентябрь 2020</a:t>
            </a:r>
            <a:r>
              <a:rPr lang="en-US" sz="1950" b="1" dirty="0">
                <a:solidFill>
                  <a:schemeClr val="tx1"/>
                </a:solidFill>
              </a:rPr>
              <a:t> </a:t>
            </a:r>
            <a:r>
              <a:rPr lang="ru-RU" sz="1950" b="1" dirty="0">
                <a:solidFill>
                  <a:schemeClr val="tx1"/>
                </a:solidFill>
              </a:rPr>
              <a:t>5</a:t>
            </a:r>
            <a:r>
              <a:rPr lang="en-US" sz="1950" b="1" dirty="0">
                <a:solidFill>
                  <a:schemeClr val="tx1"/>
                </a:solidFill>
              </a:rPr>
              <a:t>.1</a:t>
            </a:r>
            <a:endParaRPr lang="ru-RU" sz="195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8133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904D5-A2CB-194F-9F8D-94F83443D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err="1"/>
              <a:t>Сотериология</a:t>
            </a:r>
            <a:r>
              <a:rPr lang="ru-RU" sz="5400" b="1" dirty="0"/>
              <a:t> </a:t>
            </a:r>
            <a:br>
              <a:rPr lang="en-US" sz="5400" b="1" dirty="0"/>
            </a:br>
            <a:r>
              <a:rPr lang="ru-RU" sz="5400" b="1" dirty="0"/>
              <a:t>Учение о спасении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BC292-A773-2146-AD9D-894DB62D00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29" y="2367093"/>
            <a:ext cx="5737241" cy="3424107"/>
          </a:xfrm>
        </p:spPr>
        <p:txBody>
          <a:bodyPr>
            <a:normAutofit/>
          </a:bodyPr>
          <a:lstStyle/>
          <a:p>
            <a:r>
              <a:rPr lang="ru-RU" sz="2400" b="1" dirty="0"/>
              <a:t>Вступление</a:t>
            </a:r>
          </a:p>
          <a:p>
            <a:r>
              <a:rPr lang="ru-RU" sz="2400" b="1" dirty="0"/>
              <a:t>Центральная тема Библии – спасение человека</a:t>
            </a:r>
          </a:p>
          <a:p>
            <a:r>
              <a:rPr lang="ru-RU" sz="2400" b="1" dirty="0"/>
              <a:t>Значение слова «спасение» в еврейском и</a:t>
            </a:r>
            <a:r>
              <a:rPr lang="en-US" sz="2400" b="1" dirty="0"/>
              <a:t> </a:t>
            </a:r>
            <a:r>
              <a:rPr lang="ru-RU" sz="2400" b="1" dirty="0"/>
              <a:t>греческом языках</a:t>
            </a:r>
            <a:endParaRPr lang="en-US" sz="2400" b="1" dirty="0"/>
          </a:p>
          <a:p>
            <a:r>
              <a:rPr lang="ru-RU" sz="2400" b="1" dirty="0"/>
              <a:t>Нужда человека в спасении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0FB5F101-05EE-E446-8F75-8032EC2D9E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545913" y="2367093"/>
            <a:ext cx="1912757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4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EC7D9-DE81-474F-9A05-405639530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500" b="1" dirty="0"/>
              <a:t>ТЕРМИНОЛОГИЯ ДЛЯ ЧЕЛОВЕКА</a:t>
            </a:r>
            <a:r>
              <a:rPr lang="ru-RU" b="1" dirty="0"/>
              <a:t>  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6A5BF-F3A0-E14D-A515-E9949BAD6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613510"/>
            <a:ext cx="3886200" cy="248942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e-IL" sz="3300" b="1" dirty="0"/>
              <a:t>אָדָם</a:t>
            </a:r>
          </a:p>
          <a:p>
            <a:pPr>
              <a:lnSpc>
                <a:spcPct val="100000"/>
              </a:lnSpc>
            </a:pPr>
            <a:r>
              <a:rPr lang="he-IL" sz="3300" b="1" dirty="0"/>
              <a:t>אִישׁ</a:t>
            </a:r>
          </a:p>
          <a:p>
            <a:pPr>
              <a:lnSpc>
                <a:spcPct val="100000"/>
              </a:lnSpc>
            </a:pPr>
            <a:r>
              <a:rPr lang="he-IL" sz="3300" b="1" dirty="0"/>
              <a:t>גֶּבֶּר</a:t>
            </a:r>
          </a:p>
          <a:p>
            <a:pPr>
              <a:lnSpc>
                <a:spcPct val="100000"/>
              </a:lnSpc>
            </a:pPr>
            <a:r>
              <a:rPr lang="he-IL" sz="3300" b="1" dirty="0"/>
              <a:t>זָכָר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89FF48-6F4A-7E44-9DF1-B2D3AD0514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9188" y="2805708"/>
            <a:ext cx="328612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2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904D5-A2CB-194F-9F8D-94F83443D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/>
              <a:t>Нужда человека в спасении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BC292-A773-2146-AD9D-894DB62D00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29" y="2367093"/>
            <a:ext cx="5737241" cy="3424107"/>
          </a:xfrm>
        </p:spPr>
        <p:txBody>
          <a:bodyPr>
            <a:noAutofit/>
          </a:bodyPr>
          <a:lstStyle/>
          <a:p>
            <a:r>
              <a:rPr lang="ru-RU" sz="2200" b="1" dirty="0">
                <a:effectLst/>
              </a:rPr>
              <a:t>Человек духовно развращен</a:t>
            </a:r>
            <a:r>
              <a:rPr lang="en-US" sz="2200" b="1" dirty="0">
                <a:effectLst/>
              </a:rPr>
              <a:t> </a:t>
            </a:r>
            <a:endParaRPr lang="ru-RU" sz="2200" b="1" dirty="0">
              <a:effectLst/>
            </a:endParaRPr>
          </a:p>
          <a:p>
            <a:r>
              <a:rPr lang="ru-RU" sz="2200" b="1" dirty="0">
                <a:effectLst/>
              </a:rPr>
              <a:t>Человек отчужден от жизни с Богом </a:t>
            </a:r>
            <a:endParaRPr lang="en-US" sz="2200" b="1" dirty="0">
              <a:effectLst/>
            </a:endParaRPr>
          </a:p>
          <a:p>
            <a:r>
              <a:rPr lang="ru-RU" sz="2200" b="1" dirty="0">
                <a:effectLst/>
              </a:rPr>
              <a:t>несет на себе чувство вины и осуждение</a:t>
            </a:r>
            <a:endParaRPr lang="ru-RU" sz="2200" b="1" dirty="0"/>
          </a:p>
          <a:p>
            <a:r>
              <a:rPr lang="ru-RU" sz="2200" b="1" dirty="0">
                <a:effectLst/>
              </a:rPr>
              <a:t>порабощен греху, смерти и сатане</a:t>
            </a:r>
            <a:r>
              <a:rPr lang="en-US" sz="2200" b="1" dirty="0">
                <a:effectLst/>
              </a:rPr>
              <a:t> </a:t>
            </a:r>
            <a:endParaRPr lang="ru-RU" sz="2200" b="1" dirty="0">
              <a:effectLst/>
            </a:endParaRPr>
          </a:p>
          <a:p>
            <a:r>
              <a:rPr lang="ru-RU" sz="2200" b="1" dirty="0">
                <a:effectLst/>
              </a:rPr>
              <a:t>Погибель ожидает неспасенных </a:t>
            </a:r>
            <a:endParaRPr lang="ru-RU" sz="2200" b="1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0FB5F101-05EE-E446-8F75-8032EC2D9E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545913" y="2367093"/>
            <a:ext cx="1912757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1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904D5-A2CB-194F-9F8D-94F83443D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err="1"/>
              <a:t>Сотериология</a:t>
            </a:r>
            <a:r>
              <a:rPr lang="ru-RU" sz="5400" b="1" dirty="0"/>
              <a:t> </a:t>
            </a:r>
            <a:br>
              <a:rPr lang="en-US" sz="5400" b="1" dirty="0"/>
            </a:br>
            <a:r>
              <a:rPr lang="ru-RU" sz="5400" b="1" dirty="0"/>
              <a:t>Учение о спасении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BC292-A773-2146-AD9D-894DB62D00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29" y="2367093"/>
            <a:ext cx="5737241" cy="3424107"/>
          </a:xfrm>
        </p:spPr>
        <p:txBody>
          <a:bodyPr>
            <a:normAutofit/>
          </a:bodyPr>
          <a:lstStyle/>
          <a:p>
            <a:r>
              <a:rPr lang="ru-RU" sz="2400" b="1" dirty="0"/>
              <a:t>Пуританин </a:t>
            </a:r>
            <a:r>
              <a:rPr lang="en-US" sz="2400" b="1" dirty="0"/>
              <a:t>Joseph </a:t>
            </a:r>
            <a:r>
              <a:rPr lang="en-US" sz="2400" b="1" dirty="0" err="1"/>
              <a:t>Alleine</a:t>
            </a:r>
            <a:r>
              <a:rPr lang="en-US" sz="2400" b="1" dirty="0"/>
              <a:t> </a:t>
            </a:r>
            <a:r>
              <a:rPr lang="ru-RU" sz="2400" b="1" dirty="0"/>
              <a:t>писал: “О</a:t>
            </a:r>
            <a:r>
              <a:rPr lang="en-US" sz="2400" b="1" dirty="0"/>
              <a:t> </a:t>
            </a:r>
            <a:r>
              <a:rPr lang="ru-RU" sz="2400" b="1" dirty="0"/>
              <a:t>жалкий человек, каким извращенным монстром сделал тебя грех. Господь создал</a:t>
            </a:r>
            <a:r>
              <a:rPr lang="en-US" sz="2400" b="1" dirty="0"/>
              <a:t> </a:t>
            </a:r>
            <a:r>
              <a:rPr lang="ru-RU" sz="2400" b="1" dirty="0"/>
              <a:t>тебя чуть ниже по достоинству от ангелов, а грех сделал тебя чуть лучше дьявола”.</a:t>
            </a:r>
          </a:p>
          <a:p>
            <a:endParaRPr lang="en-US" sz="2400" b="1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0FB5F101-05EE-E446-8F75-8032EC2D9E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545913" y="2367093"/>
            <a:ext cx="1912757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0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904D5-A2CB-194F-9F8D-94F83443D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/>
              <a:t>Различные взгляды в понимании спасения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BC292-A773-2146-AD9D-894DB62D00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29" y="2367093"/>
            <a:ext cx="5737241" cy="3424107"/>
          </a:xfrm>
        </p:spPr>
        <p:txBody>
          <a:bodyPr>
            <a:normAutofit fontScale="85000" lnSpcReduction="20000"/>
          </a:bodyPr>
          <a:lstStyle/>
          <a:p>
            <a:r>
              <a:rPr lang="ru-RU" sz="2400" b="1" dirty="0"/>
              <a:t>Католической Церкви</a:t>
            </a:r>
          </a:p>
          <a:p>
            <a:r>
              <a:rPr lang="ru-RU" sz="2400" b="1" dirty="0"/>
              <a:t>Либерального Богословия</a:t>
            </a:r>
          </a:p>
          <a:p>
            <a:r>
              <a:rPr lang="ru-RU" sz="2400" b="1" dirty="0" err="1"/>
              <a:t>Экзистенционализма</a:t>
            </a:r>
            <a:endParaRPr lang="en-US" sz="2400" b="1" dirty="0"/>
          </a:p>
          <a:p>
            <a:r>
              <a:rPr lang="ru-RU" sz="2400" b="1" dirty="0"/>
              <a:t>Богословия Освобождения</a:t>
            </a:r>
          </a:p>
          <a:p>
            <a:r>
              <a:rPr lang="ru-RU" sz="2400" b="1" dirty="0"/>
              <a:t>Карла Барта</a:t>
            </a:r>
          </a:p>
          <a:p>
            <a:r>
              <a:rPr lang="ru-RU" sz="2400" b="1" dirty="0" err="1"/>
              <a:t>Арминианского</a:t>
            </a:r>
            <a:r>
              <a:rPr lang="ru-RU" sz="2400" b="1" dirty="0"/>
              <a:t> Богословия</a:t>
            </a:r>
          </a:p>
          <a:p>
            <a:r>
              <a:rPr lang="ru-RU" sz="2400" b="1" dirty="0"/>
              <a:t>Евангельского Богословия</a:t>
            </a:r>
          </a:p>
          <a:p>
            <a:r>
              <a:rPr lang="ru-RU" sz="2400" b="1" dirty="0"/>
              <a:t>Православной церкви</a:t>
            </a:r>
            <a:endParaRPr lang="en-US" sz="2400" b="1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0FB5F101-05EE-E446-8F75-8032EC2D9E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545913" y="2367093"/>
            <a:ext cx="1912757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6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904D5-A2CB-194F-9F8D-94F83443D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/>
              <a:t>Порядок спасения </a:t>
            </a:r>
            <a:r>
              <a:rPr lang="en-US" sz="5400" b="1" dirty="0"/>
              <a:t>ordo </a:t>
            </a:r>
            <a:r>
              <a:rPr lang="en-US" sz="5400" b="1" dirty="0" err="1"/>
              <a:t>salutis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BC292-A773-2146-AD9D-894DB62D00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29" y="2367093"/>
            <a:ext cx="5737241" cy="3424107"/>
          </a:xfrm>
        </p:spPr>
        <p:txBody>
          <a:bodyPr>
            <a:normAutofit/>
          </a:bodyPr>
          <a:lstStyle/>
          <a:p>
            <a:r>
              <a:rPr lang="ru-RU" sz="2800" b="1" dirty="0"/>
              <a:t>Католическая Церковь</a:t>
            </a:r>
          </a:p>
          <a:p>
            <a:r>
              <a:rPr lang="ru-RU" sz="2800" b="1" dirty="0"/>
              <a:t>Лютеранская Церковь</a:t>
            </a:r>
            <a:endParaRPr lang="en-US" sz="2800" b="1" dirty="0"/>
          </a:p>
          <a:p>
            <a:r>
              <a:rPr lang="ru-RU" sz="2800" b="1" dirty="0" err="1"/>
              <a:t>Арминианская</a:t>
            </a:r>
            <a:r>
              <a:rPr lang="ru-RU" sz="2800" b="1" dirty="0"/>
              <a:t> Церковь</a:t>
            </a:r>
          </a:p>
          <a:p>
            <a:r>
              <a:rPr lang="ru-RU" sz="2800" b="1" dirty="0"/>
              <a:t>Заветное Богословие</a:t>
            </a:r>
          </a:p>
          <a:p>
            <a:r>
              <a:rPr lang="ru-RU" sz="2800" b="1" dirty="0"/>
              <a:t>Евангельское учение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0FB5F101-05EE-E446-8F75-8032EC2D9E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545913" y="2367093"/>
            <a:ext cx="1912757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0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B4AB4-3853-974F-9AAD-49ADFC903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438" y="1832839"/>
            <a:ext cx="7495391" cy="1881910"/>
          </a:xfrm>
        </p:spPr>
        <p:txBody>
          <a:bodyPr>
            <a:noAutofit/>
          </a:bodyPr>
          <a:lstStyle/>
          <a:p>
            <a:r>
              <a:rPr lang="ru-RU" sz="7200" b="1" dirty="0" err="1"/>
              <a:t>Сотериология</a:t>
            </a:r>
            <a:endParaRPr lang="en-US" sz="72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A13691-430D-9149-B5B0-CA3C1EC222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 Исследование учения о спасении </a:t>
            </a:r>
          </a:p>
          <a:p>
            <a:pPr>
              <a:lnSpc>
                <a:spcPct val="100000"/>
              </a:lnSpc>
            </a:pPr>
            <a:r>
              <a:rPr lang="ru-RU" sz="2700" b="1" dirty="0">
                <a:solidFill>
                  <a:schemeClr val="tx1"/>
                </a:solidFill>
              </a:rPr>
              <a:t>Профессор Сергей </a:t>
            </a:r>
            <a:r>
              <a:rPr lang="ru-RU" sz="2700" b="1" dirty="0" err="1">
                <a:solidFill>
                  <a:schemeClr val="tx1"/>
                </a:solidFill>
              </a:rPr>
              <a:t>Перевышко</a:t>
            </a:r>
            <a:endParaRPr lang="en-US" sz="27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950" b="1" dirty="0">
                <a:solidFill>
                  <a:schemeClr val="tx1"/>
                </a:solidFill>
              </a:rPr>
              <a:t>Сентябрь 2020</a:t>
            </a:r>
            <a:r>
              <a:rPr lang="en-US" sz="1950" b="1" dirty="0">
                <a:solidFill>
                  <a:schemeClr val="tx1"/>
                </a:solidFill>
              </a:rPr>
              <a:t> </a:t>
            </a:r>
            <a:r>
              <a:rPr lang="ru-RU" sz="1950" b="1" dirty="0">
                <a:solidFill>
                  <a:schemeClr val="tx1"/>
                </a:solidFill>
              </a:rPr>
              <a:t>5</a:t>
            </a:r>
            <a:r>
              <a:rPr lang="en-US" sz="1950" b="1" dirty="0">
                <a:solidFill>
                  <a:schemeClr val="tx1"/>
                </a:solidFill>
              </a:rPr>
              <a:t>.</a:t>
            </a:r>
            <a:r>
              <a:rPr lang="ru-RU" sz="1950" b="1" dirty="0">
                <a:solidFill>
                  <a:schemeClr val="tx1"/>
                </a:solidFill>
              </a:rPr>
              <a:t>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7814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904D5-A2CB-194F-9F8D-94F83443D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/>
              <a:t>Учение о благодати</a:t>
            </a:r>
            <a:br>
              <a:rPr lang="ru-RU" sz="5400" b="1" dirty="0"/>
            </a:br>
            <a:r>
              <a:rPr lang="ru-RU" sz="5400" b="1" dirty="0"/>
              <a:t>исторический обзор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BC292-A773-2146-AD9D-894DB62D00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29" y="2367093"/>
            <a:ext cx="5737241" cy="3424107"/>
          </a:xfrm>
        </p:spPr>
        <p:txBody>
          <a:bodyPr>
            <a:normAutofit fontScale="85000" lnSpcReduction="20000"/>
          </a:bodyPr>
          <a:lstStyle/>
          <a:p>
            <a:r>
              <a:rPr lang="ru-RU" sz="2400" b="1" dirty="0"/>
              <a:t>Природная способность человека делать доброе (</a:t>
            </a:r>
            <a:r>
              <a:rPr lang="ru-RU" sz="2400" b="1" dirty="0" err="1"/>
              <a:t>Пелагеанская</a:t>
            </a:r>
            <a:r>
              <a:rPr lang="ru-RU" sz="2400" b="1" dirty="0"/>
              <a:t>, Либеральная и Рационалистическая точка зрения)</a:t>
            </a:r>
            <a:endParaRPr lang="ru-RU" sz="2400" dirty="0"/>
          </a:p>
          <a:p>
            <a:r>
              <a:rPr lang="ru-RU" sz="2400" b="1" dirty="0"/>
              <a:t>Божественная сила, которая дополняет человеческие стремления (</a:t>
            </a:r>
            <a:r>
              <a:rPr lang="ru-RU" sz="2400" b="1" dirty="0" err="1"/>
              <a:t>Полупелагеанская</a:t>
            </a:r>
            <a:r>
              <a:rPr lang="ru-RU" sz="2400" b="1" dirty="0"/>
              <a:t> и Католическая точка зрения)</a:t>
            </a:r>
            <a:endParaRPr lang="ru-RU" sz="2400" dirty="0"/>
          </a:p>
          <a:p>
            <a:r>
              <a:rPr lang="ru-RU" sz="2400" b="1" dirty="0"/>
              <a:t>Универсальная недифференцированная предваряющая благодать (</a:t>
            </a:r>
            <a:r>
              <a:rPr lang="ru-RU" sz="2400" b="1" dirty="0" err="1"/>
              <a:t>Арминианская</a:t>
            </a:r>
            <a:r>
              <a:rPr lang="ru-RU" sz="2400" b="1" dirty="0"/>
              <a:t> точка зрения)</a:t>
            </a:r>
            <a:endParaRPr lang="ru-RU" sz="2400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0FB5F101-05EE-E446-8F75-8032EC2D9E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545913" y="2367093"/>
            <a:ext cx="1912757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9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904D5-A2CB-194F-9F8D-94F83443D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/>
              <a:t>Учение о благодати</a:t>
            </a:r>
            <a:br>
              <a:rPr lang="ru-RU" sz="5400" b="1" dirty="0"/>
            </a:br>
            <a:r>
              <a:rPr lang="ru-RU" sz="5400" b="1" dirty="0"/>
              <a:t>исторический обзор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BC292-A773-2146-AD9D-894DB62D00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29" y="2367093"/>
            <a:ext cx="5737241" cy="3424107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/>
              <a:t>Благодать идентичная Иисусу Христу (Учение Барта)</a:t>
            </a:r>
            <a:endParaRPr lang="ru-RU" sz="2400" dirty="0"/>
          </a:p>
          <a:p>
            <a:r>
              <a:rPr lang="ru-RU" sz="2400" b="1" dirty="0"/>
              <a:t>Божье универсальное спасительное откровение (2 </a:t>
            </a:r>
            <a:r>
              <a:rPr lang="ru-RU" sz="2400" b="1" dirty="0" err="1"/>
              <a:t>Ватиканский</a:t>
            </a:r>
            <a:r>
              <a:rPr lang="ru-RU" sz="2400" b="1" dirty="0"/>
              <a:t> Собор)</a:t>
            </a:r>
            <a:endParaRPr lang="ru-RU" sz="2400" dirty="0"/>
          </a:p>
          <a:p>
            <a:r>
              <a:rPr lang="ru-RU" sz="2400" b="1" dirty="0"/>
              <a:t>Божественная милость поддерживающая жизнь и действенно ведет ко Христу (Реформаторская Евангельская позиция</a:t>
            </a:r>
            <a:endParaRPr lang="en-US" sz="2400" b="1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0FB5F101-05EE-E446-8F75-8032EC2D9E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545913" y="2367093"/>
            <a:ext cx="1912757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3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904D5-A2CB-194F-9F8D-94F83443D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/>
              <a:t>Библейская терминология 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BC292-A773-2146-AD9D-894DB62D00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29" y="2367093"/>
            <a:ext cx="5737241" cy="3424107"/>
          </a:xfrm>
        </p:spPr>
        <p:txBody>
          <a:bodyPr>
            <a:normAutofit/>
          </a:bodyPr>
          <a:lstStyle/>
          <a:p>
            <a:r>
              <a:rPr lang="he-IL" sz="2800" b="1" dirty="0">
                <a:effectLst/>
              </a:rPr>
              <a:t>חנן </a:t>
            </a:r>
            <a:r>
              <a:rPr lang="ru-RU" sz="2800" b="1" dirty="0">
                <a:effectLst/>
              </a:rPr>
              <a:t>(</a:t>
            </a:r>
            <a:r>
              <a:rPr lang="ru-RU" sz="2800" b="1" dirty="0" err="1">
                <a:effectLst/>
              </a:rPr>
              <a:t>ханан</a:t>
            </a:r>
            <a:r>
              <a:rPr lang="ru-RU" sz="2800" b="1" dirty="0">
                <a:effectLst/>
              </a:rPr>
              <a:t>)</a:t>
            </a:r>
          </a:p>
          <a:p>
            <a:r>
              <a:rPr lang="he-IL" sz="2800" b="1" dirty="0">
                <a:effectLst/>
              </a:rPr>
              <a:t>חֵן </a:t>
            </a:r>
            <a:r>
              <a:rPr lang="ru-RU" sz="2800" b="1" dirty="0">
                <a:effectLst/>
              </a:rPr>
              <a:t>(</a:t>
            </a:r>
            <a:r>
              <a:rPr lang="ru-RU" sz="2800" b="1" dirty="0" err="1">
                <a:effectLst/>
              </a:rPr>
              <a:t>хен</a:t>
            </a:r>
            <a:r>
              <a:rPr lang="ru-RU" sz="2800" b="1" dirty="0">
                <a:effectLst/>
              </a:rPr>
              <a:t>)</a:t>
            </a:r>
          </a:p>
          <a:p>
            <a:r>
              <a:rPr lang="he-IL" sz="2800" b="1" dirty="0">
                <a:effectLst/>
              </a:rPr>
              <a:t>חֶסֶד </a:t>
            </a:r>
            <a:r>
              <a:rPr lang="ru-RU" sz="2800" b="1" dirty="0">
                <a:effectLst/>
              </a:rPr>
              <a:t>(</a:t>
            </a:r>
            <a:r>
              <a:rPr lang="ru-RU" sz="2800" b="1" dirty="0" err="1">
                <a:effectLst/>
              </a:rPr>
              <a:t>хесед</a:t>
            </a:r>
            <a:r>
              <a:rPr lang="ru-RU" sz="2800" b="1" dirty="0">
                <a:effectLst/>
              </a:rPr>
              <a:t>)</a:t>
            </a:r>
          </a:p>
          <a:p>
            <a:r>
              <a:rPr lang="el-GR" sz="2800" b="1" dirty="0">
                <a:effectLst/>
              </a:rPr>
              <a:t>χάρις</a:t>
            </a:r>
            <a:r>
              <a:rPr lang="ru-RU" sz="2800" b="1" dirty="0">
                <a:effectLst/>
              </a:rPr>
              <a:t> (</a:t>
            </a:r>
            <a:r>
              <a:rPr lang="ru-RU" sz="2800" b="1" dirty="0" err="1">
                <a:effectLst/>
              </a:rPr>
              <a:t>харис</a:t>
            </a:r>
            <a:r>
              <a:rPr lang="ru-RU" sz="2800" b="1" dirty="0">
                <a:effectLst/>
              </a:rPr>
              <a:t>)</a:t>
            </a:r>
          </a:p>
          <a:p>
            <a:r>
              <a:rPr lang="el-GR" sz="2800" b="1" dirty="0">
                <a:effectLst/>
              </a:rPr>
              <a:t>χαρίζομαι</a:t>
            </a:r>
            <a:r>
              <a:rPr lang="ru-RU" sz="2800" b="1" dirty="0">
                <a:effectLst/>
              </a:rPr>
              <a:t> (</a:t>
            </a:r>
            <a:r>
              <a:rPr lang="ru-RU" sz="2800" b="1" dirty="0" err="1">
                <a:effectLst/>
              </a:rPr>
              <a:t>харизомай</a:t>
            </a:r>
            <a:r>
              <a:rPr lang="ru-RU" sz="2800" b="1" dirty="0">
                <a:effectLst/>
              </a:rPr>
              <a:t>)</a:t>
            </a:r>
            <a:endParaRPr lang="en-US" sz="2800" b="1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0FB5F101-05EE-E446-8F75-8032EC2D9E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545913" y="2367093"/>
            <a:ext cx="1912757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8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B4AB4-3853-974F-9AAD-49ADFC903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438" y="1832839"/>
            <a:ext cx="7495391" cy="1881910"/>
          </a:xfrm>
        </p:spPr>
        <p:txBody>
          <a:bodyPr>
            <a:noAutofit/>
          </a:bodyPr>
          <a:lstStyle/>
          <a:p>
            <a:r>
              <a:rPr lang="ru-RU" sz="7200" b="1" dirty="0" err="1"/>
              <a:t>Сотериология</a:t>
            </a:r>
            <a:endParaRPr lang="en-US" sz="72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A13691-430D-9149-B5B0-CA3C1EC222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 Исследование учения о спасении </a:t>
            </a:r>
          </a:p>
          <a:p>
            <a:pPr>
              <a:lnSpc>
                <a:spcPct val="100000"/>
              </a:lnSpc>
            </a:pPr>
            <a:r>
              <a:rPr lang="ru-RU" sz="2700" b="1" dirty="0">
                <a:solidFill>
                  <a:schemeClr val="tx1"/>
                </a:solidFill>
              </a:rPr>
              <a:t>Профессор Сергей </a:t>
            </a:r>
            <a:r>
              <a:rPr lang="ru-RU" sz="2700" b="1" dirty="0" err="1">
                <a:solidFill>
                  <a:schemeClr val="tx1"/>
                </a:solidFill>
              </a:rPr>
              <a:t>Перевышко</a:t>
            </a:r>
            <a:endParaRPr lang="en-US" sz="27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950" b="1" dirty="0">
                <a:solidFill>
                  <a:schemeClr val="tx1"/>
                </a:solidFill>
              </a:rPr>
              <a:t>Сентябрь 2020</a:t>
            </a:r>
            <a:r>
              <a:rPr lang="en-US" sz="1950" b="1" dirty="0">
                <a:solidFill>
                  <a:schemeClr val="tx1"/>
                </a:solidFill>
              </a:rPr>
              <a:t> </a:t>
            </a:r>
            <a:r>
              <a:rPr lang="ru-RU" sz="1950" b="1">
                <a:solidFill>
                  <a:schemeClr val="tx1"/>
                </a:solidFill>
              </a:rPr>
              <a:t>5.3</a:t>
            </a:r>
            <a:endParaRPr lang="ru-RU" sz="195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2481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904D5-A2CB-194F-9F8D-94F83443D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/>
              <a:t>Необходимость в благодати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BC292-A773-2146-AD9D-894DB62D00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29" y="2367093"/>
            <a:ext cx="5737241" cy="3424107"/>
          </a:xfrm>
        </p:spPr>
        <p:txBody>
          <a:bodyPr>
            <a:normAutofit fontScale="92500"/>
          </a:bodyPr>
          <a:lstStyle/>
          <a:p>
            <a:r>
              <a:rPr lang="ru-RU" sz="2400" b="1" dirty="0"/>
              <a:t>Интеллектуально</a:t>
            </a:r>
            <a:r>
              <a:rPr lang="en-US" sz="2400" b="1" dirty="0"/>
              <a:t> </a:t>
            </a:r>
            <a:r>
              <a:rPr lang="ru-RU" sz="2400" b="1" dirty="0" err="1"/>
              <a:t>Ефес</a:t>
            </a:r>
            <a:r>
              <a:rPr lang="ru-RU" sz="2400" b="1" dirty="0"/>
              <a:t>. 4:18</a:t>
            </a:r>
            <a:r>
              <a:rPr lang="en-US" sz="2400" b="1" dirty="0"/>
              <a:t> </a:t>
            </a:r>
            <a:r>
              <a:rPr lang="ru-RU" sz="2400" b="1" dirty="0"/>
              <a:t>и 2Кор. 4:4</a:t>
            </a:r>
          </a:p>
          <a:p>
            <a:r>
              <a:rPr lang="ru-RU" sz="2400" b="1" dirty="0"/>
              <a:t>Воля 2Пет. 2:19</a:t>
            </a:r>
          </a:p>
          <a:p>
            <a:r>
              <a:rPr lang="ru-RU" sz="2400" b="1" dirty="0"/>
              <a:t>Эмоционально Тит 3:3</a:t>
            </a:r>
          </a:p>
          <a:p>
            <a:r>
              <a:rPr lang="ru-RU" sz="2400" b="1" dirty="0"/>
              <a:t>Морально растлены </a:t>
            </a:r>
            <a:r>
              <a:rPr lang="ru-RU" sz="2400" b="1" dirty="0" err="1"/>
              <a:t>Ефес</a:t>
            </a:r>
            <a:r>
              <a:rPr lang="ru-RU" sz="2400" b="1" dirty="0"/>
              <a:t>. 4:19</a:t>
            </a:r>
          </a:p>
          <a:p>
            <a:r>
              <a:rPr lang="ru-RU" sz="2400" b="1" dirty="0"/>
              <a:t>Отделены от Творца Кол. 1:21</a:t>
            </a:r>
          </a:p>
          <a:p>
            <a:r>
              <a:rPr lang="ru-RU" sz="2400" b="1" dirty="0"/>
              <a:t>Их поведение Рим. 1:26-32</a:t>
            </a:r>
            <a:endParaRPr lang="en-US" sz="2400" b="1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0FB5F101-05EE-E446-8F75-8032EC2D9E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545913" y="2367093"/>
            <a:ext cx="1912757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9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EC7D9-DE81-474F-9A05-405639530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500" b="1" dirty="0"/>
              <a:t>ТЕРМИНОЛОГИЯ ДЛЯ ЧЕЛОВЕКА</a:t>
            </a:r>
            <a:r>
              <a:rPr lang="ru-RU" b="1" dirty="0"/>
              <a:t>  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6A5BF-F3A0-E14D-A515-E9949BAD6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613510"/>
            <a:ext cx="3886200" cy="2489421"/>
          </a:xfrm>
        </p:spPr>
        <p:txBody>
          <a:bodyPr>
            <a:noAutofit/>
          </a:bodyPr>
          <a:lstStyle/>
          <a:p>
            <a:r>
              <a:rPr lang="he-IL" sz="3200" b="1" dirty="0">
                <a:effectLst/>
              </a:rPr>
              <a:t>בָחוּר</a:t>
            </a:r>
            <a:endParaRPr lang="en-US" sz="3200" b="1" dirty="0">
              <a:effectLst/>
            </a:endParaRPr>
          </a:p>
          <a:p>
            <a:r>
              <a:rPr lang="he-IL" sz="3200" b="1" dirty="0">
                <a:effectLst/>
              </a:rPr>
              <a:t>נַּעַּר</a:t>
            </a:r>
            <a:endParaRPr lang="en-US" sz="3200" b="1" dirty="0">
              <a:effectLst/>
            </a:endParaRPr>
          </a:p>
          <a:p>
            <a:r>
              <a:rPr lang="he-IL" sz="3200" b="1" dirty="0">
                <a:effectLst/>
              </a:rPr>
              <a:t>אֱנ֥וֹשׁ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89FF48-6F4A-7E44-9DF1-B2D3AD0514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9188" y="2805708"/>
            <a:ext cx="328612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3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904D5-A2CB-194F-9F8D-94F83443D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/>
              <a:t>Явление общей благодати 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BC292-A773-2146-AD9D-894DB62D00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29" y="2367093"/>
            <a:ext cx="5737241" cy="3424107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effectLst/>
              </a:rPr>
              <a:t>естественные законы природы</a:t>
            </a:r>
          </a:p>
          <a:p>
            <a:r>
              <a:rPr lang="ru-RU" b="1" dirty="0">
                <a:effectLst/>
              </a:rPr>
              <a:t>поддерживает жизнь</a:t>
            </a:r>
          </a:p>
          <a:p>
            <a:r>
              <a:rPr lang="ru-RU" b="1" dirty="0">
                <a:effectLst/>
              </a:rPr>
              <a:t>заботится о естественных нуждах</a:t>
            </a:r>
          </a:p>
          <a:p>
            <a:r>
              <a:rPr lang="ru-RU" b="1" dirty="0">
                <a:effectLst/>
              </a:rPr>
              <a:t>сдерживает зло</a:t>
            </a:r>
          </a:p>
          <a:p>
            <a:r>
              <a:rPr lang="ru-RU" b="1" dirty="0">
                <a:effectLst/>
              </a:rPr>
              <a:t>удерживает или откладывает суд</a:t>
            </a:r>
          </a:p>
          <a:p>
            <a:r>
              <a:rPr lang="ru-RU" b="1" dirty="0">
                <a:effectLst/>
              </a:rPr>
              <a:t>содействует развитию всего доброго</a:t>
            </a:r>
          </a:p>
          <a:p>
            <a:r>
              <a:rPr lang="ru-RU" b="1" dirty="0">
                <a:effectLst/>
              </a:rPr>
              <a:t>поддержание порядка в мире</a:t>
            </a:r>
          </a:p>
          <a:p>
            <a:r>
              <a:rPr lang="ru-RU" b="1" dirty="0">
                <a:effectLst/>
              </a:rPr>
              <a:t>ведет к покаянию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0FB5F101-05EE-E446-8F75-8032EC2D9E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545913" y="2367093"/>
            <a:ext cx="1912757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9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904D5-A2CB-194F-9F8D-94F83443D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/>
              <a:t>Явление общей благодати 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BC292-A773-2146-AD9D-894DB62D00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29" y="2367093"/>
            <a:ext cx="5737241" cy="3424107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effectLst/>
              </a:rPr>
              <a:t>Авраам Купер сказал: «По Его общей благодати, Господь обуздывает зло падшей человеческой натуры, ограничивает разрушение, какое грех производит и распространяет и помогает даже </a:t>
            </a:r>
            <a:r>
              <a:rPr lang="ru-RU" b="1" dirty="0" err="1">
                <a:effectLst/>
              </a:rPr>
              <a:t>невозрожденным</a:t>
            </a:r>
            <a:r>
              <a:rPr lang="ru-RU" b="1" dirty="0">
                <a:effectLst/>
              </a:rPr>
              <a:t> людям делать доброе в широком смысле этого слова, но не в значении спасения. Это источник доброго, истинного и прекрасного, что осталось в человеке, несмотря на грех, даже в жизни </a:t>
            </a:r>
            <a:r>
              <a:rPr lang="ru-RU" b="1" dirty="0" err="1">
                <a:effectLst/>
              </a:rPr>
              <a:t>невозрожденных</a:t>
            </a:r>
            <a:r>
              <a:rPr lang="ru-RU" b="1" dirty="0">
                <a:effectLst/>
              </a:rPr>
              <a:t> людей»</a:t>
            </a:r>
            <a:endParaRPr lang="en-US" sz="2400" b="1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0FB5F101-05EE-E446-8F75-8032EC2D9E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545913" y="2367093"/>
            <a:ext cx="1912757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0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B4AB4-3853-974F-9AAD-49ADFC903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438" y="1832839"/>
            <a:ext cx="7495391" cy="1881910"/>
          </a:xfrm>
        </p:spPr>
        <p:txBody>
          <a:bodyPr>
            <a:noAutofit/>
          </a:bodyPr>
          <a:lstStyle/>
          <a:p>
            <a:r>
              <a:rPr lang="ru-RU" sz="7200" b="1" dirty="0" err="1"/>
              <a:t>Сотериология</a:t>
            </a:r>
            <a:endParaRPr lang="en-US" sz="72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A13691-430D-9149-B5B0-CA3C1EC222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 Исследование учения о спасении </a:t>
            </a:r>
          </a:p>
          <a:p>
            <a:pPr>
              <a:lnSpc>
                <a:spcPct val="100000"/>
              </a:lnSpc>
            </a:pPr>
            <a:r>
              <a:rPr lang="ru-RU" sz="2700" b="1" dirty="0">
                <a:solidFill>
                  <a:schemeClr val="tx1"/>
                </a:solidFill>
              </a:rPr>
              <a:t>Профессор Сергей </a:t>
            </a:r>
            <a:r>
              <a:rPr lang="ru-RU" sz="2700" b="1" dirty="0" err="1">
                <a:solidFill>
                  <a:schemeClr val="tx1"/>
                </a:solidFill>
              </a:rPr>
              <a:t>Перевышко</a:t>
            </a:r>
            <a:endParaRPr lang="en-US" sz="27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950" b="1" dirty="0">
                <a:solidFill>
                  <a:schemeClr val="tx1"/>
                </a:solidFill>
              </a:rPr>
              <a:t>Сентябрь 2020</a:t>
            </a:r>
            <a:r>
              <a:rPr lang="en-US" sz="1950" b="1" dirty="0">
                <a:solidFill>
                  <a:schemeClr val="tx1"/>
                </a:solidFill>
              </a:rPr>
              <a:t> </a:t>
            </a:r>
            <a:r>
              <a:rPr lang="ru-RU" sz="1950" b="1" dirty="0">
                <a:solidFill>
                  <a:schemeClr val="tx1"/>
                </a:solidFill>
              </a:rPr>
              <a:t>6.1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2788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904D5-A2CB-194F-9F8D-94F83443D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>
                <a:effectLst/>
              </a:rPr>
              <a:t>Грани особой благодати</a:t>
            </a:r>
            <a:endParaRPr lang="en-US" sz="6000" b="1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BC292-A773-2146-AD9D-894DB62D00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29" y="2367093"/>
            <a:ext cx="5737241" cy="3424107"/>
          </a:xfrm>
        </p:spPr>
        <p:txBody>
          <a:bodyPr>
            <a:normAutofit/>
          </a:bodyPr>
          <a:lstStyle/>
          <a:p>
            <a:r>
              <a:rPr lang="ru-RU" b="1" dirty="0">
                <a:effectLst/>
              </a:rPr>
              <a:t>отношение Бога</a:t>
            </a:r>
          </a:p>
          <a:p>
            <a:r>
              <a:rPr lang="ru-RU" b="1" dirty="0">
                <a:effectLst/>
              </a:rPr>
              <a:t>действие Божье</a:t>
            </a:r>
          </a:p>
          <a:p>
            <a:r>
              <a:rPr lang="ru-RU" b="1" dirty="0">
                <a:effectLst/>
              </a:rPr>
              <a:t>Божий дар</a:t>
            </a:r>
          </a:p>
          <a:p>
            <a:r>
              <a:rPr lang="ru-RU" b="1" dirty="0">
                <a:effectLst/>
              </a:rPr>
              <a:t>Божья сила</a:t>
            </a:r>
          </a:p>
          <a:p>
            <a:r>
              <a:rPr lang="ru-RU" b="1" dirty="0">
                <a:effectLst/>
              </a:rPr>
              <a:t>метод спасения</a:t>
            </a:r>
          </a:p>
          <a:p>
            <a:r>
              <a:rPr lang="ru-RU" b="1" dirty="0">
                <a:effectLst/>
              </a:rPr>
              <a:t>новое состояния</a:t>
            </a:r>
          </a:p>
          <a:p>
            <a:r>
              <a:rPr lang="ru-RU" b="1" dirty="0">
                <a:effectLst/>
              </a:rPr>
              <a:t>синоним Евангелия</a:t>
            </a:r>
            <a:endParaRPr lang="en-US" sz="2400" b="1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0FB5F101-05EE-E446-8F75-8032EC2D9E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545913" y="2367093"/>
            <a:ext cx="1912757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8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B4AB4-3853-974F-9AAD-49ADFC903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438" y="1832839"/>
            <a:ext cx="7495391" cy="1881910"/>
          </a:xfrm>
        </p:spPr>
        <p:txBody>
          <a:bodyPr>
            <a:noAutofit/>
          </a:bodyPr>
          <a:lstStyle/>
          <a:p>
            <a:r>
              <a:rPr lang="ru-RU" sz="7200" b="1" dirty="0" err="1"/>
              <a:t>Сотериология</a:t>
            </a:r>
            <a:endParaRPr lang="en-US" sz="72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A13691-430D-9149-B5B0-CA3C1EC222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 Исследование учения о спасении </a:t>
            </a:r>
          </a:p>
          <a:p>
            <a:pPr>
              <a:lnSpc>
                <a:spcPct val="100000"/>
              </a:lnSpc>
            </a:pPr>
            <a:r>
              <a:rPr lang="ru-RU" sz="2700" b="1" dirty="0">
                <a:solidFill>
                  <a:schemeClr val="tx1"/>
                </a:solidFill>
              </a:rPr>
              <a:t>Профессор Сергей </a:t>
            </a:r>
            <a:r>
              <a:rPr lang="ru-RU" sz="2700" b="1" dirty="0" err="1">
                <a:solidFill>
                  <a:schemeClr val="tx1"/>
                </a:solidFill>
              </a:rPr>
              <a:t>Перевышко</a:t>
            </a:r>
            <a:endParaRPr lang="en-US" sz="27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950" b="1" dirty="0">
                <a:solidFill>
                  <a:schemeClr val="tx1"/>
                </a:solidFill>
              </a:rPr>
              <a:t>Сентябрь 2020</a:t>
            </a:r>
            <a:r>
              <a:rPr lang="en-US" sz="1950" b="1" dirty="0">
                <a:solidFill>
                  <a:schemeClr val="tx1"/>
                </a:solidFill>
              </a:rPr>
              <a:t> </a:t>
            </a:r>
            <a:r>
              <a:rPr lang="ru-RU" sz="1950" b="1" dirty="0">
                <a:solidFill>
                  <a:schemeClr val="tx1"/>
                </a:solidFill>
              </a:rPr>
              <a:t>6.2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5106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904D5-A2CB-194F-9F8D-94F83443D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/>
              <a:t>Качества особой благодати 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BC292-A773-2146-AD9D-894DB62D00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29" y="2367093"/>
            <a:ext cx="5737241" cy="3424107"/>
          </a:xfrm>
        </p:spPr>
        <p:txBody>
          <a:bodyPr>
            <a:normAutofit/>
          </a:bodyPr>
          <a:lstStyle/>
          <a:p>
            <a:r>
              <a:rPr lang="ru-RU" b="1" dirty="0">
                <a:effectLst/>
              </a:rPr>
              <a:t>суверенная благодать </a:t>
            </a:r>
          </a:p>
          <a:p>
            <a:r>
              <a:rPr lang="ru-RU" b="1" dirty="0">
                <a:effectLst/>
              </a:rPr>
              <a:t>свободный Божий дар </a:t>
            </a:r>
          </a:p>
          <a:p>
            <a:r>
              <a:rPr lang="ru-RU" b="1" dirty="0">
                <a:effectLst/>
              </a:rPr>
              <a:t>изобильная благодать </a:t>
            </a:r>
          </a:p>
          <a:p>
            <a:r>
              <a:rPr lang="ru-RU" b="1" dirty="0">
                <a:effectLst/>
              </a:rPr>
              <a:t>всеохватывающая </a:t>
            </a:r>
          </a:p>
          <a:p>
            <a:r>
              <a:rPr lang="ru-RU" b="1" dirty="0">
                <a:effectLst/>
              </a:rPr>
              <a:t>Достаточная благодать</a:t>
            </a:r>
          </a:p>
          <a:p>
            <a:r>
              <a:rPr lang="ru-RU" b="1" dirty="0">
                <a:effectLst/>
              </a:rPr>
              <a:t>находит нас там, где мы есть </a:t>
            </a:r>
          </a:p>
          <a:p>
            <a:r>
              <a:rPr lang="ru-RU" b="1" dirty="0">
                <a:effectLst/>
              </a:rPr>
              <a:t>прибывает всегда </a:t>
            </a:r>
            <a:endParaRPr lang="en-US" sz="2400" b="1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0FB5F101-05EE-E446-8F75-8032EC2D9E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545913" y="2367093"/>
            <a:ext cx="1912757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3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B4AB4-3853-974F-9AAD-49ADFC903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438" y="1832839"/>
            <a:ext cx="7495391" cy="1881910"/>
          </a:xfrm>
        </p:spPr>
        <p:txBody>
          <a:bodyPr>
            <a:noAutofit/>
          </a:bodyPr>
          <a:lstStyle/>
          <a:p>
            <a:r>
              <a:rPr lang="ru-RU" sz="7200" b="1" dirty="0" err="1"/>
              <a:t>Сотериология</a:t>
            </a:r>
            <a:endParaRPr lang="en-US" sz="72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A13691-430D-9149-B5B0-CA3C1EC222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 Исследование учения о спасении </a:t>
            </a:r>
          </a:p>
          <a:p>
            <a:pPr>
              <a:lnSpc>
                <a:spcPct val="100000"/>
              </a:lnSpc>
            </a:pPr>
            <a:r>
              <a:rPr lang="ru-RU" sz="2700" b="1" dirty="0">
                <a:solidFill>
                  <a:schemeClr val="tx1"/>
                </a:solidFill>
              </a:rPr>
              <a:t>Профессор Сергей </a:t>
            </a:r>
            <a:r>
              <a:rPr lang="ru-RU" sz="2700" b="1" dirty="0" err="1">
                <a:solidFill>
                  <a:schemeClr val="tx1"/>
                </a:solidFill>
              </a:rPr>
              <a:t>Перевышко</a:t>
            </a:r>
            <a:endParaRPr lang="en-US" sz="27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950" b="1" dirty="0">
                <a:solidFill>
                  <a:schemeClr val="tx1"/>
                </a:solidFill>
              </a:rPr>
              <a:t>Сентябрь 2020</a:t>
            </a:r>
            <a:r>
              <a:rPr lang="en-US" sz="1950" b="1" dirty="0">
                <a:solidFill>
                  <a:schemeClr val="tx1"/>
                </a:solidFill>
              </a:rPr>
              <a:t> </a:t>
            </a:r>
            <a:r>
              <a:rPr lang="ru-RU" sz="1950" b="1">
                <a:solidFill>
                  <a:schemeClr val="tx1"/>
                </a:solidFill>
              </a:rPr>
              <a:t>6.3</a:t>
            </a:r>
            <a:endParaRPr lang="ru-RU" sz="195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9590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904D5-A2CB-194F-9F8D-94F83443D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/>
              <a:t>Явление особой Божьей благодати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BC292-A773-2146-AD9D-894DB62D00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29" y="2367093"/>
            <a:ext cx="5737241" cy="34241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b="1" dirty="0"/>
              <a:t>первое евангелие Быт. 3:15</a:t>
            </a:r>
          </a:p>
          <a:p>
            <a:pPr>
              <a:lnSpc>
                <a:spcPct val="100000"/>
              </a:lnSpc>
            </a:pPr>
            <a:r>
              <a:rPr lang="ru-RU" b="1" dirty="0"/>
              <a:t>Избрание Израиля и спасение из Египта</a:t>
            </a:r>
          </a:p>
          <a:p>
            <a:pPr>
              <a:lnSpc>
                <a:spcPct val="100000"/>
              </a:lnSpc>
            </a:pPr>
            <a:r>
              <a:rPr lang="ru-RU" b="1" dirty="0">
                <a:effectLst/>
              </a:rPr>
              <a:t>странствование по пустыне</a:t>
            </a:r>
            <a:r>
              <a:rPr lang="en-US" b="1" dirty="0">
                <a:effectLst/>
              </a:rPr>
              <a:t> </a:t>
            </a:r>
            <a:endParaRPr lang="ru-RU" b="1" dirty="0"/>
          </a:p>
          <a:p>
            <a:pPr>
              <a:lnSpc>
                <a:spcPct val="100000"/>
              </a:lnSpc>
            </a:pPr>
            <a:r>
              <a:rPr lang="ru-RU" b="1" dirty="0">
                <a:effectLst/>
              </a:rPr>
              <a:t>Бог всякий раз прощал Свой народ</a:t>
            </a:r>
          </a:p>
          <a:p>
            <a:pPr>
              <a:lnSpc>
                <a:spcPct val="100000"/>
              </a:lnSpc>
            </a:pPr>
            <a:r>
              <a:rPr lang="ru-RU" b="1" dirty="0">
                <a:effectLst/>
              </a:rPr>
              <a:t>Рождение Христа </a:t>
            </a:r>
          </a:p>
          <a:p>
            <a:pPr>
              <a:lnSpc>
                <a:spcPct val="100000"/>
              </a:lnSpc>
            </a:pPr>
            <a:r>
              <a:rPr lang="ru-RU" b="1" dirty="0">
                <a:effectLst/>
              </a:rPr>
              <a:t>Образование церкви и схождение Святого Духа</a:t>
            </a:r>
            <a:r>
              <a:rPr lang="en-US" b="1" dirty="0">
                <a:effectLst/>
              </a:rPr>
              <a:t> </a:t>
            </a:r>
            <a:endParaRPr lang="ru-RU" b="1" dirty="0">
              <a:effectLst/>
            </a:endParaRPr>
          </a:p>
          <a:p>
            <a:pPr>
              <a:lnSpc>
                <a:spcPct val="100000"/>
              </a:lnSpc>
            </a:pPr>
            <a:r>
              <a:rPr lang="ru-RU" b="1" dirty="0"/>
              <a:t>Покаяние грешника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0FB5F101-05EE-E446-8F75-8032EC2D9E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545913" y="2367093"/>
            <a:ext cx="1912757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7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B4AB4-3853-974F-9AAD-49ADFC903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438" y="1832839"/>
            <a:ext cx="7495391" cy="1881910"/>
          </a:xfrm>
        </p:spPr>
        <p:txBody>
          <a:bodyPr>
            <a:noAutofit/>
          </a:bodyPr>
          <a:lstStyle/>
          <a:p>
            <a:r>
              <a:rPr lang="ru-RU" sz="7200" b="1" dirty="0" err="1"/>
              <a:t>Сотериология</a:t>
            </a:r>
            <a:endParaRPr lang="en-US" sz="72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A13691-430D-9149-B5B0-CA3C1EC222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 Исследование учения о спасении </a:t>
            </a:r>
          </a:p>
          <a:p>
            <a:pPr>
              <a:lnSpc>
                <a:spcPct val="100000"/>
              </a:lnSpc>
            </a:pPr>
            <a:r>
              <a:rPr lang="ru-RU" sz="2700" b="1" dirty="0">
                <a:solidFill>
                  <a:schemeClr val="tx1"/>
                </a:solidFill>
              </a:rPr>
              <a:t>Профессор Сергей </a:t>
            </a:r>
            <a:r>
              <a:rPr lang="ru-RU" sz="2700" b="1" dirty="0" err="1">
                <a:solidFill>
                  <a:schemeClr val="tx1"/>
                </a:solidFill>
              </a:rPr>
              <a:t>Перевышко</a:t>
            </a:r>
            <a:endParaRPr lang="en-US" sz="27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950" b="1" dirty="0">
                <a:solidFill>
                  <a:schemeClr val="tx1"/>
                </a:solidFill>
              </a:rPr>
              <a:t>Сентябрь 2020</a:t>
            </a:r>
            <a:r>
              <a:rPr lang="en-US" sz="1950" b="1" dirty="0">
                <a:solidFill>
                  <a:schemeClr val="tx1"/>
                </a:solidFill>
              </a:rPr>
              <a:t> 7.1-2</a:t>
            </a:r>
            <a:endParaRPr lang="ru-RU" sz="195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7361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904D5-A2CB-194F-9F8D-94F83443D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err="1"/>
              <a:t>Сотериология</a:t>
            </a:r>
            <a:r>
              <a:rPr lang="ru-RU" sz="5400" b="1" dirty="0"/>
              <a:t> </a:t>
            </a:r>
            <a:br>
              <a:rPr lang="en-US" sz="5400" b="1" dirty="0"/>
            </a:br>
            <a:r>
              <a:rPr lang="ru-RU" sz="5400" b="1" dirty="0"/>
              <a:t>Учение о спасении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BC292-A773-2146-AD9D-894DB62D00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29" y="2367093"/>
            <a:ext cx="5737241" cy="3424107"/>
          </a:xfrm>
        </p:spPr>
        <p:txBody>
          <a:bodyPr>
            <a:normAutofit/>
          </a:bodyPr>
          <a:lstStyle/>
          <a:p>
            <a:r>
              <a:rPr lang="ru-RU" sz="2400" b="1" dirty="0"/>
              <a:t>Предваряющая благодать</a:t>
            </a:r>
          </a:p>
          <a:p>
            <a:r>
              <a:rPr lang="ru-RU" sz="2400" b="1" dirty="0"/>
              <a:t>Действенная или неотвратимая благодать</a:t>
            </a:r>
          </a:p>
          <a:p>
            <a:r>
              <a:rPr lang="ru-RU" sz="2400" b="1" dirty="0">
                <a:effectLst/>
              </a:rPr>
              <a:t>Благодать и соблюдение Закона </a:t>
            </a:r>
            <a:endParaRPr lang="ru-RU" sz="2400" b="1" dirty="0"/>
          </a:p>
          <a:p>
            <a:r>
              <a:rPr lang="ru-RU" sz="2400" b="1" dirty="0"/>
              <a:t>Практическое применение учения о благодати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0FB5F101-05EE-E446-8F75-8032EC2D9E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545913" y="2367093"/>
            <a:ext cx="1912757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EC7D9-DE81-474F-9A05-405639530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50" b="1" dirty="0"/>
              <a:t>ТЕРМИНОЛОГИЯ ДЛЯ ЧЕЛОВЕКА  </a:t>
            </a:r>
            <a:endParaRPr lang="en-US" sz="40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6A5BF-F3A0-E14D-A515-E9949BAD6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613510"/>
            <a:ext cx="3886200" cy="2489421"/>
          </a:xfrm>
        </p:spPr>
        <p:txBody>
          <a:bodyPr>
            <a:noAutofit/>
          </a:bodyPr>
          <a:lstStyle/>
          <a:p>
            <a:r>
              <a:rPr lang="ru-RU" sz="2400" b="1" dirty="0"/>
              <a:t>Человек как а</a:t>
            </a:r>
            <a:r>
              <a:rPr lang="el-GR" sz="2400" b="1" dirty="0" err="1"/>
              <a:t>νθρωπος</a:t>
            </a:r>
            <a:r>
              <a:rPr lang="el-GR" sz="2400" b="1" dirty="0"/>
              <a:t> (</a:t>
            </a:r>
            <a:r>
              <a:rPr lang="en-US" sz="2400" b="1" dirty="0" err="1"/>
              <a:t>anthropos</a:t>
            </a:r>
            <a:r>
              <a:rPr lang="en-US" sz="2400" b="1" dirty="0"/>
              <a:t>)</a:t>
            </a:r>
            <a:endParaRPr lang="ru-RU" sz="2400" b="1" dirty="0"/>
          </a:p>
          <a:p>
            <a:r>
              <a:rPr lang="ru-RU" sz="2400" b="1" dirty="0"/>
              <a:t>Человек как </a:t>
            </a:r>
            <a:r>
              <a:rPr lang="el-GR" sz="2400" b="1" dirty="0" err="1">
                <a:effectLst/>
              </a:rPr>
              <a:t>ἀνὴρ</a:t>
            </a:r>
            <a:r>
              <a:rPr lang="ru-RU" sz="2400" b="1" dirty="0">
                <a:effectLst/>
              </a:rPr>
              <a:t> </a:t>
            </a:r>
            <a:r>
              <a:rPr lang="ru-RU" sz="2400" b="1" dirty="0"/>
              <a:t>(</a:t>
            </a:r>
            <a:r>
              <a:rPr lang="en-US" sz="2400" b="1" dirty="0" err="1"/>
              <a:t>aner</a:t>
            </a:r>
            <a:r>
              <a:rPr lang="en-US" sz="2400" b="1" dirty="0"/>
              <a:t>)</a:t>
            </a:r>
          </a:p>
          <a:p>
            <a:r>
              <a:rPr lang="ru-RU" sz="2400" b="1" dirty="0"/>
              <a:t>Вывод </a:t>
            </a:r>
            <a:endParaRPr lang="en-US" sz="24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89FF48-6F4A-7E44-9DF1-B2D3AD0514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9188" y="2805708"/>
            <a:ext cx="328612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6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904D5-A2CB-194F-9F8D-94F83443D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/>
              <a:t>Учение о избрании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BC292-A773-2146-AD9D-894DB62D00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29" y="2367093"/>
            <a:ext cx="5737241" cy="34241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/>
              <a:t>Исторический обзор учения об избрании </a:t>
            </a:r>
            <a:endParaRPr lang="ru-RU" sz="2400" dirty="0"/>
          </a:p>
          <a:p>
            <a:pPr>
              <a:lnSpc>
                <a:spcPct val="100000"/>
              </a:lnSpc>
            </a:pPr>
            <a:r>
              <a:rPr lang="ru-RU" sz="2400" b="1" dirty="0"/>
              <a:t>Условное избрание (Классическая </a:t>
            </a:r>
            <a:r>
              <a:rPr lang="ru-RU" sz="2400" b="1" dirty="0" err="1"/>
              <a:t>арминианская</a:t>
            </a:r>
            <a:r>
              <a:rPr lang="ru-RU" sz="2400" b="1" dirty="0"/>
              <a:t> позиция)</a:t>
            </a:r>
            <a:endParaRPr lang="ru-RU" sz="2400" dirty="0"/>
          </a:p>
          <a:p>
            <a:pPr>
              <a:lnSpc>
                <a:spcPct val="100000"/>
              </a:lnSpc>
            </a:pPr>
            <a:r>
              <a:rPr lang="ru-RU" sz="2400" b="1" dirty="0"/>
              <a:t>Двойное безусловное избрание (Крайний кальвинизм)</a:t>
            </a:r>
            <a:endParaRPr lang="ru-RU" sz="2400" dirty="0"/>
          </a:p>
          <a:p>
            <a:pPr>
              <a:lnSpc>
                <a:spcPct val="100000"/>
              </a:lnSpc>
            </a:pPr>
            <a:r>
              <a:rPr lang="ru-RU" sz="2400" b="1" dirty="0"/>
              <a:t>Безусловное избрание (Умеренные Реформаторы)</a:t>
            </a:r>
            <a:endParaRPr lang="ru-RU" sz="2400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0FB5F101-05EE-E446-8F75-8032EC2D9E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545913" y="2367093"/>
            <a:ext cx="1912757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9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B4AB4-3853-974F-9AAD-49ADFC903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438" y="1832839"/>
            <a:ext cx="7495391" cy="1881910"/>
          </a:xfrm>
        </p:spPr>
        <p:txBody>
          <a:bodyPr>
            <a:noAutofit/>
          </a:bodyPr>
          <a:lstStyle/>
          <a:p>
            <a:r>
              <a:rPr lang="ru-RU" sz="7200" b="1" dirty="0" err="1"/>
              <a:t>Сотериология</a:t>
            </a:r>
            <a:endParaRPr lang="en-US" sz="72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A13691-430D-9149-B5B0-CA3C1EC222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 Исследование учения о спасении </a:t>
            </a:r>
          </a:p>
          <a:p>
            <a:pPr>
              <a:lnSpc>
                <a:spcPct val="100000"/>
              </a:lnSpc>
            </a:pPr>
            <a:r>
              <a:rPr lang="ru-RU" sz="2700" b="1" dirty="0">
                <a:solidFill>
                  <a:schemeClr val="tx1"/>
                </a:solidFill>
              </a:rPr>
              <a:t>Профессор Сергей </a:t>
            </a:r>
            <a:r>
              <a:rPr lang="ru-RU" sz="2700" b="1" dirty="0" err="1">
                <a:solidFill>
                  <a:schemeClr val="tx1"/>
                </a:solidFill>
              </a:rPr>
              <a:t>Перевышко</a:t>
            </a:r>
            <a:endParaRPr lang="en-US" sz="27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950" b="1" dirty="0">
                <a:solidFill>
                  <a:schemeClr val="tx1"/>
                </a:solidFill>
              </a:rPr>
              <a:t>Сентябрь 2020</a:t>
            </a:r>
            <a:r>
              <a:rPr lang="en-US" sz="1950" b="1" dirty="0">
                <a:solidFill>
                  <a:schemeClr val="tx1"/>
                </a:solidFill>
              </a:rPr>
              <a:t> 7.3-8.3</a:t>
            </a:r>
            <a:endParaRPr lang="ru-RU" sz="195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9412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904D5-A2CB-194F-9F8D-94F83443D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/>
              <a:t>Учение о избран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BC292-A773-2146-AD9D-894DB62D00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29" y="2367093"/>
            <a:ext cx="5737241" cy="3424107"/>
          </a:xfrm>
        </p:spPr>
        <p:txBody>
          <a:bodyPr>
            <a:normAutofit fontScale="92500"/>
          </a:bodyPr>
          <a:lstStyle/>
          <a:p>
            <a:r>
              <a:rPr lang="ru-RU" sz="2400" b="1" dirty="0"/>
              <a:t>Избрание на служение</a:t>
            </a:r>
          </a:p>
          <a:p>
            <a:r>
              <a:rPr lang="ru-RU" sz="2400" b="1" dirty="0"/>
              <a:t>Избрание народа Израиль</a:t>
            </a:r>
            <a:endParaRPr lang="ru-RU" sz="2400" dirty="0"/>
          </a:p>
          <a:p>
            <a:r>
              <a:rPr lang="ru-RU" sz="2400" b="1" dirty="0"/>
              <a:t>Избрание в Ветхом Завете</a:t>
            </a:r>
            <a:endParaRPr lang="ru-RU" sz="2400" dirty="0"/>
          </a:p>
          <a:p>
            <a:r>
              <a:rPr lang="ru-RU" sz="2400" b="1" dirty="0"/>
              <a:t>Избрание в Новом Завете</a:t>
            </a:r>
            <a:endParaRPr lang="ru-RU" sz="2400" dirty="0"/>
          </a:p>
          <a:p>
            <a:r>
              <a:rPr lang="ru-RU" sz="2400" b="1" dirty="0"/>
              <a:t>Двойное предопределение в Писании</a:t>
            </a:r>
            <a:endParaRPr lang="ru-RU" sz="2400" dirty="0"/>
          </a:p>
          <a:p>
            <a:r>
              <a:rPr lang="ru-RU" sz="2400" b="1" dirty="0"/>
              <a:t>Применение доктрины избрания</a:t>
            </a:r>
            <a:endParaRPr lang="ru-RU" sz="2400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0FB5F101-05EE-E446-8F75-8032EC2D9E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545913" y="2367093"/>
            <a:ext cx="1912757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9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B4AB4-3853-974F-9AAD-49ADFC903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438" y="1832839"/>
            <a:ext cx="7495391" cy="1881910"/>
          </a:xfrm>
        </p:spPr>
        <p:txBody>
          <a:bodyPr>
            <a:noAutofit/>
          </a:bodyPr>
          <a:lstStyle/>
          <a:p>
            <a:r>
              <a:rPr lang="ru-RU" sz="7200" b="1" dirty="0" err="1"/>
              <a:t>Сотериология</a:t>
            </a:r>
            <a:endParaRPr lang="en-US" sz="72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A13691-430D-9149-B5B0-CA3C1EC222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 Исследование учения о спасении </a:t>
            </a:r>
          </a:p>
          <a:p>
            <a:pPr>
              <a:lnSpc>
                <a:spcPct val="100000"/>
              </a:lnSpc>
            </a:pPr>
            <a:r>
              <a:rPr lang="ru-RU" sz="2700" b="1" dirty="0">
                <a:solidFill>
                  <a:schemeClr val="tx1"/>
                </a:solidFill>
              </a:rPr>
              <a:t>Профессор Сергей </a:t>
            </a:r>
            <a:r>
              <a:rPr lang="ru-RU" sz="2700" b="1" dirty="0" err="1">
                <a:solidFill>
                  <a:schemeClr val="tx1"/>
                </a:solidFill>
              </a:rPr>
              <a:t>Перевышко</a:t>
            </a:r>
            <a:endParaRPr lang="en-US" sz="27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950" b="1" dirty="0">
                <a:solidFill>
                  <a:schemeClr val="tx1"/>
                </a:solidFill>
              </a:rPr>
              <a:t>Сентябрь 2020</a:t>
            </a:r>
            <a:r>
              <a:rPr lang="en-US" sz="1950" b="1" dirty="0">
                <a:solidFill>
                  <a:schemeClr val="tx1"/>
                </a:solidFill>
              </a:rPr>
              <a:t> 9.1</a:t>
            </a:r>
            <a:endParaRPr lang="ru-RU" sz="195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3100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904D5-A2CB-194F-9F8D-94F83443D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/>
              <a:t>Доктрина искупления </a:t>
            </a:r>
            <a:br>
              <a:rPr lang="ru-RU" sz="5400" dirty="0"/>
            </a:br>
            <a:r>
              <a:rPr lang="ru-RU" sz="5400" b="1" dirty="0"/>
              <a:t>Исторический обзор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BC292-A773-2146-AD9D-894DB62D00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29" y="2367093"/>
            <a:ext cx="5737241" cy="3424107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ru-RU" sz="2400" b="1" dirty="0"/>
              <a:t>Классическая теория выкупа</a:t>
            </a:r>
            <a:endParaRPr lang="ru-RU" sz="2400" dirty="0"/>
          </a:p>
          <a:p>
            <a:pPr>
              <a:lnSpc>
                <a:spcPct val="100000"/>
              </a:lnSpc>
            </a:pPr>
            <a:r>
              <a:rPr lang="ru-RU" sz="2400" b="1" dirty="0"/>
              <a:t>Юридическая или теория Удовлетворения</a:t>
            </a:r>
            <a:endParaRPr lang="ru-RU" sz="2400" dirty="0"/>
          </a:p>
          <a:p>
            <a:pPr>
              <a:lnSpc>
                <a:spcPct val="100000"/>
              </a:lnSpc>
            </a:pPr>
            <a:r>
              <a:rPr lang="ru-RU" sz="2400" b="1" dirty="0"/>
              <a:t>Моральная или теория Примера</a:t>
            </a:r>
            <a:endParaRPr lang="ru-RU" sz="2400" dirty="0"/>
          </a:p>
          <a:p>
            <a:pPr>
              <a:lnSpc>
                <a:spcPct val="100000"/>
              </a:lnSpc>
            </a:pPr>
            <a:r>
              <a:rPr lang="ru-RU" sz="2400" b="1" dirty="0"/>
              <a:t>Правительственная теория (</a:t>
            </a:r>
            <a:r>
              <a:rPr lang="ru-RU" sz="2400" b="1" dirty="0" err="1"/>
              <a:t>Ремонстранты</a:t>
            </a:r>
            <a:r>
              <a:rPr lang="ru-RU" sz="2400" b="1" dirty="0"/>
              <a:t> и </a:t>
            </a:r>
            <a:r>
              <a:rPr lang="ru-RU" sz="2400" b="1" dirty="0" err="1"/>
              <a:t>Армениане</a:t>
            </a:r>
            <a:r>
              <a:rPr lang="ru-RU" sz="2400" b="1" dirty="0"/>
              <a:t>)</a:t>
            </a:r>
            <a:endParaRPr lang="ru-RU" sz="2400" dirty="0"/>
          </a:p>
          <a:p>
            <a:pPr>
              <a:lnSpc>
                <a:spcPct val="100000"/>
              </a:lnSpc>
            </a:pPr>
            <a:r>
              <a:rPr lang="ru-RU" sz="2400" b="1" dirty="0"/>
              <a:t>Универсальная теория Примирения</a:t>
            </a:r>
            <a:endParaRPr lang="ru-RU" sz="2400" dirty="0"/>
          </a:p>
          <a:p>
            <a:pPr>
              <a:lnSpc>
                <a:spcPct val="100000"/>
              </a:lnSpc>
            </a:pPr>
            <a:r>
              <a:rPr lang="ru-RU" sz="2400" b="1" dirty="0"/>
              <a:t>Заместительная теория</a:t>
            </a:r>
            <a:endParaRPr lang="ru-RU" sz="2400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0FB5F101-05EE-E446-8F75-8032EC2D9E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545913" y="2367093"/>
            <a:ext cx="1912757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3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B4AB4-3853-974F-9AAD-49ADFC903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438" y="1832839"/>
            <a:ext cx="7495391" cy="1881910"/>
          </a:xfrm>
        </p:spPr>
        <p:txBody>
          <a:bodyPr>
            <a:noAutofit/>
          </a:bodyPr>
          <a:lstStyle/>
          <a:p>
            <a:r>
              <a:rPr lang="ru-RU" sz="7200" b="1" dirty="0" err="1"/>
              <a:t>Сотериология</a:t>
            </a:r>
            <a:endParaRPr lang="en-US" sz="72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A13691-430D-9149-B5B0-CA3C1EC222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 Исследование учения о спасении </a:t>
            </a:r>
          </a:p>
          <a:p>
            <a:pPr>
              <a:lnSpc>
                <a:spcPct val="100000"/>
              </a:lnSpc>
            </a:pPr>
            <a:r>
              <a:rPr lang="ru-RU" sz="2700" b="1" dirty="0">
                <a:solidFill>
                  <a:schemeClr val="tx1"/>
                </a:solidFill>
              </a:rPr>
              <a:t>Профессор Сергей </a:t>
            </a:r>
            <a:r>
              <a:rPr lang="ru-RU" sz="2700" b="1" dirty="0" err="1">
                <a:solidFill>
                  <a:schemeClr val="tx1"/>
                </a:solidFill>
              </a:rPr>
              <a:t>Перевышко</a:t>
            </a:r>
            <a:endParaRPr lang="en-US" sz="27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950" b="1" dirty="0">
                <a:solidFill>
                  <a:schemeClr val="tx1"/>
                </a:solidFill>
              </a:rPr>
              <a:t>Сентябрь 2020</a:t>
            </a:r>
            <a:r>
              <a:rPr lang="en-US" sz="1950" b="1" dirty="0">
                <a:solidFill>
                  <a:schemeClr val="tx1"/>
                </a:solidFill>
              </a:rPr>
              <a:t> 9.</a:t>
            </a:r>
            <a:r>
              <a:rPr lang="ru-RU" sz="1950" b="1" dirty="0">
                <a:solidFill>
                  <a:schemeClr val="tx1"/>
                </a:solidFill>
              </a:rPr>
              <a:t>2-10.1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39279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904D5-A2CB-194F-9F8D-94F83443D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err="1"/>
              <a:t>Сотериология</a:t>
            </a:r>
            <a:r>
              <a:rPr lang="ru-RU" sz="5400" b="1" dirty="0"/>
              <a:t> </a:t>
            </a:r>
            <a:br>
              <a:rPr lang="en-US" sz="5400" b="1" dirty="0"/>
            </a:br>
            <a:r>
              <a:rPr lang="ru-RU" sz="5400" b="1" dirty="0"/>
              <a:t>Учение об искуплении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BC292-A773-2146-AD9D-894DB62D00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29" y="2367093"/>
            <a:ext cx="5737241" cy="3424107"/>
          </a:xfrm>
        </p:spPr>
        <p:txBody>
          <a:bodyPr>
            <a:noAutofit/>
          </a:bodyPr>
          <a:lstStyle/>
          <a:p>
            <a:r>
              <a:rPr lang="ru-RU" sz="3000" b="1" dirty="0">
                <a:effectLst/>
              </a:rPr>
              <a:t>Важность смерти Христовой </a:t>
            </a:r>
            <a:endParaRPr lang="en-US" sz="3000" b="1" dirty="0">
              <a:effectLst/>
            </a:endParaRPr>
          </a:p>
          <a:p>
            <a:r>
              <a:rPr lang="ru-RU" sz="3000" b="1" dirty="0">
                <a:effectLst/>
              </a:rPr>
              <a:t>Искупление в Ветхом Завете </a:t>
            </a:r>
            <a:endParaRPr lang="en-US" sz="3000" b="1" dirty="0">
              <a:effectLst/>
            </a:endParaRPr>
          </a:p>
          <a:p>
            <a:r>
              <a:rPr lang="ru-RU" sz="3000" b="1" dirty="0">
                <a:effectLst/>
              </a:rPr>
              <a:t>Заместительная жертва в Писании</a:t>
            </a:r>
            <a:endParaRPr lang="en-US" sz="3000" b="1" dirty="0">
              <a:effectLst/>
            </a:endParaRP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0FB5F101-05EE-E446-8F75-8032EC2D9E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545913" y="2367093"/>
            <a:ext cx="1912757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5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B4AB4-3853-974F-9AAD-49ADFC903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438" y="1832839"/>
            <a:ext cx="7495391" cy="1881910"/>
          </a:xfrm>
        </p:spPr>
        <p:txBody>
          <a:bodyPr>
            <a:noAutofit/>
          </a:bodyPr>
          <a:lstStyle/>
          <a:p>
            <a:r>
              <a:rPr lang="ru-RU" sz="7200" b="1" dirty="0" err="1"/>
              <a:t>Сотериология</a:t>
            </a:r>
            <a:endParaRPr lang="en-US" sz="72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A13691-430D-9149-B5B0-CA3C1EC222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 Исследование учения о спасении </a:t>
            </a:r>
          </a:p>
          <a:p>
            <a:pPr>
              <a:lnSpc>
                <a:spcPct val="100000"/>
              </a:lnSpc>
            </a:pPr>
            <a:r>
              <a:rPr lang="ru-RU" sz="2700" b="1" dirty="0">
                <a:solidFill>
                  <a:schemeClr val="tx1"/>
                </a:solidFill>
              </a:rPr>
              <a:t>Профессор Сергей </a:t>
            </a:r>
            <a:r>
              <a:rPr lang="ru-RU" sz="2700" b="1" dirty="0" err="1">
                <a:solidFill>
                  <a:schemeClr val="tx1"/>
                </a:solidFill>
              </a:rPr>
              <a:t>Перевышко</a:t>
            </a:r>
            <a:endParaRPr lang="en-US" sz="27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950" b="1" dirty="0">
                <a:solidFill>
                  <a:schemeClr val="tx1"/>
                </a:solidFill>
              </a:rPr>
              <a:t>Сентябрь 2020</a:t>
            </a:r>
            <a:r>
              <a:rPr lang="en-US" sz="1950" b="1" dirty="0">
                <a:solidFill>
                  <a:schemeClr val="tx1"/>
                </a:solidFill>
              </a:rPr>
              <a:t> </a:t>
            </a:r>
            <a:r>
              <a:rPr lang="ru-RU" sz="1950" b="1" dirty="0">
                <a:solidFill>
                  <a:schemeClr val="tx1"/>
                </a:solidFill>
              </a:rPr>
              <a:t>10.2-3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4010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904D5-A2CB-194F-9F8D-94F83443D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/>
              <a:t>терминология  </a:t>
            </a:r>
            <a:br>
              <a:rPr lang="en-US" sz="5400" b="1" dirty="0"/>
            </a:br>
            <a:r>
              <a:rPr lang="ru-RU" sz="5400" b="1" dirty="0"/>
              <a:t>Учение о спасении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BC292-A773-2146-AD9D-894DB62D00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29" y="2367093"/>
            <a:ext cx="5737241" cy="3424107"/>
          </a:xfrm>
        </p:spPr>
        <p:txBody>
          <a:bodyPr>
            <a:normAutofit/>
          </a:bodyPr>
          <a:lstStyle/>
          <a:p>
            <a:r>
              <a:rPr lang="ru-RU" b="1" dirty="0">
                <a:effectLst/>
              </a:rPr>
              <a:t>Выкуп </a:t>
            </a:r>
            <a:endParaRPr lang="en-US" b="1" dirty="0">
              <a:effectLst/>
            </a:endParaRPr>
          </a:p>
          <a:p>
            <a:r>
              <a:rPr lang="ru-RU" b="1" dirty="0">
                <a:effectLst/>
              </a:rPr>
              <a:t>Искупление</a:t>
            </a:r>
          </a:p>
          <a:p>
            <a:r>
              <a:rPr lang="ru-RU" b="1" dirty="0">
                <a:effectLst/>
              </a:rPr>
              <a:t>Умилостивление </a:t>
            </a:r>
          </a:p>
          <a:p>
            <a:r>
              <a:rPr lang="ru-RU" b="1" dirty="0">
                <a:effectLst/>
              </a:rPr>
              <a:t>Искупление  </a:t>
            </a:r>
          </a:p>
          <a:p>
            <a:r>
              <a:rPr lang="ru-RU" b="1" dirty="0">
                <a:effectLst/>
              </a:rPr>
              <a:t>Примирение </a:t>
            </a:r>
          </a:p>
          <a:p>
            <a:r>
              <a:rPr lang="ru-RU" b="1" dirty="0">
                <a:effectLst/>
              </a:rPr>
              <a:t>Вселенская победа </a:t>
            </a:r>
          </a:p>
          <a:p>
            <a:r>
              <a:rPr lang="ru-RU" b="1" dirty="0">
                <a:effectLst/>
              </a:rPr>
              <a:t>Моральное влияние или пример </a:t>
            </a:r>
            <a:endParaRPr lang="en-US" b="1" dirty="0">
              <a:effectLst/>
            </a:endParaRP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0FB5F101-05EE-E446-8F75-8032EC2D9E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545913" y="2367093"/>
            <a:ext cx="1912757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B4AB4-3853-974F-9AAD-49ADFC903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438" y="1832839"/>
            <a:ext cx="7495391" cy="1881910"/>
          </a:xfrm>
        </p:spPr>
        <p:txBody>
          <a:bodyPr>
            <a:noAutofit/>
          </a:bodyPr>
          <a:lstStyle/>
          <a:p>
            <a:r>
              <a:rPr lang="ru-RU" sz="7200" b="1" dirty="0" err="1"/>
              <a:t>Сотериология</a:t>
            </a:r>
            <a:endParaRPr lang="en-US" sz="72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A13691-430D-9149-B5B0-CA3C1EC222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 Исследование учения о спасении </a:t>
            </a:r>
          </a:p>
          <a:p>
            <a:pPr>
              <a:lnSpc>
                <a:spcPct val="100000"/>
              </a:lnSpc>
            </a:pPr>
            <a:r>
              <a:rPr lang="ru-RU" sz="2700" b="1" dirty="0">
                <a:solidFill>
                  <a:schemeClr val="tx1"/>
                </a:solidFill>
              </a:rPr>
              <a:t>Профессор Сергей </a:t>
            </a:r>
            <a:r>
              <a:rPr lang="ru-RU" sz="2700" b="1" dirty="0" err="1">
                <a:solidFill>
                  <a:schemeClr val="tx1"/>
                </a:solidFill>
              </a:rPr>
              <a:t>Перевышко</a:t>
            </a:r>
            <a:endParaRPr lang="en-US" sz="27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950" b="1" dirty="0">
                <a:solidFill>
                  <a:schemeClr val="tx1"/>
                </a:solidFill>
              </a:rPr>
              <a:t>Сентябрь 2020</a:t>
            </a:r>
            <a:r>
              <a:rPr lang="en-US" sz="1950" b="1" dirty="0">
                <a:solidFill>
                  <a:schemeClr val="tx1"/>
                </a:solidFill>
              </a:rPr>
              <a:t> </a:t>
            </a:r>
            <a:r>
              <a:rPr lang="ru-RU" sz="1950" b="1" dirty="0">
                <a:solidFill>
                  <a:schemeClr val="tx1"/>
                </a:solidFill>
              </a:rPr>
              <a:t>11.2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624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EC7D9-DE81-474F-9A05-405639530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500" b="1" dirty="0"/>
              <a:t>ПРИРОДА ЧЕЛОВЕКА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6A5BF-F3A0-E14D-A515-E9949BAD6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613510"/>
            <a:ext cx="3886200" cy="2489421"/>
          </a:xfrm>
        </p:spPr>
        <p:txBody>
          <a:bodyPr>
            <a:normAutofit fontScale="70000" lnSpcReduction="20000"/>
          </a:bodyPr>
          <a:lstStyle/>
          <a:p>
            <a:r>
              <a:rPr lang="ru-RU" sz="2700" b="1" dirty="0"/>
              <a:t>Материальный Аспект</a:t>
            </a:r>
          </a:p>
          <a:p>
            <a:r>
              <a:rPr lang="ru-RU" sz="2700" b="1" dirty="0"/>
              <a:t>Нематериальный Аспект</a:t>
            </a:r>
          </a:p>
          <a:p>
            <a:r>
              <a:rPr lang="ru-RU" sz="2700" b="1" dirty="0"/>
              <a:t>Вопросы Трихотомии</a:t>
            </a:r>
          </a:p>
          <a:p>
            <a:r>
              <a:rPr lang="ru-RU" sz="2700" b="1" dirty="0"/>
              <a:t>Дихотомии</a:t>
            </a:r>
          </a:p>
          <a:p>
            <a:r>
              <a:rPr lang="ru-RU" sz="2700" b="1" dirty="0"/>
              <a:t>Монизма </a:t>
            </a:r>
            <a:endParaRPr lang="en-US" sz="2700" b="1" dirty="0"/>
          </a:p>
          <a:p>
            <a:r>
              <a:rPr lang="ru-RU" sz="2700" b="1" dirty="0"/>
              <a:t>Условного Единства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89FF48-6F4A-7E44-9DF1-B2D3AD0514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9188" y="2805708"/>
            <a:ext cx="328612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2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904D5-A2CB-194F-9F8D-94F83443D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>
                <a:effectLst/>
              </a:rPr>
              <a:t>Практическое применение доктрины искупления </a:t>
            </a:r>
            <a:endParaRPr lang="en-US" sz="4400" b="1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BC292-A773-2146-AD9D-894DB62D00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29" y="2367093"/>
            <a:ext cx="5737241" cy="3424107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effectLst/>
              </a:rPr>
              <a:t>За кого умер Христос?</a:t>
            </a:r>
            <a:endParaRPr lang="en-US" b="1" dirty="0">
              <a:effectLst/>
            </a:endParaRPr>
          </a:p>
          <a:p>
            <a:r>
              <a:rPr lang="ru-RU" b="1" dirty="0">
                <a:effectLst/>
              </a:rPr>
              <a:t>Осознание того, что Христос умер за тебя</a:t>
            </a:r>
            <a:endParaRPr lang="en-US" b="1" dirty="0">
              <a:effectLst/>
            </a:endParaRPr>
          </a:p>
          <a:p>
            <a:r>
              <a:rPr lang="ru-RU" b="1" dirty="0" err="1">
                <a:effectLst/>
              </a:rPr>
              <a:t>Вседостаточность</a:t>
            </a:r>
            <a:r>
              <a:rPr lang="ru-RU" b="1" dirty="0">
                <a:effectLst/>
              </a:rPr>
              <a:t> жертвы Христа </a:t>
            </a:r>
            <a:endParaRPr lang="en-US" b="1" dirty="0">
              <a:effectLst/>
            </a:endParaRPr>
          </a:p>
          <a:p>
            <a:r>
              <a:rPr lang="ru-RU" b="1" dirty="0">
                <a:effectLst/>
              </a:rPr>
              <a:t>Преображающая сила искупительной жертвы </a:t>
            </a:r>
            <a:endParaRPr lang="en-US" b="1" dirty="0">
              <a:effectLst/>
            </a:endParaRPr>
          </a:p>
          <a:p>
            <a:r>
              <a:rPr lang="ru-RU" b="1" dirty="0">
                <a:effectLst/>
              </a:rPr>
              <a:t>Преображающая сила искупительной жертвы </a:t>
            </a:r>
            <a:endParaRPr lang="en-US" b="1" dirty="0">
              <a:effectLst/>
            </a:endParaRPr>
          </a:p>
          <a:p>
            <a:r>
              <a:rPr lang="ru-RU" b="1" dirty="0">
                <a:effectLst/>
              </a:rPr>
              <a:t>Принять Христа как Пророка, Царя и Священника</a:t>
            </a:r>
            <a:endParaRPr lang="en-US" b="1" dirty="0">
              <a:effectLst/>
            </a:endParaRP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0FB5F101-05EE-E446-8F75-8032EC2D9E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545913" y="2367093"/>
            <a:ext cx="1912757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B4AB4-3853-974F-9AAD-49ADFC903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438" y="1832839"/>
            <a:ext cx="7495391" cy="1881910"/>
          </a:xfrm>
        </p:spPr>
        <p:txBody>
          <a:bodyPr>
            <a:noAutofit/>
          </a:bodyPr>
          <a:lstStyle/>
          <a:p>
            <a:r>
              <a:rPr lang="ru-RU" sz="7200" b="1" dirty="0" err="1"/>
              <a:t>Сотериология</a:t>
            </a:r>
            <a:endParaRPr lang="en-US" sz="72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A13691-430D-9149-B5B0-CA3C1EC222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 Исследование учения о спасении </a:t>
            </a:r>
          </a:p>
          <a:p>
            <a:pPr>
              <a:lnSpc>
                <a:spcPct val="100000"/>
              </a:lnSpc>
            </a:pPr>
            <a:r>
              <a:rPr lang="ru-RU" sz="2700" b="1" dirty="0">
                <a:solidFill>
                  <a:schemeClr val="tx1"/>
                </a:solidFill>
              </a:rPr>
              <a:t>Профессор Сергей </a:t>
            </a:r>
            <a:r>
              <a:rPr lang="ru-RU" sz="2700" b="1" dirty="0" err="1">
                <a:solidFill>
                  <a:schemeClr val="tx1"/>
                </a:solidFill>
              </a:rPr>
              <a:t>Перевышко</a:t>
            </a:r>
            <a:endParaRPr lang="en-US" sz="27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950" b="1" dirty="0">
                <a:solidFill>
                  <a:schemeClr val="tx1"/>
                </a:solidFill>
              </a:rPr>
              <a:t>Сентябрь 2020</a:t>
            </a:r>
            <a:r>
              <a:rPr lang="en-US" sz="1950" b="1" dirty="0">
                <a:solidFill>
                  <a:schemeClr val="tx1"/>
                </a:solidFill>
              </a:rPr>
              <a:t> </a:t>
            </a:r>
            <a:r>
              <a:rPr lang="ru-RU" sz="1950" b="1" dirty="0">
                <a:solidFill>
                  <a:schemeClr val="tx1"/>
                </a:solidFill>
              </a:rPr>
              <a:t>11.3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14079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904D5-A2CB-194F-9F8D-94F83443D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effectLst/>
              </a:rPr>
              <a:t>Учение о призвании исторический обзор </a:t>
            </a:r>
            <a:endParaRPr lang="en-US" sz="5400" b="1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BC292-A773-2146-AD9D-894DB62D00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29" y="2367093"/>
            <a:ext cx="5737241" cy="3424107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effectLst/>
              </a:rPr>
              <a:t>Естественная способность человека ответить на Божественный призыв (</a:t>
            </a:r>
            <a:r>
              <a:rPr lang="ru-RU" b="1" dirty="0" err="1">
                <a:effectLst/>
              </a:rPr>
              <a:t>Пелагианство</a:t>
            </a:r>
            <a:r>
              <a:rPr lang="ru-RU" b="1" dirty="0">
                <a:effectLst/>
              </a:rPr>
              <a:t> и Либеральная модель) </a:t>
            </a:r>
            <a:endParaRPr lang="en-US" b="1" dirty="0">
              <a:effectLst/>
            </a:endParaRPr>
          </a:p>
          <a:p>
            <a:r>
              <a:rPr lang="ru-RU" b="1" dirty="0">
                <a:effectLst/>
              </a:rPr>
              <a:t>Особая способность, данная слушателям Евангелия, которой можно противостоять (Лютеранская церковь) </a:t>
            </a:r>
            <a:endParaRPr lang="en-US" b="1" dirty="0">
              <a:effectLst/>
            </a:endParaRPr>
          </a:p>
          <a:p>
            <a:r>
              <a:rPr lang="ru-RU" b="1" dirty="0">
                <a:effectLst/>
              </a:rPr>
              <a:t>Возвращенная возможность, данная всем откликнуться на общий Божий призыв (</a:t>
            </a:r>
            <a:r>
              <a:rPr lang="ru-RU" b="1" dirty="0" err="1">
                <a:effectLst/>
              </a:rPr>
              <a:t>Арминианская</a:t>
            </a:r>
            <a:r>
              <a:rPr lang="ru-RU" b="1" dirty="0">
                <a:effectLst/>
              </a:rPr>
              <a:t> позиция)</a:t>
            </a:r>
            <a:endParaRPr lang="en-US" b="1" dirty="0">
              <a:effectLst/>
            </a:endParaRPr>
          </a:p>
          <a:p>
            <a:r>
              <a:rPr lang="ru-RU" b="1" dirty="0">
                <a:effectLst/>
              </a:rPr>
              <a:t>Общий призыв, который может быть отвержен и особый или действенный призыв ко спасению (Реформаторская традиция)</a:t>
            </a:r>
            <a:endParaRPr lang="en-US" b="1" dirty="0">
              <a:effectLst/>
            </a:endParaRPr>
          </a:p>
          <a:p>
            <a:pPr marL="0" indent="0">
              <a:buNone/>
            </a:pPr>
            <a:endParaRPr lang="en-US" sz="2400" b="1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0FB5F101-05EE-E446-8F75-8032EC2D9E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545913" y="2367093"/>
            <a:ext cx="1912757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0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B4AB4-3853-974F-9AAD-49ADFC903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438" y="1832839"/>
            <a:ext cx="7495391" cy="1881910"/>
          </a:xfrm>
        </p:spPr>
        <p:txBody>
          <a:bodyPr>
            <a:noAutofit/>
          </a:bodyPr>
          <a:lstStyle/>
          <a:p>
            <a:r>
              <a:rPr lang="ru-RU" sz="7200" b="1" dirty="0" err="1"/>
              <a:t>Сотериология</a:t>
            </a:r>
            <a:endParaRPr lang="en-US" sz="72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A13691-430D-9149-B5B0-CA3C1EC222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 Исследование учения о спасении </a:t>
            </a:r>
          </a:p>
          <a:p>
            <a:pPr>
              <a:lnSpc>
                <a:spcPct val="100000"/>
              </a:lnSpc>
            </a:pPr>
            <a:r>
              <a:rPr lang="ru-RU" sz="2700" b="1" dirty="0">
                <a:solidFill>
                  <a:schemeClr val="tx1"/>
                </a:solidFill>
              </a:rPr>
              <a:t>Профессор Сергей </a:t>
            </a:r>
            <a:r>
              <a:rPr lang="ru-RU" sz="2700" b="1" dirty="0" err="1">
                <a:solidFill>
                  <a:schemeClr val="tx1"/>
                </a:solidFill>
              </a:rPr>
              <a:t>Перевышко</a:t>
            </a:r>
            <a:endParaRPr lang="en-US" sz="27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950" b="1" dirty="0">
                <a:solidFill>
                  <a:schemeClr val="tx1"/>
                </a:solidFill>
              </a:rPr>
              <a:t>Сентябрь 2020</a:t>
            </a:r>
            <a:r>
              <a:rPr lang="en-US" sz="1950" b="1" dirty="0">
                <a:solidFill>
                  <a:schemeClr val="tx1"/>
                </a:solidFill>
              </a:rPr>
              <a:t> </a:t>
            </a:r>
            <a:r>
              <a:rPr lang="ru-RU" sz="1950" b="1" dirty="0">
                <a:solidFill>
                  <a:schemeClr val="tx1"/>
                </a:solidFill>
              </a:rPr>
              <a:t>12.</a:t>
            </a:r>
            <a:r>
              <a:rPr lang="en-US" sz="1950" b="1" dirty="0">
                <a:solidFill>
                  <a:schemeClr val="tx1"/>
                </a:solidFill>
              </a:rPr>
              <a:t>3</a:t>
            </a:r>
            <a:endParaRPr lang="ru-RU" sz="195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3353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904D5-A2CB-194F-9F8D-94F83443D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effectLst/>
              </a:rPr>
              <a:t>Рассмотрение доктрины призвания</a:t>
            </a:r>
            <a:endParaRPr lang="en-US" sz="5400" b="1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BC292-A773-2146-AD9D-894DB62D00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29" y="2367093"/>
            <a:ext cx="5737241" cy="3424107"/>
          </a:xfrm>
        </p:spPr>
        <p:txBody>
          <a:bodyPr>
            <a:normAutofit/>
          </a:bodyPr>
          <a:lstStyle/>
          <a:p>
            <a:r>
              <a:rPr lang="ru-RU" sz="2800" b="1" dirty="0">
                <a:effectLst/>
              </a:rPr>
              <a:t>Библейская терминология </a:t>
            </a:r>
          </a:p>
          <a:p>
            <a:r>
              <a:rPr lang="ru-RU" sz="2800" b="1" dirty="0">
                <a:effectLst/>
              </a:rPr>
              <a:t>Общий призыв для всех </a:t>
            </a:r>
            <a:endParaRPr lang="en-US" sz="2800" b="1" dirty="0">
              <a:effectLst/>
            </a:endParaRPr>
          </a:p>
          <a:p>
            <a:r>
              <a:rPr lang="ru-RU" sz="2800" b="1" dirty="0">
                <a:effectLst/>
              </a:rPr>
              <a:t>Почему не все, кто слышат Евангелие спасаются?</a:t>
            </a:r>
          </a:p>
          <a:p>
            <a:r>
              <a:rPr lang="ru-RU" sz="2800" b="1" dirty="0">
                <a:effectLst/>
              </a:rPr>
              <a:t>Действенный призыв</a:t>
            </a:r>
            <a:endParaRPr lang="en-US" sz="2800" b="1" dirty="0">
              <a:effectLst/>
            </a:endParaRPr>
          </a:p>
          <a:p>
            <a:endParaRPr lang="en-US" b="1" dirty="0">
              <a:effectLst/>
            </a:endParaRPr>
          </a:p>
          <a:p>
            <a:endParaRPr lang="en-US" sz="2400" b="1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0FB5F101-05EE-E446-8F75-8032EC2D9E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545913" y="2367093"/>
            <a:ext cx="1912757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904D5-A2CB-194F-9F8D-94F83443D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effectLst/>
              </a:rPr>
              <a:t>Применение доктрины призвания</a:t>
            </a:r>
            <a:endParaRPr lang="en-US" sz="5400" b="1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BC292-A773-2146-AD9D-894DB62D00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29" y="2367093"/>
            <a:ext cx="5737241" cy="3424107"/>
          </a:xfrm>
        </p:spPr>
        <p:txBody>
          <a:bodyPr>
            <a:noAutofit/>
          </a:bodyPr>
          <a:lstStyle/>
          <a:p>
            <a:r>
              <a:rPr lang="ru-RU" sz="2600" b="1" dirty="0">
                <a:effectLst/>
              </a:rPr>
              <a:t>Новая идентичность во Христе </a:t>
            </a:r>
            <a:endParaRPr lang="en-US" sz="2600" b="1" dirty="0">
              <a:effectLst/>
            </a:endParaRPr>
          </a:p>
          <a:p>
            <a:r>
              <a:rPr lang="ru-RU" sz="2600" b="1" dirty="0">
                <a:effectLst/>
              </a:rPr>
              <a:t>Отношение с Иисусом Христом </a:t>
            </a:r>
            <a:endParaRPr lang="en-US" sz="2600" b="1" dirty="0">
              <a:effectLst/>
            </a:endParaRPr>
          </a:p>
          <a:p>
            <a:r>
              <a:rPr lang="ru-RU" sz="2600" b="1" dirty="0">
                <a:effectLst/>
              </a:rPr>
              <a:t>Свобода во Христе</a:t>
            </a:r>
            <a:endParaRPr lang="en-US" sz="2600" b="1" dirty="0">
              <a:effectLst/>
            </a:endParaRPr>
          </a:p>
          <a:p>
            <a:r>
              <a:rPr lang="ru-RU" sz="2600" b="1" dirty="0">
                <a:effectLst/>
              </a:rPr>
              <a:t>Призванные к миру </a:t>
            </a:r>
            <a:endParaRPr lang="en-US" sz="2600" b="1" dirty="0">
              <a:effectLst/>
            </a:endParaRPr>
          </a:p>
          <a:p>
            <a:r>
              <a:rPr lang="ru-RU" sz="2600" b="1" dirty="0">
                <a:effectLst/>
              </a:rPr>
              <a:t>Призванные провозглашать</a:t>
            </a:r>
            <a:endParaRPr lang="en-US" sz="2600" b="1" dirty="0">
              <a:effectLst/>
            </a:endParaRP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0FB5F101-05EE-E446-8F75-8032EC2D9E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545913" y="2367093"/>
            <a:ext cx="1912757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6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904D5-A2CB-194F-9F8D-94F83443D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effectLst/>
              </a:rPr>
              <a:t>Применение доктрины призвания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BC292-A773-2146-AD9D-894DB62D00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29" y="2367093"/>
            <a:ext cx="5737241" cy="3424107"/>
          </a:xfrm>
        </p:spPr>
        <p:txBody>
          <a:bodyPr>
            <a:noAutofit/>
          </a:bodyPr>
          <a:lstStyle/>
          <a:p>
            <a:r>
              <a:rPr lang="ru-RU" sz="2800" b="1" dirty="0">
                <a:effectLst/>
              </a:rPr>
              <a:t>Переносить страдания </a:t>
            </a:r>
            <a:endParaRPr lang="en-US" sz="2800" b="1" dirty="0">
              <a:effectLst/>
            </a:endParaRPr>
          </a:p>
          <a:p>
            <a:r>
              <a:rPr lang="ru-RU" sz="2800" b="1" dirty="0">
                <a:effectLst/>
              </a:rPr>
              <a:t>Призванные к святой жизни </a:t>
            </a:r>
            <a:endParaRPr lang="en-US" sz="2800" b="1" dirty="0">
              <a:effectLst/>
            </a:endParaRPr>
          </a:p>
          <a:p>
            <a:r>
              <a:rPr lang="ru-RU" sz="2800" b="1" dirty="0">
                <a:effectLst/>
              </a:rPr>
              <a:t>Призванные к небесной награде</a:t>
            </a:r>
            <a:endParaRPr lang="en-US" sz="2800" b="1" dirty="0">
              <a:effectLst/>
            </a:endParaRPr>
          </a:p>
          <a:p>
            <a:r>
              <a:rPr lang="ru-RU" sz="2800" b="1" dirty="0">
                <a:effectLst/>
              </a:rPr>
              <a:t>Призванные получить Небесное Царство </a:t>
            </a:r>
            <a:endParaRPr lang="en-US" sz="2800" b="1" dirty="0">
              <a:effectLst/>
            </a:endParaRP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0FB5F101-05EE-E446-8F75-8032EC2D9E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545913" y="2367093"/>
            <a:ext cx="1912757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5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904D5-A2CB-194F-9F8D-94F83443D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err="1"/>
              <a:t>Сотериология</a:t>
            </a:r>
            <a:r>
              <a:rPr lang="ru-RU" sz="5400" b="1" dirty="0"/>
              <a:t> </a:t>
            </a:r>
            <a:br>
              <a:rPr lang="en-US" sz="5400" b="1" dirty="0"/>
            </a:br>
            <a:r>
              <a:rPr lang="ru-RU" sz="5400" b="1" dirty="0"/>
              <a:t>Учение о спасении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BC292-A773-2146-AD9D-894DB62D00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29" y="2367093"/>
            <a:ext cx="5737241" cy="3424107"/>
          </a:xfrm>
        </p:spPr>
        <p:txBody>
          <a:bodyPr>
            <a:normAutofit/>
          </a:bodyPr>
          <a:lstStyle/>
          <a:p>
            <a:endParaRPr lang="en-US" sz="2400" b="1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0FB5F101-05EE-E446-8F75-8032EC2D9E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545913" y="2367093"/>
            <a:ext cx="1912757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9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904D5-A2CB-194F-9F8D-94F83443D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err="1"/>
              <a:t>Сотериология</a:t>
            </a:r>
            <a:r>
              <a:rPr lang="ru-RU" sz="5400" b="1" dirty="0"/>
              <a:t> </a:t>
            </a:r>
            <a:br>
              <a:rPr lang="en-US" sz="5400" b="1" dirty="0"/>
            </a:br>
            <a:r>
              <a:rPr lang="ru-RU" sz="5400" b="1" dirty="0"/>
              <a:t>Учение о спасении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BC292-A773-2146-AD9D-894DB62D00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29" y="2367093"/>
            <a:ext cx="5737241" cy="3424107"/>
          </a:xfrm>
        </p:spPr>
        <p:txBody>
          <a:bodyPr>
            <a:normAutofit/>
          </a:bodyPr>
          <a:lstStyle/>
          <a:p>
            <a:endParaRPr lang="en-US" sz="2400" b="1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0FB5F101-05EE-E446-8F75-8032EC2D9E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545913" y="2367093"/>
            <a:ext cx="1912757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77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B4AB4-3853-974F-9AAD-49ADFC903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621" y="1832839"/>
            <a:ext cx="6866069" cy="1881910"/>
          </a:xfrm>
        </p:spPr>
        <p:txBody>
          <a:bodyPr>
            <a:noAutofit/>
          </a:bodyPr>
          <a:lstStyle/>
          <a:p>
            <a:r>
              <a:rPr lang="ru-RU" sz="7200" b="1" dirty="0">
                <a:latin typeface="+mn-lt"/>
              </a:rPr>
              <a:t>Антропология</a:t>
            </a:r>
            <a:endParaRPr lang="en-US" sz="72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A13691-430D-9149-B5B0-CA3C1EC222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 Исследование учения о Человеке </a:t>
            </a:r>
          </a:p>
          <a:p>
            <a:pPr>
              <a:lnSpc>
                <a:spcPct val="100000"/>
              </a:lnSpc>
            </a:pPr>
            <a:r>
              <a:rPr lang="ru-RU" sz="2700" b="1" dirty="0">
                <a:solidFill>
                  <a:schemeClr val="tx1"/>
                </a:solidFill>
              </a:rPr>
              <a:t>Профессор Сергей </a:t>
            </a:r>
            <a:r>
              <a:rPr lang="ru-RU" sz="2700" b="1" dirty="0" err="1">
                <a:solidFill>
                  <a:schemeClr val="tx1"/>
                </a:solidFill>
              </a:rPr>
              <a:t>Перевышко</a:t>
            </a:r>
            <a:endParaRPr lang="en-US" sz="27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950" b="1" dirty="0">
                <a:solidFill>
                  <a:schemeClr val="tx1"/>
                </a:solidFill>
              </a:rPr>
              <a:t>Сентябрь 2020 1.3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343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EC7D9-DE81-474F-9A05-405639530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БИБЛЕЙСКИЙ ВЗГЛЯД НА ЧЕЛОВЕКА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6A5BF-F3A0-E14D-A515-E9949BAD6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613510"/>
            <a:ext cx="3886200" cy="248942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dirty="0"/>
              <a:t>Человек как </a:t>
            </a:r>
            <a:r>
              <a:rPr lang="en-US" sz="1800" b="1" dirty="0" err="1"/>
              <a:t>basar</a:t>
            </a:r>
            <a:r>
              <a:rPr lang="en-US" sz="1800" b="1" dirty="0"/>
              <a:t>: </a:t>
            </a:r>
            <a:r>
              <a:rPr lang="ru-RU" sz="1800" b="1" dirty="0"/>
              <a:t>Плоть (НЗ, </a:t>
            </a:r>
            <a:r>
              <a:rPr lang="en-US" sz="1800" b="1" dirty="0" err="1"/>
              <a:t>sarks</a:t>
            </a:r>
            <a:r>
              <a:rPr lang="en-US" sz="1800" b="1" dirty="0"/>
              <a:t>) </a:t>
            </a:r>
            <a:r>
              <a:rPr lang="ru-RU" sz="1800" b="1" dirty="0"/>
              <a:t>Исаии 40:5-8</a:t>
            </a:r>
            <a:endParaRPr lang="en-US" sz="1800" b="1" dirty="0"/>
          </a:p>
          <a:p>
            <a:pPr>
              <a:lnSpc>
                <a:spcPct val="100000"/>
              </a:lnSpc>
            </a:pPr>
            <a:r>
              <a:rPr lang="ru-RU" sz="1800" b="1" dirty="0"/>
              <a:t>Человек как </a:t>
            </a:r>
            <a:r>
              <a:rPr lang="en-US" sz="1800" b="1" dirty="0"/>
              <a:t>nephesh: </a:t>
            </a:r>
            <a:r>
              <a:rPr lang="ru-RU" sz="1800" b="1" dirty="0"/>
              <a:t>Душа (НЗ, </a:t>
            </a:r>
            <a:r>
              <a:rPr lang="en-US" sz="1800" b="1" dirty="0" err="1"/>
              <a:t>psuche</a:t>
            </a:r>
            <a:r>
              <a:rPr lang="en-US" sz="1800" b="1" dirty="0"/>
              <a:t>)</a:t>
            </a:r>
            <a:endParaRPr lang="ru-RU" sz="1800" b="1" dirty="0"/>
          </a:p>
          <a:p>
            <a:pPr>
              <a:lnSpc>
                <a:spcPct val="100000"/>
              </a:lnSpc>
            </a:pPr>
            <a:r>
              <a:rPr lang="ru-RU" sz="1800" b="1" dirty="0"/>
              <a:t>Человек как дух </a:t>
            </a:r>
            <a:r>
              <a:rPr lang="en-US" sz="1800" b="1" dirty="0" err="1"/>
              <a:t>ruach</a:t>
            </a:r>
            <a:r>
              <a:rPr lang="en-US" sz="1800" b="1" dirty="0"/>
              <a:t> (</a:t>
            </a:r>
            <a:r>
              <a:rPr lang="ru-RU" sz="1800" b="1" dirty="0"/>
              <a:t>НЗ </a:t>
            </a:r>
            <a:r>
              <a:rPr lang="en-US" sz="1800" b="1" dirty="0" err="1"/>
              <a:t>pneu</a:t>
            </a:r>
            <a:r>
              <a:rPr lang="en-US" sz="1800" b="1" dirty="0"/>
              <a:t>/ma, pneuma)</a:t>
            </a:r>
            <a:r>
              <a:rPr lang="ru-RU" sz="1800" b="1" dirty="0"/>
              <a:t> бытие 6:17</a:t>
            </a:r>
            <a:endParaRPr lang="en-US" sz="1800" b="1" dirty="0"/>
          </a:p>
          <a:p>
            <a:pPr>
              <a:lnSpc>
                <a:spcPct val="100000"/>
              </a:lnSpc>
            </a:pPr>
            <a:r>
              <a:rPr lang="ru-RU" sz="1800" b="1" dirty="0"/>
              <a:t>Человек как </a:t>
            </a:r>
            <a:r>
              <a:rPr lang="en-US" sz="1800" b="1" dirty="0" err="1"/>
              <a:t>leb</a:t>
            </a:r>
            <a:r>
              <a:rPr lang="en-US" sz="1800" b="1" dirty="0"/>
              <a:t>: </a:t>
            </a:r>
            <a:r>
              <a:rPr lang="ru-RU" sz="1800" b="1" dirty="0"/>
              <a:t>Сердце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89FF48-6F4A-7E44-9DF1-B2D3AD0514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9188" y="2805708"/>
            <a:ext cx="328612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4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18215</TotalTime>
  <Words>1767</Words>
  <Application>Microsoft Macintosh PowerPoint</Application>
  <PresentationFormat>On-screen Show (4:3)</PresentationFormat>
  <Paragraphs>403</Paragraphs>
  <Slides>78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2" baseType="lpstr">
      <vt:lpstr>Arial</vt:lpstr>
      <vt:lpstr>Times New Roman</vt:lpstr>
      <vt:lpstr>Tw Cen MT</vt:lpstr>
      <vt:lpstr>Droplet</vt:lpstr>
      <vt:lpstr>Антропология</vt:lpstr>
      <vt:lpstr>ПРОИСХОЖДЕНИЕ ЧЕЛОВЕКА  </vt:lpstr>
      <vt:lpstr>Антропология</vt:lpstr>
      <vt:lpstr>ТЕРМИНОЛОГИЯ ДЛЯ ЧЕЛОВЕКА  </vt:lpstr>
      <vt:lpstr>ТЕРМИНОЛОГИЯ ДЛЯ ЧЕЛОВЕКА  </vt:lpstr>
      <vt:lpstr>ТЕРМИНОЛОГИЯ ДЛЯ ЧЕЛОВЕКА  </vt:lpstr>
      <vt:lpstr>ПРИРОДА ЧЕЛОВЕКА</vt:lpstr>
      <vt:lpstr>Антропология</vt:lpstr>
      <vt:lpstr>БИБЛЕЙСКИЙ ВЗГЛЯД НА ЧЕЛОВЕКА </vt:lpstr>
      <vt:lpstr>Антропология</vt:lpstr>
      <vt:lpstr>ПРОИСХОЖДЕНИЕ ДУШИ  </vt:lpstr>
      <vt:lpstr>Антропология</vt:lpstr>
      <vt:lpstr>ОБРАЗ БОЖИЙ В ЧЕЛОВЕКЕ</vt:lpstr>
      <vt:lpstr>ОБРАЗ БОЖИЙ В ЧЕЛОВЕКЕ</vt:lpstr>
      <vt:lpstr>Антропология</vt:lpstr>
      <vt:lpstr>ОБРАЗ БОЖИЙ В ЧЕЛОВЕКЕ</vt:lpstr>
      <vt:lpstr>ОБРАЗ БОЖИЙ В ЧЕЛОВЕКЕ</vt:lpstr>
      <vt:lpstr>ПРИЗВАНИЕ ЧЕЛОВЕКА </vt:lpstr>
      <vt:lpstr>PowerPoint Presentation</vt:lpstr>
      <vt:lpstr>Хамартиология</vt:lpstr>
      <vt:lpstr>ПОЯВЛЕНИЕ И ВОЗДЕЙСТВИЕ ГРЕХА </vt:lpstr>
      <vt:lpstr>ПОЯВЛЕНИЕ И ВОЗДЕЙСТВИЕ ГРЕХА</vt:lpstr>
      <vt:lpstr>Хамартиология</vt:lpstr>
      <vt:lpstr>ТЕРМИНОЛОГИЯ ГРЕХА </vt:lpstr>
      <vt:lpstr>ТЕРМИНОЛОГИЯ ГРЕХА </vt:lpstr>
      <vt:lpstr>Хамартиология</vt:lpstr>
      <vt:lpstr>ТЕРМИНОЛОГИЯ ГРЕХА </vt:lpstr>
      <vt:lpstr>ТЕРМИНОЛОГИЯ ГРЕХА </vt:lpstr>
      <vt:lpstr>Хамартиология</vt:lpstr>
      <vt:lpstr>ТЕРМИНОЛОГИЯ ГРЕХА </vt:lpstr>
      <vt:lpstr>ТЕРМИНОЛОГИЯ ГРЕХА </vt:lpstr>
      <vt:lpstr>Хамартиология</vt:lpstr>
      <vt:lpstr>ВМЕНЕНИЕ ГРЕХА </vt:lpstr>
      <vt:lpstr>Хамартиология:  Учение о Грехе</vt:lpstr>
      <vt:lpstr>Хамартиология</vt:lpstr>
      <vt:lpstr>НЫНЕШНЕЕ ВОЗДЕЙСТВИЕ ГРЕХА </vt:lpstr>
      <vt:lpstr>PowerPoint Presentation</vt:lpstr>
      <vt:lpstr>Сотериология</vt:lpstr>
      <vt:lpstr>Сотериология  Учение о спасении</vt:lpstr>
      <vt:lpstr>Нужда человека в спасении</vt:lpstr>
      <vt:lpstr>Сотериология  Учение о спасении</vt:lpstr>
      <vt:lpstr>Различные взгляды в понимании спасения</vt:lpstr>
      <vt:lpstr>Порядок спасения ordo salutis</vt:lpstr>
      <vt:lpstr>Сотериология</vt:lpstr>
      <vt:lpstr>Учение о благодати исторический обзор</vt:lpstr>
      <vt:lpstr>Учение о благодати исторический обзор</vt:lpstr>
      <vt:lpstr>Библейская терминология </vt:lpstr>
      <vt:lpstr>Сотериология</vt:lpstr>
      <vt:lpstr>Необходимость в благодати</vt:lpstr>
      <vt:lpstr>Явление общей благодати </vt:lpstr>
      <vt:lpstr>Явление общей благодати </vt:lpstr>
      <vt:lpstr>Сотериология</vt:lpstr>
      <vt:lpstr>Грани особой благодати</vt:lpstr>
      <vt:lpstr>Сотериология</vt:lpstr>
      <vt:lpstr>Качества особой благодати </vt:lpstr>
      <vt:lpstr>Сотериология</vt:lpstr>
      <vt:lpstr>Явление особой Божьей благодати</vt:lpstr>
      <vt:lpstr>Сотериология</vt:lpstr>
      <vt:lpstr>Сотериология  Учение о спасении</vt:lpstr>
      <vt:lpstr>Учение о избрании</vt:lpstr>
      <vt:lpstr>Сотериология</vt:lpstr>
      <vt:lpstr>Учение о избран</vt:lpstr>
      <vt:lpstr>Сотериология</vt:lpstr>
      <vt:lpstr>Доктрина искупления  Исторический обзор</vt:lpstr>
      <vt:lpstr>Сотериология</vt:lpstr>
      <vt:lpstr>Сотериология  Учение об искуплении</vt:lpstr>
      <vt:lpstr>Сотериология</vt:lpstr>
      <vt:lpstr>терминология   Учение о спасении</vt:lpstr>
      <vt:lpstr>Сотериология</vt:lpstr>
      <vt:lpstr>Практическое применение доктрины искупления </vt:lpstr>
      <vt:lpstr>Сотериология</vt:lpstr>
      <vt:lpstr>Учение о призвании исторический обзор </vt:lpstr>
      <vt:lpstr>Сотериология</vt:lpstr>
      <vt:lpstr>Рассмотрение доктрины призвания</vt:lpstr>
      <vt:lpstr>Применение доктрины призвания</vt:lpstr>
      <vt:lpstr>Применение доктрины призвания</vt:lpstr>
      <vt:lpstr>Сотериология  Учение о спасении</vt:lpstr>
      <vt:lpstr>Сотериология  Учение о спасении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sergey perevyshko</dc:creator>
  <cp:lastModifiedBy>Dima Olga</cp:lastModifiedBy>
  <cp:revision>118</cp:revision>
  <dcterms:created xsi:type="dcterms:W3CDTF">2020-09-01T13:21:10Z</dcterms:created>
  <dcterms:modified xsi:type="dcterms:W3CDTF">2020-10-07T13:47:35Z</dcterms:modified>
</cp:coreProperties>
</file>