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9"/>
  </p:notesMasterIdLst>
  <p:sldIdLst>
    <p:sldId id="368" r:id="rId2"/>
    <p:sldId id="360" r:id="rId3"/>
    <p:sldId id="370" r:id="rId4"/>
    <p:sldId id="371" r:id="rId5"/>
    <p:sldId id="348" r:id="rId6"/>
    <p:sldId id="372" r:id="rId7"/>
    <p:sldId id="373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hyperlink" Target="https://www.google.com/url?sa=i&amp;rct=j&amp;q=&amp;esrc=s&amp;source=images&amp;cd=&amp;cad=rja&amp;uact=8&amp;ved=0ahUKEwj8xJuZ1__WAhVKgiYKHbsuCdgQjRwIBw&amp;url=http://gfx9.com/creative-man-and-woman-silhouettes-vector-set-02-free/167705/index.html&amp;psig=AOvVaw0URClr5IOPpkE9A6XSUHFm&amp;ust=15086053566020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puoSs1__WAhXD5yYKHfgtBdwQjRwIBw&amp;url=http://www.freepik.com/free-icon/toilet-man-women_704023.htm&amp;psig=AOvVaw0URClr5IOPpkE9A6XSUHFm&amp;ust=150860535660209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hyperlink" Target="https://www.google.com/url?sa=i&amp;rct=j&amp;q=&amp;esrc=s&amp;source=images&amp;cd=&amp;cad=rja&amp;uact=8&amp;ved=0ahUKEwj8xJuZ1__WAhVKgiYKHbsuCdgQjRwIBw&amp;url=http://gfx9.com/creative-man-and-woman-silhouettes-vector-set-02-free/167705/index.html&amp;psig=AOvVaw0URClr5IOPpkE9A6XSUHFm&amp;ust=15086053566020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puoSs1__WAhXD5yYKHfgtBdwQjRwIBw&amp;url=http://www.freepik.com/free-icon/toilet-man-women_704023.htm&amp;psig=AOvVaw0URClr5IOPpkE9A6XSUHFm&amp;ust=1508605356602090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93261" y="1412776"/>
            <a:ext cx="5102680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Sin Cristo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Caída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260648"/>
            <a:ext cx="84969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La Creación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Génesis 1, 2 </a:t>
            </a:r>
          </a:p>
          <a:p>
            <a:pPr algn="ctr"/>
            <a:r>
              <a:rPr lang="es-MX" sz="4400" dirty="0" smtClean="0">
                <a:latin typeface="Arial Black" pitchFamily="34" charset="0"/>
              </a:rPr>
              <a:t>En el Principio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Génesis 3</a:t>
            </a:r>
            <a:endParaRPr lang="es-MX" sz="4400" i="1" dirty="0" smtClean="0">
              <a:latin typeface="Arial Black" pitchFamily="34" charset="0"/>
            </a:endParaRPr>
          </a:p>
        </p:txBody>
      </p:sp>
      <p:sp>
        <p:nvSpPr>
          <p:cNvPr id="6" name="5 Flecha arriba"/>
          <p:cNvSpPr/>
          <p:nvPr/>
        </p:nvSpPr>
        <p:spPr>
          <a:xfrm>
            <a:off x="611560" y="3284984"/>
            <a:ext cx="7416824" cy="2448272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</a:p>
          <a:p>
            <a:pPr algn="ctr"/>
            <a:endParaRPr lang="es-MX" sz="2800" b="1" dirty="0" smtClean="0">
              <a:latin typeface="Arial Black" pitchFamily="34" charset="0"/>
            </a:endParaRPr>
          </a:p>
          <a:p>
            <a:pPr algn="ctr"/>
            <a:r>
              <a:rPr lang="es-MX" sz="2800" b="1" dirty="0" smtClean="0">
                <a:latin typeface="Arial Black" pitchFamily="34" charset="0"/>
              </a:rPr>
              <a:t>Leamos…</a:t>
            </a:r>
            <a:endParaRPr lang="es-MX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91680" y="260648"/>
            <a:ext cx="712879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Mujer Creada</a:t>
            </a:r>
          </a:p>
          <a:p>
            <a:pPr algn="ctr"/>
            <a:endParaRPr lang="es-MX" sz="28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Tentada por el Diablo</a:t>
            </a:r>
          </a:p>
          <a:p>
            <a:pPr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Equivocada en su respuesta </a:t>
            </a:r>
          </a:p>
          <a:p>
            <a:pPr lvl="1"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Agregando</a:t>
            </a:r>
          </a:p>
          <a:p>
            <a:pPr lvl="1"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Minimizando</a:t>
            </a:r>
          </a:p>
          <a:p>
            <a:pPr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Caída </a:t>
            </a:r>
          </a:p>
          <a:p>
            <a:pPr lvl="1"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La Caída (</a:t>
            </a:r>
            <a:r>
              <a:rPr lang="es-MX" sz="2800" i="1" dirty="0" smtClean="0">
                <a:solidFill>
                  <a:schemeClr val="accent1"/>
                </a:solidFill>
                <a:latin typeface="Arial Black" pitchFamily="34" charset="0"/>
              </a:rPr>
              <a:t>término teológico</a:t>
            </a: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Auto-justificada</a:t>
            </a:r>
          </a:p>
          <a:p>
            <a:pPr>
              <a:buFont typeface="Arial" pitchFamily="34" charset="0"/>
              <a:buChar char="•"/>
            </a:pPr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 Avergonzada y con miedo</a:t>
            </a:r>
          </a:p>
          <a:p>
            <a:pPr>
              <a:buFont typeface="Arial" pitchFamily="34" charset="0"/>
              <a:buChar char="•"/>
            </a:pPr>
            <a:r>
              <a:rPr lang="es-MX" sz="2800" dirty="0" smtClean="0">
                <a:solidFill>
                  <a:srgbClr val="C00000"/>
                </a:solidFill>
                <a:latin typeface="Arial Black" pitchFamily="34" charset="0"/>
              </a:rPr>
              <a:t> Separada de Dios</a:t>
            </a:r>
          </a:p>
          <a:p>
            <a:pPr lvl="1">
              <a:buFont typeface="Arial" pitchFamily="34" charset="0"/>
              <a:buChar char="•"/>
            </a:pPr>
            <a:r>
              <a:rPr lang="es-MX" sz="2800" i="1" dirty="0" smtClean="0">
                <a:solidFill>
                  <a:srgbClr val="C00000"/>
                </a:solidFill>
                <a:latin typeface="Arial Black" pitchFamily="34" charset="0"/>
              </a:rPr>
              <a:t>  Duda, desobediencia, negación</a:t>
            </a:r>
          </a:p>
          <a:p>
            <a:pPr algn="ctr">
              <a:buFont typeface="Arial" pitchFamily="34" charset="0"/>
              <a:buChar char="•"/>
            </a:pPr>
            <a:endParaRPr lang="es-MX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908720"/>
            <a:ext cx="849694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Génesis 1, 2…3</a:t>
            </a:r>
          </a:p>
          <a:p>
            <a:pPr algn="ctr"/>
            <a:r>
              <a:rPr lang="es-MX" sz="8800" i="1" dirty="0" smtClean="0">
                <a:latin typeface="Arial Black" pitchFamily="34" charset="0"/>
              </a:rPr>
              <a:t>¿Qué pasó?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611560" y="3284984"/>
            <a:ext cx="7416824" cy="2448272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</a:p>
          <a:p>
            <a:pPr algn="ctr"/>
            <a:endParaRPr lang="es-MX" sz="2800" b="1" dirty="0" smtClean="0">
              <a:latin typeface="Arial Black" pitchFamily="34" charset="0"/>
            </a:endParaRPr>
          </a:p>
          <a:p>
            <a:pPr algn="ctr"/>
            <a:r>
              <a:rPr lang="es-MX" sz="2800" b="1" dirty="0" smtClean="0">
                <a:latin typeface="Arial Black" pitchFamily="34" charset="0"/>
              </a:rPr>
              <a:t>Leamos…</a:t>
            </a:r>
            <a:endParaRPr lang="es-MX" sz="2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Consecuencias </a:t>
            </a:r>
          </a:p>
          <a:p>
            <a:pPr algn="ctr"/>
            <a:r>
              <a:rPr lang="es-MX" sz="2400" i="1" dirty="0" smtClean="0">
                <a:solidFill>
                  <a:schemeClr val="accent1"/>
                </a:solidFill>
                <a:latin typeface="Arial Black" pitchFamily="34" charset="0"/>
              </a:rPr>
              <a:t>Resultado / Penalidad / Significado / Implicación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827584" y="4437112"/>
            <a:ext cx="7416824" cy="1440160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  <a:endParaRPr lang="es-MX" sz="2800" b="1" dirty="0">
              <a:latin typeface="Arial Black" pitchFamily="34" charset="0"/>
            </a:endParaRPr>
          </a:p>
        </p:txBody>
      </p:sp>
      <p:sp>
        <p:nvSpPr>
          <p:cNvPr id="137218" name="AutoShape 2" descr="Resultado de imagen para man and woman icon f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7220" name="Picture 4" descr="Resultado de imagen para man and woman icon fre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996952"/>
            <a:ext cx="2359237" cy="1656184"/>
          </a:xfrm>
          <a:prstGeom prst="rect">
            <a:avLst/>
          </a:prstGeom>
          <a:noFill/>
        </p:spPr>
      </p:pic>
      <p:pic>
        <p:nvPicPr>
          <p:cNvPr id="137222" name="Picture 6" descr="Resultado de imagen para man and woman icon fre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2564904"/>
            <a:ext cx="1418878" cy="1418878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923928" y="1556792"/>
            <a:ext cx="1582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DIOS</a:t>
            </a:r>
            <a:endParaRPr lang="es-MX" sz="4000" b="1" dirty="0">
              <a:latin typeface="Arial Black" pitchFamily="34" charset="0"/>
            </a:endParaRPr>
          </a:p>
        </p:txBody>
      </p:sp>
      <p:sp>
        <p:nvSpPr>
          <p:cNvPr id="10" name="9 Multiplicar"/>
          <p:cNvSpPr/>
          <p:nvPr/>
        </p:nvSpPr>
        <p:spPr>
          <a:xfrm>
            <a:off x="4211960" y="2132856"/>
            <a:ext cx="792088" cy="50405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7224" name="Picture 8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3212976"/>
            <a:ext cx="1666503" cy="1419614"/>
          </a:xfrm>
          <a:prstGeom prst="rect">
            <a:avLst/>
          </a:prstGeom>
          <a:noFill/>
        </p:spPr>
      </p:pic>
      <p:sp>
        <p:nvSpPr>
          <p:cNvPr id="15" name="14 Multiplicar"/>
          <p:cNvSpPr/>
          <p:nvPr/>
        </p:nvSpPr>
        <p:spPr>
          <a:xfrm>
            <a:off x="1259632" y="4149080"/>
            <a:ext cx="1152128" cy="72008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Multiplicar"/>
          <p:cNvSpPr/>
          <p:nvPr/>
        </p:nvSpPr>
        <p:spPr>
          <a:xfrm>
            <a:off x="7308304" y="2852936"/>
            <a:ext cx="792088" cy="50405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9024" y="260648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Penalidades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827584" y="4437112"/>
            <a:ext cx="7416824" cy="1440160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  <a:endParaRPr lang="es-MX" sz="2800" b="1" dirty="0">
              <a:latin typeface="Arial Black" pitchFamily="34" charset="0"/>
            </a:endParaRPr>
          </a:p>
        </p:txBody>
      </p:sp>
      <p:sp>
        <p:nvSpPr>
          <p:cNvPr id="137218" name="AutoShape 2" descr="Resultado de imagen para man and woman icon f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7220" name="Picture 4" descr="Resultado de imagen para man and woman icon fre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996952"/>
            <a:ext cx="2359237" cy="1656184"/>
          </a:xfrm>
          <a:prstGeom prst="rect">
            <a:avLst/>
          </a:prstGeom>
          <a:noFill/>
        </p:spPr>
      </p:pic>
      <p:pic>
        <p:nvPicPr>
          <p:cNvPr id="137222" name="Picture 6" descr="Resultado de imagen para man and woman icon fre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1916832"/>
            <a:ext cx="2354982" cy="2354982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851920" y="1124744"/>
            <a:ext cx="1582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DIOS</a:t>
            </a:r>
            <a:endParaRPr lang="es-MX" sz="4000" b="1" dirty="0">
              <a:latin typeface="Arial Black" pitchFamily="34" charset="0"/>
            </a:endParaRPr>
          </a:p>
        </p:txBody>
      </p:sp>
      <p:sp>
        <p:nvSpPr>
          <p:cNvPr id="10" name="9 Multiplicar"/>
          <p:cNvSpPr/>
          <p:nvPr/>
        </p:nvSpPr>
        <p:spPr>
          <a:xfrm>
            <a:off x="3995936" y="1628800"/>
            <a:ext cx="1152128" cy="72008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7224" name="Picture 8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3212976"/>
            <a:ext cx="1666503" cy="1419614"/>
          </a:xfrm>
          <a:prstGeom prst="rect">
            <a:avLst/>
          </a:prstGeom>
          <a:noFill/>
        </p:spPr>
      </p:pic>
      <p:sp>
        <p:nvSpPr>
          <p:cNvPr id="15" name="14 Multiplicar"/>
          <p:cNvSpPr/>
          <p:nvPr/>
        </p:nvSpPr>
        <p:spPr>
          <a:xfrm>
            <a:off x="1259632" y="4149080"/>
            <a:ext cx="1152128" cy="72008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355976" y="2564904"/>
            <a:ext cx="4392488" cy="2520280"/>
          </a:xfrm>
        </p:spPr>
        <p:txBody>
          <a:bodyPr>
            <a:normAutofit fontScale="77500" lnSpcReduction="20000"/>
          </a:bodyPr>
          <a:lstStyle/>
          <a:p>
            <a:pPr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Tentada por el Diablo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Equivocada en su respuesta 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Agregando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Minimizando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Caída 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Auto-justificada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Avergonzada y con miedo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s-MX" sz="2300" b="1" dirty="0" smtClean="0">
                <a:latin typeface="Arial" pitchFamily="34" charset="0"/>
                <a:cs typeface="Arial" pitchFamily="34" charset="0"/>
              </a:rPr>
              <a:t> Separada de Dios</a:t>
            </a:r>
            <a:endParaRPr lang="es-MX" sz="2300" b="1" i="1" dirty="0" smtClean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95536" y="404664"/>
            <a:ext cx="8496944" cy="406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s-MX" sz="3200" b="1" dirty="0" smtClean="0"/>
              <a:t>Unidad 2, Lección 2. </a:t>
            </a:r>
            <a:r>
              <a:rPr kumimoji="0" lang="es-MX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TAREA #2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es-MX" sz="29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s-MX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Leer Génesis 1,</a:t>
            </a:r>
            <a:r>
              <a:rPr kumimoji="0" lang="es-MX" sz="29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 y 3 para asignar la referencia bíblica del bosquejo visto en clase</a:t>
            </a:r>
            <a:r>
              <a:rPr lang="es-MX" sz="2900" b="1" noProof="0" dirty="0" smtClean="0"/>
              <a:t>s sobre la Mujer.</a:t>
            </a:r>
            <a:endParaRPr kumimoji="0" lang="es-MX" sz="29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3528" y="2492896"/>
            <a:ext cx="4572000" cy="427809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MX" sz="2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Creada por Dios</a:t>
            </a:r>
          </a:p>
          <a:p>
            <a:pPr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 Creada a la imagen de Dios</a:t>
            </a:r>
          </a:p>
          <a:p>
            <a:pPr lvl="1"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i="1" dirty="0" smtClean="0">
                <a:latin typeface="Arial" pitchFamily="34" charset="0"/>
                <a:cs typeface="Arial" pitchFamily="34" charset="0"/>
              </a:rPr>
              <a:t>Complemento</a:t>
            </a:r>
          </a:p>
          <a:p>
            <a:pPr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 Receptora de Responsabilidades</a:t>
            </a:r>
          </a:p>
          <a:p>
            <a:pPr lvl="1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Fructificarse</a:t>
            </a:r>
          </a:p>
          <a:p>
            <a:pPr lvl="1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Multiplicarse</a:t>
            </a:r>
          </a:p>
          <a:p>
            <a:pPr lvl="1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Llenar la Tierra</a:t>
            </a:r>
          </a:p>
          <a:p>
            <a:pPr lvl="1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Sojuzgar la Tierra</a:t>
            </a:r>
          </a:p>
          <a:p>
            <a:pPr lvl="1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Dominio sobre la Tierra </a:t>
            </a:r>
          </a:p>
          <a:p>
            <a:pPr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 Relacionada con Dios</a:t>
            </a:r>
          </a:p>
          <a:p>
            <a:pPr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 Relacionada con el hombre</a:t>
            </a:r>
          </a:p>
          <a:p>
            <a:pPr lvl="2"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i="1" dirty="0" smtClean="0">
                <a:latin typeface="Arial" pitchFamily="34" charset="0"/>
                <a:cs typeface="Arial" pitchFamily="34" charset="0"/>
              </a:rPr>
              <a:t>Amor</a:t>
            </a:r>
          </a:p>
          <a:p>
            <a:pPr lvl="2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Compañerismo</a:t>
            </a:r>
          </a:p>
          <a:p>
            <a:pPr lvl="2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Utilidad</a:t>
            </a:r>
          </a:p>
          <a:p>
            <a:pPr lvl="2">
              <a:buFont typeface="Arial" pitchFamily="34" charset="0"/>
              <a:buChar char="•"/>
            </a:pPr>
            <a:r>
              <a:rPr lang="es-MX" b="1" i="1" dirty="0" smtClean="0">
                <a:latin typeface="Arial" pitchFamily="34" charset="0"/>
                <a:cs typeface="Arial" pitchFamily="34" charset="0"/>
              </a:rPr>
              <a:t> Compromiso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5215</TotalTime>
  <Words>280</Words>
  <Application>Microsoft Office PowerPoint</Application>
  <PresentationFormat>Presentación en pantalla (4:3)</PresentationFormat>
  <Paragraphs>80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452</cp:revision>
  <dcterms:created xsi:type="dcterms:W3CDTF">2017-08-22T02:13:51Z</dcterms:created>
  <dcterms:modified xsi:type="dcterms:W3CDTF">2017-11-27T19:00:28Z</dcterms:modified>
</cp:coreProperties>
</file>