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1"/>
  </p:sldMasterIdLst>
  <p:notesMasterIdLst>
    <p:notesMasterId r:id="rId21"/>
  </p:notes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</p:sldIdLst>
  <p:sldSz cx="18288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945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31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4833" y="5029203"/>
            <a:ext cx="13200902" cy="4525562"/>
          </a:xfrm>
        </p:spPr>
        <p:txBody>
          <a:bodyPr anchor="b">
            <a:normAutofit/>
          </a:bodyPr>
          <a:lstStyle>
            <a:lvl1pPr>
              <a:defRPr sz="10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4833" y="9554761"/>
            <a:ext cx="13200902" cy="2252566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77F-2504-E741-85B4-8F01994E1F25}" type="datetimeFigureOut">
              <a:rPr lang="en-US" dirty="0"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63437" y="8642317"/>
            <a:ext cx="2790946" cy="1563562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668" y="9059083"/>
            <a:ext cx="1169956" cy="730250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67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831" y="1219200"/>
            <a:ext cx="13183970" cy="6234080"/>
          </a:xfrm>
        </p:spPr>
        <p:txBody>
          <a:bodyPr anchor="ctr">
            <a:normAutofit/>
          </a:bodyPr>
          <a:lstStyle>
            <a:lvl1pPr algn="l">
              <a:defRPr sz="9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4831" y="8708092"/>
            <a:ext cx="13183970" cy="3111728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351F-53B1-3B4C-8CD4-15B0457E8E3F}" type="datetimeFigureOut">
              <a:rPr lang="en-US" dirty="0"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16" y="6333055"/>
            <a:ext cx="2716712" cy="101601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56" y="6488281"/>
            <a:ext cx="1169956" cy="730250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3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6247" y="1219200"/>
            <a:ext cx="12219174" cy="5791200"/>
          </a:xfrm>
        </p:spPr>
        <p:txBody>
          <a:bodyPr anchor="ctr">
            <a:normAutofit/>
          </a:bodyPr>
          <a:lstStyle>
            <a:lvl1pPr algn="l">
              <a:defRPr sz="9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831944" y="7010400"/>
            <a:ext cx="11307776" cy="762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4831" y="8708092"/>
            <a:ext cx="13183970" cy="3111728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E8F6-4F69-E448-82E4-3FF8C30628E4}" type="datetimeFigureOut">
              <a:rPr lang="en-US" dirty="0"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116" y="6333055"/>
            <a:ext cx="2716712" cy="101601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56" y="6488281"/>
            <a:ext cx="1169956" cy="730250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616633" y="1296010"/>
            <a:ext cx="914638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339067" y="5810612"/>
            <a:ext cx="914638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7653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831" y="4876803"/>
            <a:ext cx="13183970" cy="5449690"/>
          </a:xfrm>
        </p:spPr>
        <p:txBody>
          <a:bodyPr anchor="b">
            <a:normAutofit/>
          </a:bodyPr>
          <a:lstStyle>
            <a:lvl1pPr algn="l">
              <a:defRPr sz="9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4831" y="10363200"/>
            <a:ext cx="13183970" cy="145924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BAD4-EC93-8B4C-97AE-9AB5F3271B19}" type="datetimeFigureOut">
              <a:rPr lang="en-US" dirty="0"/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116" y="9821321"/>
            <a:ext cx="2716712" cy="101601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2456" y="9966177"/>
            <a:ext cx="1169956" cy="730250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37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76247" y="1219200"/>
            <a:ext cx="12219174" cy="5791200"/>
          </a:xfrm>
        </p:spPr>
        <p:txBody>
          <a:bodyPr anchor="ctr">
            <a:normAutofit/>
          </a:bodyPr>
          <a:lstStyle>
            <a:lvl1pPr algn="l">
              <a:defRPr sz="9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84830" y="8686800"/>
            <a:ext cx="13376584" cy="16764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4800">
                <a:solidFill>
                  <a:schemeClr val="accent1"/>
                </a:solidFill>
              </a:defRPr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4830" y="10363200"/>
            <a:ext cx="13376584" cy="145924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050E-E079-6441-81E7-806D30677343}" type="datetimeFigureOut">
              <a:rPr lang="en-US" dirty="0"/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116" y="9821321"/>
            <a:ext cx="2716712" cy="101601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2456" y="9966177"/>
            <a:ext cx="1169956" cy="730250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16633" y="1296010"/>
            <a:ext cx="914638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339067" y="5810612"/>
            <a:ext cx="914638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7978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832" y="1254814"/>
            <a:ext cx="13183968" cy="5760040"/>
          </a:xfrm>
        </p:spPr>
        <p:txBody>
          <a:bodyPr anchor="ctr">
            <a:normAutofit/>
          </a:bodyPr>
          <a:lstStyle>
            <a:lvl1pPr algn="l">
              <a:defRPr sz="9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84831" y="8686800"/>
            <a:ext cx="13183970" cy="16764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4800">
                <a:solidFill>
                  <a:schemeClr val="accent1"/>
                </a:solidFill>
              </a:defRPr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4831" y="10363200"/>
            <a:ext cx="13183970" cy="145924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30AF-FFB7-DE42-B481-AAC2589869DA}" type="datetimeFigureOut">
              <a:rPr lang="en-US" dirty="0"/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16" y="9821321"/>
            <a:ext cx="2716712" cy="101601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2456" y="9966177"/>
            <a:ext cx="1169956" cy="730250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14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dirty="0"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16" y="1422389"/>
            <a:ext cx="2716712" cy="101601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33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757070" y="1254813"/>
            <a:ext cx="3312264" cy="1056763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4832" y="1254813"/>
            <a:ext cx="9432696" cy="105676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dirty="0"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16" y="1422389"/>
            <a:ext cx="2716712" cy="101601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49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Poi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4046275" y="6142146"/>
            <a:ext cx="10195448" cy="222125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046275" y="8363401"/>
            <a:ext cx="10195444" cy="138702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4"/>
          </p:nvPr>
        </p:nvSpPr>
        <p:spPr>
          <a:xfrm>
            <a:off x="4046275" y="3675021"/>
            <a:ext cx="10195448" cy="2414212"/>
          </a:xfrm>
          <a:prstGeom prst="rect">
            <a:avLst/>
          </a:prstGeom>
        </p:spPr>
        <p:txBody>
          <a:bodyPr/>
          <a:lstStyle>
            <a:lvl1pPr marL="0" indent="0" algn="ctr" defTabSz="722376">
              <a:lnSpc>
                <a:spcPct val="80000"/>
              </a:lnSpc>
              <a:spcBef>
                <a:spcPts val="2700"/>
              </a:spcBef>
              <a:buClrTx/>
              <a:buSzTx/>
              <a:buNone/>
              <a:defRPr sz="15168" b="1"/>
            </a:lvl1pPr>
          </a:lstStyle>
          <a:p>
            <a:pPr marL="0" indent="0" algn="ctr" defTabSz="963168">
              <a:lnSpc>
                <a:spcPct val="80000"/>
              </a:lnSpc>
              <a:spcBef>
                <a:spcPts val="3600"/>
              </a:spcBef>
              <a:buClrTx/>
              <a:buSzTx/>
              <a:buNone/>
              <a:defRPr sz="15168" b="1"/>
            </a:pPr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518502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imp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914399" y="2747057"/>
            <a:ext cx="16459202" cy="98031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750"/>
              </a:spcBef>
              <a:buClrTx/>
              <a:buSzTx/>
              <a:buNone/>
              <a:defRPr sz="6750" b="1">
                <a:solidFill>
                  <a:srgbClr val="414141"/>
                </a:solidFill>
              </a:defRPr>
            </a:lvl1pPr>
            <a:lvl2pPr marL="664369" indent="-321469">
              <a:lnSpc>
                <a:spcPct val="100000"/>
              </a:lnSpc>
              <a:spcBef>
                <a:spcPts val="750"/>
              </a:spcBef>
              <a:buClrTx/>
              <a:defRPr sz="6750" b="1">
                <a:solidFill>
                  <a:srgbClr val="414141"/>
                </a:solidFill>
              </a:defRPr>
            </a:lvl2pPr>
            <a:lvl3pPr marL="985838" indent="-300038">
              <a:lnSpc>
                <a:spcPct val="100000"/>
              </a:lnSpc>
              <a:spcBef>
                <a:spcPts val="750"/>
              </a:spcBef>
              <a:buClrTx/>
              <a:defRPr sz="6750" b="1">
                <a:solidFill>
                  <a:srgbClr val="414141"/>
                </a:solidFill>
              </a:defRPr>
            </a:lvl3pPr>
            <a:lvl4pPr marL="1388745" indent="-360045">
              <a:lnSpc>
                <a:spcPct val="100000"/>
              </a:lnSpc>
              <a:spcBef>
                <a:spcPts val="750"/>
              </a:spcBef>
              <a:buClrTx/>
              <a:defRPr sz="6750" b="1">
                <a:solidFill>
                  <a:srgbClr val="414141"/>
                </a:solidFill>
              </a:defRPr>
            </a:lvl4pPr>
            <a:lvl5pPr marL="1731645" indent="-360045">
              <a:lnSpc>
                <a:spcPct val="100000"/>
              </a:lnSpc>
              <a:spcBef>
                <a:spcPts val="750"/>
              </a:spcBef>
              <a:buClrTx/>
              <a:defRPr sz="6750" b="1">
                <a:solidFill>
                  <a:srgbClr val="41414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sz="quarter" idx="13"/>
          </p:nvPr>
        </p:nvSpPr>
        <p:spPr>
          <a:xfrm>
            <a:off x="414336" y="210691"/>
            <a:ext cx="16959266" cy="1495735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855242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421841" y="2617108"/>
            <a:ext cx="5774243" cy="84817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3450"/>
              </a:spcBef>
              <a:buClrTx/>
              <a:buSzTx/>
              <a:buNone/>
              <a:defRPr sz="14400" b="1"/>
            </a:lvl1pPr>
            <a:lvl2pPr marL="1812471" indent="-1469571">
              <a:lnSpc>
                <a:spcPct val="80000"/>
              </a:lnSpc>
              <a:spcBef>
                <a:spcPts val="3450"/>
              </a:spcBef>
              <a:buClrTx/>
              <a:defRPr sz="14400" b="1"/>
            </a:lvl2pPr>
            <a:lvl3pPr marL="2057400" indent="-1371600">
              <a:lnSpc>
                <a:spcPct val="80000"/>
              </a:lnSpc>
              <a:spcBef>
                <a:spcPts val="3450"/>
              </a:spcBef>
              <a:buClrTx/>
              <a:defRPr sz="14400" b="1"/>
            </a:lvl3pPr>
            <a:lvl4pPr marL="2674619" indent="-1645919">
              <a:lnSpc>
                <a:spcPct val="80000"/>
              </a:lnSpc>
              <a:spcBef>
                <a:spcPts val="3450"/>
              </a:spcBef>
              <a:buClrTx/>
              <a:defRPr sz="14400" b="1"/>
            </a:lvl4pPr>
            <a:lvl5pPr marL="3017519" indent="-1645919">
              <a:lnSpc>
                <a:spcPct val="80000"/>
              </a:lnSpc>
              <a:spcBef>
                <a:spcPts val="3450"/>
              </a:spcBef>
              <a:buClrTx/>
              <a:defRPr sz="14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063036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0403" y="1248220"/>
            <a:ext cx="13178398" cy="25617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4831" y="4267200"/>
            <a:ext cx="13183970" cy="75552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02F-357D-AF42-B110-A7740AFDCA1B}" type="datetimeFigureOut">
              <a:rPr lang="en-US" dirty="0"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16" y="1422389"/>
            <a:ext cx="2716712" cy="101601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6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831" y="4149124"/>
            <a:ext cx="13183970" cy="2937600"/>
          </a:xfrm>
        </p:spPr>
        <p:txBody>
          <a:bodyPr anchor="b"/>
          <a:lstStyle>
            <a:lvl1pPr algn="l">
              <a:defRPr sz="8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4831" y="7162800"/>
            <a:ext cx="13183970" cy="1720800"/>
          </a:xfrm>
        </p:spPr>
        <p:txBody>
          <a:bodyPr anchor="t"/>
          <a:lstStyle>
            <a:lvl1pPr marL="0" indent="0" algn="l">
              <a:buNone/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dirty="0"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116" y="6333055"/>
            <a:ext cx="2716712" cy="101601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56" y="6488281"/>
            <a:ext cx="1169956" cy="730250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4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4833" y="4273413"/>
            <a:ext cx="6395062" cy="753479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74615" y="4273413"/>
            <a:ext cx="6394186" cy="753479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dirty="0"/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116" y="1422389"/>
            <a:ext cx="2716712" cy="101601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56" y="1575567"/>
            <a:ext cx="1169956" cy="730250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04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30704" y="4453252"/>
            <a:ext cx="5749192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4830" y="5605777"/>
            <a:ext cx="6395064" cy="621140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312309" y="4446796"/>
            <a:ext cx="5746478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67430" y="5599321"/>
            <a:ext cx="6391360" cy="621140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dirty="0"/>
              <a:t>12/20/2017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116" y="1422389"/>
            <a:ext cx="2716712" cy="101601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56" y="1575567"/>
            <a:ext cx="1169956" cy="730250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4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0400" y="1248220"/>
            <a:ext cx="13178400" cy="25617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dirty="0"/>
              <a:t>12/20/2017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116" y="1422389"/>
            <a:ext cx="2716712" cy="101601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0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dirty="0"/>
              <a:t>12/20/2017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116" y="1422389"/>
            <a:ext cx="2716712" cy="101601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53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830" y="892176"/>
            <a:ext cx="5259168" cy="1952624"/>
          </a:xfrm>
        </p:spPr>
        <p:txBody>
          <a:bodyPr anchor="b"/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6988" y="892179"/>
            <a:ext cx="7581812" cy="10829926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4830" y="3197226"/>
            <a:ext cx="5259168" cy="8524872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dirty="0"/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16" y="1422389"/>
            <a:ext cx="2716712" cy="101601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5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831" y="9601200"/>
            <a:ext cx="13183970" cy="1133476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4831" y="1269930"/>
            <a:ext cx="13183970" cy="7709940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4831" y="10734676"/>
            <a:ext cx="13183970" cy="98742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16D3-DCE8-CC45-8106-AE5DFCD073F9}" type="datetimeFigureOut">
              <a:rPr lang="en-US" dirty="0"/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16" y="9821321"/>
            <a:ext cx="2716712" cy="101601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2456" y="9966177"/>
            <a:ext cx="1169956" cy="730250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20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" y="457200"/>
            <a:ext cx="3962400" cy="13277256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40842" y="570"/>
            <a:ext cx="3904544" cy="13705936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365760" cy="1371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0400" y="1248220"/>
            <a:ext cx="13178400" cy="25617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4831" y="4267200"/>
            <a:ext cx="13183970" cy="777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544800" y="12270179"/>
            <a:ext cx="1532760" cy="7403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dirty="0"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4830" y="12271619"/>
            <a:ext cx="1143297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2456" y="1575567"/>
            <a:ext cx="116995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solidFill>
                  <a:srgbClr val="FEFFFF"/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3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72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685800" indent="-6858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485900" indent="-5715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860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32004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41148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50292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/>
        </p:nvSpPr>
        <p:spPr>
          <a:xfrm>
            <a:off x="3705224" y="5648948"/>
            <a:ext cx="11363325" cy="170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91439" rIns="91439" bIns="91439">
            <a:spAutoFit/>
          </a:bodyPr>
          <a:lstStyle>
            <a:lvl1pPr defTabSz="1219200">
              <a:lnSpc>
                <a:spcPct val="110000"/>
              </a:lnSpc>
              <a:spcBef>
                <a:spcPts val="5800"/>
              </a:spcBef>
              <a:defRPr sz="13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9750" dirty="0">
                <a:solidFill>
                  <a:schemeClr val="tx1"/>
                </a:solidFill>
              </a:rPr>
              <a:t>SEGMENTATION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image4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09519" y="5664515"/>
            <a:ext cx="9811167" cy="6813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age4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1475" y="3511272"/>
            <a:ext cx="8999064" cy="7075426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Shape 259"/>
          <p:cNvSpPr>
            <a:spLocks noGrp="1"/>
          </p:cNvSpPr>
          <p:nvPr>
            <p:ph type="body" idx="1"/>
          </p:nvPr>
        </p:nvSpPr>
        <p:spPr>
          <a:xfrm>
            <a:off x="1481270" y="1880887"/>
            <a:ext cx="13841857" cy="1333368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/>
          <a:p>
            <a:pPr>
              <a:lnSpc>
                <a:spcPts val="7350"/>
              </a:lnSpc>
              <a:spcBef>
                <a:spcPts val="0"/>
              </a:spcBef>
              <a:defRPr sz="6800">
                <a:solidFill>
                  <a:srgbClr val="FFFFFF"/>
                </a:solidFill>
              </a:defRPr>
            </a:pPr>
            <a:r>
              <a:rPr dirty="0">
                <a:solidFill>
                  <a:schemeClr val="tx1"/>
                </a:solidFill>
              </a:rPr>
              <a:t>Salesforce could make demo watchers this offer…</a:t>
            </a:r>
          </a:p>
        </p:txBody>
      </p:sp>
      <p:pic>
        <p:nvPicPr>
          <p:cNvPr id="260" name="image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56599" y="8088434"/>
            <a:ext cx="2244125" cy="6895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image4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961" y="3037621"/>
            <a:ext cx="1499295" cy="74685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age4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5963" y="2352293"/>
            <a:ext cx="1761881" cy="1791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age4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32962" y="2711210"/>
            <a:ext cx="3976519" cy="10732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image4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72285" y="6949651"/>
            <a:ext cx="3981590" cy="4119151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Shape 266"/>
          <p:cNvSpPr/>
          <p:nvPr/>
        </p:nvSpPr>
        <p:spPr>
          <a:xfrm>
            <a:off x="1920370" y="8679732"/>
            <a:ext cx="1056234" cy="571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2400">
              <a:solidFill>
                <a:schemeClr val="tx1"/>
              </a:solidFill>
            </a:endParaRPr>
          </a:p>
        </p:txBody>
      </p:sp>
      <p:sp>
        <p:nvSpPr>
          <p:cNvPr id="267" name="Shape 267"/>
          <p:cNvSpPr/>
          <p:nvPr/>
        </p:nvSpPr>
        <p:spPr>
          <a:xfrm rot="16200000">
            <a:off x="3944428" y="5041416"/>
            <a:ext cx="1504951" cy="5715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2400">
              <a:solidFill>
                <a:schemeClr val="tx1"/>
              </a:solidFill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6032872" y="3028536"/>
            <a:ext cx="1349003" cy="590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2400">
              <a:solidFill>
                <a:schemeClr val="tx1"/>
              </a:solidFill>
            </a:endParaRPr>
          </a:p>
        </p:txBody>
      </p:sp>
      <p:sp>
        <p:nvSpPr>
          <p:cNvPr id="269" name="Shape 269"/>
          <p:cNvSpPr/>
          <p:nvPr/>
        </p:nvSpPr>
        <p:spPr>
          <a:xfrm rot="5400000">
            <a:off x="9082997" y="5041416"/>
            <a:ext cx="1504951" cy="5715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2400">
              <a:solidFill>
                <a:schemeClr val="tx1"/>
              </a:solidFill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12156895" y="7810500"/>
            <a:ext cx="899552" cy="571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2400">
              <a:solidFill>
                <a:schemeClr val="tx1"/>
              </a:solidFill>
            </a:endParaRPr>
          </a:p>
        </p:txBody>
      </p:sp>
      <p:pic>
        <p:nvPicPr>
          <p:cNvPr id="271" name="image48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233748" y="7167715"/>
            <a:ext cx="4780375" cy="3595535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Shape 272"/>
          <p:cNvSpPr/>
          <p:nvPr/>
        </p:nvSpPr>
        <p:spPr>
          <a:xfrm rot="16200000">
            <a:off x="14450503" y="5041415"/>
            <a:ext cx="1504951" cy="5715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2400">
              <a:solidFill>
                <a:schemeClr val="tx1"/>
              </a:solidFill>
            </a:endParaRPr>
          </a:p>
        </p:txBody>
      </p:sp>
      <p:pic>
        <p:nvPicPr>
          <p:cNvPr id="273" name="image4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4392276" y="2715089"/>
            <a:ext cx="1543050" cy="1543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image5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067051" y="7178830"/>
            <a:ext cx="4252439" cy="34224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4" animBg="1" advAuto="0"/>
      <p:bldP spid="264" grpId="6" animBg="1" advAuto="0"/>
      <p:bldP spid="265" grpId="8" animBg="1" advAuto="0"/>
      <p:bldP spid="266" grpId="1" animBg="1" advAuto="0"/>
      <p:bldP spid="267" grpId="3" animBg="1" advAuto="0"/>
      <p:bldP spid="268" grpId="5" animBg="1" advAuto="0"/>
      <p:bldP spid="269" grpId="7" animBg="1" advAuto="0"/>
      <p:bldP spid="270" grpId="9" animBg="1" advAuto="0"/>
      <p:bldP spid="271" grpId="10" animBg="1" advAuto="0"/>
      <p:bldP spid="272" grpId="11" animBg="1" advAuto="0"/>
      <p:bldP spid="273" grpId="12" animBg="1" advAuto="0"/>
      <p:bldP spid="274" grpId="2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/>
          </p:cNvSpPr>
          <p:nvPr>
            <p:ph type="body" sz="quarter" idx="1"/>
          </p:nvPr>
        </p:nvSpPr>
        <p:spPr>
          <a:xfrm>
            <a:off x="513050" y="4756440"/>
            <a:ext cx="17130713" cy="3670589"/>
          </a:xfrm>
          <a:prstGeom prst="rect">
            <a:avLst/>
          </a:prstGeom>
        </p:spPr>
        <p:txBody>
          <a:bodyPr lIns="68579" tIns="68579" rIns="68579" bIns="68579">
            <a:normAutofit fontScale="85000" lnSpcReduction="10000"/>
          </a:bodyPr>
          <a:lstStyle>
            <a:lvl1pPr marL="0" indent="0" algn="ctr">
              <a:lnSpc>
                <a:spcPct val="100000"/>
              </a:lnSpc>
              <a:spcBef>
                <a:spcPts val="4600"/>
              </a:spcBef>
              <a:buSzTx/>
              <a:buNone/>
              <a:defRPr sz="13000" b="1"/>
            </a:lvl1pPr>
          </a:lstStyle>
          <a:p>
            <a:r>
              <a:rPr dirty="0">
                <a:solidFill>
                  <a:schemeClr val="tx1"/>
                </a:solidFill>
              </a:rPr>
              <a:t>ARE YOU SEEING HOW POWERFUL THIS STUFF IS?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/>
          </p:cNvSpPr>
          <p:nvPr>
            <p:ph type="body" sz="quarter" idx="1"/>
          </p:nvPr>
        </p:nvSpPr>
        <p:spPr>
          <a:xfrm>
            <a:off x="1502598" y="7249069"/>
            <a:ext cx="15282804" cy="139840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 algn="ctr">
              <a:lnSpc>
                <a:spcPct val="100000"/>
              </a:lnSpc>
              <a:buSzTx/>
              <a:buNone/>
              <a:defRPr sz="8800"/>
            </a:lvl1pPr>
          </a:lstStyle>
          <a:p>
            <a:r>
              <a:rPr dirty="0">
                <a:solidFill>
                  <a:schemeClr val="tx1"/>
                </a:solidFill>
              </a:rPr>
              <a:t>The Language of a Content Marketer</a:t>
            </a:r>
          </a:p>
        </p:txBody>
      </p:sp>
      <p:sp>
        <p:nvSpPr>
          <p:cNvPr id="279" name="Shape 279"/>
          <p:cNvSpPr/>
          <p:nvPr/>
        </p:nvSpPr>
        <p:spPr>
          <a:xfrm>
            <a:off x="713025" y="5068525"/>
            <a:ext cx="16861950" cy="2228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91439" rIns="91439" bIns="91439">
            <a:normAutofit/>
          </a:bodyPr>
          <a:lstStyle>
            <a:lvl1pPr defTabSz="1219200">
              <a:lnSpc>
                <a:spcPct val="80000"/>
              </a:lnSpc>
              <a:spcBef>
                <a:spcPts val="4600"/>
              </a:spcBef>
              <a:defRPr sz="19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4400" dirty="0">
                <a:solidFill>
                  <a:schemeClr val="tx1"/>
                </a:solidFill>
              </a:rPr>
              <a:t>THE LINGO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/>
          </p:cNvSpPr>
          <p:nvPr>
            <p:ph type="body" sz="quarter" idx="1"/>
          </p:nvPr>
        </p:nvSpPr>
        <p:spPr>
          <a:xfrm>
            <a:off x="775855" y="2035217"/>
            <a:ext cx="5403272" cy="843323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9000"/>
            </a:pPr>
            <a:r>
              <a:rPr sz="6600" dirty="0">
                <a:solidFill>
                  <a:schemeClr val="tx1"/>
                </a:solidFill>
              </a:rPr>
              <a:t>Refer to your content as…</a:t>
            </a:r>
          </a:p>
          <a:p>
            <a:pPr marL="857250" indent="-857250">
              <a:buSzPct val="100000"/>
              <a:buFont typeface="Arial"/>
              <a:buChar char="•"/>
              <a:defRPr sz="9000"/>
            </a:pPr>
            <a:r>
              <a:rPr dirty="0">
                <a:solidFill>
                  <a:schemeClr val="tx1"/>
                </a:solidFill>
              </a:rPr>
              <a:t>TOFU</a:t>
            </a:r>
          </a:p>
          <a:p>
            <a:pPr marL="857250" indent="-857250">
              <a:buSzPct val="100000"/>
              <a:buFont typeface="Arial"/>
              <a:buChar char="•"/>
              <a:defRPr sz="9000"/>
            </a:pPr>
            <a:r>
              <a:rPr dirty="0">
                <a:solidFill>
                  <a:schemeClr val="tx1"/>
                </a:solidFill>
              </a:rPr>
              <a:t>MOFU</a:t>
            </a:r>
          </a:p>
          <a:p>
            <a:pPr marL="857250" indent="-857250">
              <a:buSzPct val="100000"/>
              <a:buFont typeface="Arial"/>
              <a:buChar char="•"/>
              <a:defRPr sz="9000"/>
            </a:pPr>
            <a:r>
              <a:rPr dirty="0">
                <a:solidFill>
                  <a:schemeClr val="tx1"/>
                </a:solidFill>
              </a:rPr>
              <a:t>BOFU</a:t>
            </a:r>
          </a:p>
        </p:txBody>
      </p:sp>
      <p:sp>
        <p:nvSpPr>
          <p:cNvPr id="282" name="Shape 282"/>
          <p:cNvSpPr/>
          <p:nvPr/>
        </p:nvSpPr>
        <p:spPr>
          <a:xfrm>
            <a:off x="6923810" y="1132608"/>
            <a:ext cx="10988796" cy="10228119"/>
          </a:xfrm>
          <a:prstGeom prst="rect">
            <a:avLst/>
          </a:prstGeom>
          <a:solidFill>
            <a:srgbClr val="FCFBF3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2400">
              <a:solidFill>
                <a:schemeClr val="tx1"/>
              </a:solidFill>
            </a:endParaRPr>
          </a:p>
        </p:txBody>
      </p:sp>
      <p:pic>
        <p:nvPicPr>
          <p:cNvPr id="283" name="image5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66934" y="2444178"/>
            <a:ext cx="7086741" cy="2438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image5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28884" y="4826220"/>
            <a:ext cx="6227745" cy="24616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image5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37390" y="7279188"/>
            <a:ext cx="5170949" cy="27584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1" animBg="1" advAuto="0"/>
      <p:bldP spid="284" grpId="2" animBg="1" advAuto="0"/>
      <p:bldP spid="285" grpId="3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/>
          </p:cNvSpPr>
          <p:nvPr>
            <p:ph type="body" sz="quarter" idx="1"/>
          </p:nvPr>
        </p:nvSpPr>
        <p:spPr>
          <a:xfrm>
            <a:off x="1502598" y="7249069"/>
            <a:ext cx="15282804" cy="139840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 algn="ctr">
              <a:lnSpc>
                <a:spcPct val="100000"/>
              </a:lnSpc>
              <a:buSzTx/>
              <a:buNone/>
              <a:defRPr sz="8800"/>
            </a:lvl1pPr>
          </a:lstStyle>
          <a:p>
            <a:r>
              <a:rPr>
                <a:solidFill>
                  <a:schemeClr val="tx1"/>
                </a:solidFill>
              </a:rPr>
              <a:t>How Content Marketing is Measured</a:t>
            </a:r>
          </a:p>
        </p:txBody>
      </p:sp>
      <p:sp>
        <p:nvSpPr>
          <p:cNvPr id="288" name="Shape 288"/>
          <p:cNvSpPr/>
          <p:nvPr/>
        </p:nvSpPr>
        <p:spPr>
          <a:xfrm>
            <a:off x="713025" y="5068525"/>
            <a:ext cx="16861950" cy="2228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91439" rIns="91439" bIns="91439">
            <a:normAutofit/>
          </a:bodyPr>
          <a:lstStyle>
            <a:lvl1pPr defTabSz="1219200">
              <a:lnSpc>
                <a:spcPct val="80000"/>
              </a:lnSpc>
              <a:spcBef>
                <a:spcPts val="4600"/>
              </a:spcBef>
              <a:defRPr sz="19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4400" dirty="0">
                <a:solidFill>
                  <a:schemeClr val="tx1"/>
                </a:solidFill>
              </a:rPr>
              <a:t>THE METRICS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/>
          </p:cNvSpPr>
          <p:nvPr>
            <p:ph type="body" idx="1"/>
          </p:nvPr>
        </p:nvSpPr>
        <p:spPr>
          <a:xfrm>
            <a:off x="1247468" y="1880885"/>
            <a:ext cx="16459202" cy="1121803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>
              <a:lnSpc>
                <a:spcPts val="7350"/>
              </a:lnSpc>
              <a:spcBef>
                <a:spcPts val="0"/>
              </a:spcBef>
              <a:defRPr sz="6800">
                <a:solidFill>
                  <a:srgbClr val="FFFFFF"/>
                </a:solidFill>
              </a:defRPr>
            </a:pPr>
            <a:r>
              <a:rPr dirty="0">
                <a:solidFill>
                  <a:schemeClr val="tx1"/>
                </a:solidFill>
              </a:rPr>
              <a:t>At the TOFU, measure traffic and social sharing…</a:t>
            </a:r>
          </a:p>
        </p:txBody>
      </p:sp>
      <p:pic>
        <p:nvPicPr>
          <p:cNvPr id="291" name="image5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5598" y="4073668"/>
            <a:ext cx="10604178" cy="66185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/>
          </p:cNvSpPr>
          <p:nvPr>
            <p:ph type="body" idx="1"/>
          </p:nvPr>
        </p:nvSpPr>
        <p:spPr>
          <a:xfrm>
            <a:off x="1256145" y="1964013"/>
            <a:ext cx="16459202" cy="1121803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>
              <a:lnSpc>
                <a:spcPts val="7350"/>
              </a:lnSpc>
              <a:spcBef>
                <a:spcPts val="0"/>
              </a:spcBef>
              <a:defRPr sz="6200">
                <a:solidFill>
                  <a:srgbClr val="FFFFFF"/>
                </a:solidFill>
              </a:defRPr>
            </a:pPr>
            <a:r>
              <a:rPr dirty="0">
                <a:solidFill>
                  <a:schemeClr val="tx1"/>
                </a:solidFill>
              </a:rPr>
              <a:t>In the MOFU, measure conversion rates on lead forms…</a:t>
            </a:r>
          </a:p>
        </p:txBody>
      </p:sp>
      <p:pic>
        <p:nvPicPr>
          <p:cNvPr id="294" name="image4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82243" y="4089409"/>
            <a:ext cx="11909299" cy="89575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/>
          </p:cNvSpPr>
          <p:nvPr>
            <p:ph type="body" idx="1"/>
          </p:nvPr>
        </p:nvSpPr>
        <p:spPr>
          <a:xfrm>
            <a:off x="1145308" y="1880886"/>
            <a:ext cx="16459202" cy="1121803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>
              <a:lnSpc>
                <a:spcPts val="7350"/>
              </a:lnSpc>
              <a:spcBef>
                <a:spcPts val="0"/>
              </a:spcBef>
              <a:defRPr sz="7400">
                <a:solidFill>
                  <a:srgbClr val="FFFFFF"/>
                </a:solidFill>
              </a:defRPr>
            </a:pPr>
            <a:r>
              <a:rPr dirty="0">
                <a:solidFill>
                  <a:schemeClr val="tx1"/>
                </a:solidFill>
              </a:rPr>
              <a:t>At the BOFU, measure sales page conversions…</a:t>
            </a:r>
          </a:p>
        </p:txBody>
      </p:sp>
      <p:pic>
        <p:nvPicPr>
          <p:cNvPr id="297" name="image4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99678" y="3897902"/>
            <a:ext cx="10911585" cy="91375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" grpId="1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/>
          </p:cNvSpPr>
          <p:nvPr>
            <p:ph type="body" sz="quarter" idx="1"/>
          </p:nvPr>
        </p:nvSpPr>
        <p:spPr>
          <a:xfrm>
            <a:off x="4434203" y="5801348"/>
            <a:ext cx="10195448" cy="181066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ctr" defTabSz="963167">
              <a:lnSpc>
                <a:spcPct val="80000"/>
              </a:lnSpc>
              <a:spcBef>
                <a:spcPts val="3600"/>
              </a:spcBef>
              <a:buSzTx/>
              <a:buNone/>
              <a:defRPr sz="15100" b="1"/>
            </a:lvl1pPr>
          </a:lstStyle>
          <a:p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YOU!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/>
          </p:cNvSpPr>
          <p:nvPr>
            <p:ph type="body" idx="1"/>
          </p:nvPr>
        </p:nvSpPr>
        <p:spPr>
          <a:xfrm>
            <a:off x="688974" y="1413165"/>
            <a:ext cx="17225820" cy="138545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9800"/>
              </a:lnSpc>
              <a:spcBef>
                <a:spcPts val="0"/>
              </a:spcBef>
              <a:defRPr sz="4400">
                <a:solidFill>
                  <a:srgbClr val="FFFFFF"/>
                </a:solidFill>
              </a:defRPr>
            </a:lvl1pPr>
          </a:lstStyle>
          <a:p>
            <a:r>
              <a:rPr sz="4000" dirty="0">
                <a:solidFill>
                  <a:schemeClr val="tx1"/>
                </a:solidFill>
              </a:rPr>
              <a:t>What do we know about people reading these </a:t>
            </a:r>
            <a:r>
              <a:rPr sz="4000" dirty="0" err="1">
                <a:solidFill>
                  <a:schemeClr val="tx1"/>
                </a:solidFill>
              </a:rPr>
              <a:t>Modcloth</a:t>
            </a:r>
            <a:r>
              <a:rPr sz="4000" dirty="0">
                <a:solidFill>
                  <a:schemeClr val="tx1"/>
                </a:solidFill>
              </a:rPr>
              <a:t> articles at the TOFU?</a:t>
            </a:r>
          </a:p>
        </p:txBody>
      </p:sp>
      <p:pic>
        <p:nvPicPr>
          <p:cNvPr id="231" name="image3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8523" y="4827673"/>
            <a:ext cx="7181764" cy="85501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age3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73324" y="2931236"/>
            <a:ext cx="5141351" cy="5427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age3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047249" y="3633762"/>
            <a:ext cx="7673939" cy="75091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1" animBg="1" advAuto="0"/>
      <p:bldP spid="232" grpId="2" animBg="1" advAuto="0"/>
      <p:bldP spid="233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body" idx="1"/>
          </p:nvPr>
        </p:nvSpPr>
        <p:spPr>
          <a:xfrm>
            <a:off x="1237960" y="1717965"/>
            <a:ext cx="16689821" cy="121891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9800"/>
              </a:lnSpc>
              <a:spcBef>
                <a:spcPts val="0"/>
              </a:spcBef>
              <a:defRPr sz="5000">
                <a:solidFill>
                  <a:srgbClr val="FFFFFF"/>
                </a:solidFill>
              </a:defRPr>
            </a:lvl1pPr>
          </a:lstStyle>
          <a:p>
            <a:r>
              <a:rPr sz="4000" dirty="0">
                <a:solidFill>
                  <a:schemeClr val="tx1"/>
                </a:solidFill>
              </a:rPr>
              <a:t>What do we know about people looking at dates and rates in the MOFU?</a:t>
            </a:r>
          </a:p>
        </p:txBody>
      </p:sp>
      <p:pic>
        <p:nvPicPr>
          <p:cNvPr id="236" name="image3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05450" y="3421740"/>
            <a:ext cx="9303370" cy="101338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/>
          </p:cNvSpPr>
          <p:nvPr>
            <p:ph type="body" idx="1"/>
          </p:nvPr>
        </p:nvSpPr>
        <p:spPr>
          <a:xfrm>
            <a:off x="1108002" y="1825468"/>
            <a:ext cx="16505383" cy="1305659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9800"/>
              </a:lnSpc>
              <a:spcBef>
                <a:spcPts val="0"/>
              </a:spcBef>
              <a:defRPr sz="5000">
                <a:solidFill>
                  <a:srgbClr val="FFFFFF"/>
                </a:solidFill>
              </a:defRPr>
            </a:lvl1pPr>
          </a:lstStyle>
          <a:p>
            <a:r>
              <a:rPr sz="3600" dirty="0">
                <a:solidFill>
                  <a:schemeClr val="tx1"/>
                </a:solidFill>
              </a:rPr>
              <a:t>What do we know about watching this Salesforce demo at the BOFU?</a:t>
            </a:r>
          </a:p>
        </p:txBody>
      </p:sp>
      <p:pic>
        <p:nvPicPr>
          <p:cNvPr id="239" name="image4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0" y="3963408"/>
            <a:ext cx="12701730" cy="90054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/>
        </p:nvSpPr>
        <p:spPr>
          <a:xfrm>
            <a:off x="1809750" y="4753598"/>
            <a:ext cx="14144626" cy="2977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91439" rIns="91439" bIns="91439">
            <a:spAutoFit/>
          </a:bodyPr>
          <a:lstStyle>
            <a:lvl1pPr defTabSz="1219200">
              <a:lnSpc>
                <a:spcPct val="110000"/>
              </a:lnSpc>
              <a:spcBef>
                <a:spcPts val="5800"/>
              </a:spcBef>
              <a:defRPr sz="1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8250" dirty="0">
                <a:solidFill>
                  <a:schemeClr val="tx1"/>
                </a:solidFill>
              </a:rPr>
              <a:t>WOULDN’T IT BE INCREDIBLE IF...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/>
          </p:cNvSpPr>
          <p:nvPr>
            <p:ph type="body" idx="1"/>
          </p:nvPr>
        </p:nvSpPr>
        <p:spPr>
          <a:xfrm>
            <a:off x="1185861" y="1890170"/>
            <a:ext cx="16459202" cy="1121803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>
              <a:lnSpc>
                <a:spcPts val="7350"/>
              </a:lnSpc>
              <a:spcBef>
                <a:spcPts val="0"/>
              </a:spcBef>
              <a:defRPr sz="7400">
                <a:solidFill>
                  <a:srgbClr val="FFFFFF"/>
                </a:solidFill>
              </a:defRPr>
            </a:pPr>
            <a:r>
              <a:rPr dirty="0" err="1">
                <a:solidFill>
                  <a:schemeClr val="tx1"/>
                </a:solidFill>
              </a:rPr>
              <a:t>Modcloth</a:t>
            </a:r>
            <a:r>
              <a:rPr dirty="0">
                <a:solidFill>
                  <a:schemeClr val="tx1"/>
                </a:solidFill>
              </a:rPr>
              <a:t> could make those readers this offer…</a:t>
            </a:r>
          </a:p>
        </p:txBody>
      </p:sp>
      <p:pic>
        <p:nvPicPr>
          <p:cNvPr id="244" name="image3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8386" y="3901874"/>
            <a:ext cx="5778500" cy="68794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age4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05925" y="3798002"/>
            <a:ext cx="8339138" cy="69833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age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91324" y="6991588"/>
            <a:ext cx="3141610" cy="6838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1" animBg="1" advAuto="0"/>
      <p:bldP spid="245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1809750" y="4753598"/>
            <a:ext cx="14144626" cy="2977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91439" rIns="91439" bIns="91439">
            <a:spAutoFit/>
          </a:bodyPr>
          <a:lstStyle>
            <a:lvl1pPr defTabSz="1219200">
              <a:lnSpc>
                <a:spcPct val="110000"/>
              </a:lnSpc>
              <a:spcBef>
                <a:spcPts val="5800"/>
              </a:spcBef>
              <a:defRPr sz="1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8250">
                <a:solidFill>
                  <a:schemeClr val="tx1"/>
                </a:solidFill>
              </a:rPr>
              <a:t>WOULDN’T IT BE INCREDIBLE IF...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image3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8768" y="3254361"/>
            <a:ext cx="8108481" cy="8832308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xfrm>
            <a:off x="1034472" y="1492958"/>
            <a:ext cx="16459202" cy="1121803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>
              <a:lnSpc>
                <a:spcPts val="7350"/>
              </a:lnSpc>
              <a:spcBef>
                <a:spcPts val="0"/>
              </a:spcBef>
              <a:defRPr sz="4400">
                <a:solidFill>
                  <a:srgbClr val="FFFFFF"/>
                </a:solidFill>
              </a:defRPr>
            </a:pPr>
            <a:r>
              <a:rPr>
                <a:solidFill>
                  <a:schemeClr val="tx1"/>
                </a:solidFill>
              </a:rPr>
              <a:t>Camp Cedarwood could make visitors to the dates and rates page this offer…</a:t>
            </a:r>
          </a:p>
        </p:txBody>
      </p:sp>
      <p:pic>
        <p:nvPicPr>
          <p:cNvPr id="252" name="image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35393" y="6584609"/>
            <a:ext cx="3216200" cy="7000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age4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630149" y="6255878"/>
            <a:ext cx="4242278" cy="13575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/>
        </p:nvSpPr>
        <p:spPr>
          <a:xfrm>
            <a:off x="1809750" y="4753598"/>
            <a:ext cx="14144626" cy="2977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91439" rIns="91439" bIns="91439">
            <a:spAutoFit/>
          </a:bodyPr>
          <a:lstStyle>
            <a:lvl1pPr defTabSz="1219200">
              <a:lnSpc>
                <a:spcPct val="110000"/>
              </a:lnSpc>
              <a:spcBef>
                <a:spcPts val="5800"/>
              </a:spcBef>
              <a:defRPr sz="1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8250">
                <a:solidFill>
                  <a:schemeClr val="tx1"/>
                </a:solidFill>
              </a:rPr>
              <a:t>WOULDN’T IT BE INCREDIBLE IF...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</TotalTime>
  <Words>157</Words>
  <Application>Microsoft Office PowerPoint</Application>
  <PresentationFormat>Custom</PresentationFormat>
  <Paragraphs>23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Century Gothic</vt:lpstr>
      <vt:lpstr>Helvetica Light</vt:lpstr>
      <vt:lpstr>Helvetica Neue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01</dc:creator>
  <cp:lastModifiedBy>Tom Tubergen</cp:lastModifiedBy>
  <cp:revision>4</cp:revision>
  <dcterms:modified xsi:type="dcterms:W3CDTF">2017-12-20T18:29:36Z</dcterms:modified>
</cp:coreProperties>
</file>