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63" r:id="rId2"/>
    <p:sldId id="264" r:id="rId3"/>
    <p:sldId id="265" r:id="rId4"/>
    <p:sldId id="266" r:id="rId5"/>
    <p:sldId id="326" r:id="rId6"/>
    <p:sldId id="268" r:id="rId7"/>
    <p:sldId id="26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961"/>
    <p:restoredTop sz="96035"/>
  </p:normalViewPr>
  <p:slideViewPr>
    <p:cSldViewPr snapToGrid="0" snapToObjects="1">
      <p:cViewPr varScale="1">
        <p:scale>
          <a:sx n="99" d="100"/>
          <a:sy n="99" d="100"/>
        </p:scale>
        <p:origin x="1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654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952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4053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190252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1998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338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9727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449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783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243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550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681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198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863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777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941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793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2553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6F5A-EB28-2D42-B24A-EF0240AC6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Being A Christian Leader: Calling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6D444A-7C00-F247-885B-C294CA17E4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Henry </a:t>
            </a:r>
            <a:r>
              <a:rPr lang="en-US" dirty="0" err="1"/>
              <a:t>Reyenga</a:t>
            </a:r>
            <a:r>
              <a:rPr lang="en-US" dirty="0"/>
              <a:t> and Steve </a:t>
            </a:r>
            <a:r>
              <a:rPr lang="en-US" dirty="0" err="1"/>
              <a:t>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56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17FB-ECF2-EE49-BE98-73E6CB781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982086"/>
            <a:ext cx="7239000" cy="1369227"/>
          </a:xfrm>
        </p:spPr>
        <p:txBody>
          <a:bodyPr/>
          <a:lstStyle/>
          <a:p>
            <a:r>
              <a:rPr lang="en-US" dirty="0"/>
              <a:t>Lecture  1: Becoming a Christian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CD517-EF2E-1A40-897C-AE6B8FDF5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914" y="2764970"/>
            <a:ext cx="10831286" cy="37605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There are some pre-decision, behind the scene things at work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en-US" sz="2400" dirty="0"/>
              <a:t>Ephesians 2:4-5 (NIV) </a:t>
            </a:r>
            <a:r>
              <a:rPr lang="en-US" sz="2400" i="1" dirty="0"/>
              <a:t>But because of his great love for us, God, who is rich in mercy, </a:t>
            </a:r>
            <a:r>
              <a:rPr lang="en-US" sz="2400" b="1" i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made us alive </a:t>
            </a:r>
            <a:r>
              <a:rPr lang="en-US" sz="2400" i="1" dirty="0"/>
              <a:t>with Christ even when we were </a:t>
            </a:r>
            <a:r>
              <a:rPr lang="en-US" sz="2400" b="1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dead in transgressions</a:t>
            </a:r>
            <a:r>
              <a:rPr lang="en-US" sz="2400" i="1" dirty="0"/>
              <a:t>—it is by grace you have been saved.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en-US" sz="2400" dirty="0"/>
              <a:t>Ephesians 2:9 (NIV) </a:t>
            </a:r>
            <a:r>
              <a:rPr lang="en-US" sz="2400" i="1" dirty="0"/>
              <a:t>For it is by grace you have been saved, </a:t>
            </a:r>
            <a:r>
              <a:rPr lang="en-US" sz="2400" b="1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through faith</a:t>
            </a:r>
            <a:r>
              <a:rPr lang="en-US" sz="2400" i="1" dirty="0"/>
              <a:t>—and this is not from yourselves, it is the gift of God— not by works, so that no one can boast.</a:t>
            </a:r>
          </a:p>
          <a:p>
            <a:pPr marL="457200" lvl="1" indent="0">
              <a:buNone/>
            </a:pPr>
            <a:r>
              <a:rPr lang="en-US" sz="2400" dirty="0"/>
              <a:t>John 3:8  </a:t>
            </a:r>
            <a:r>
              <a:rPr lang="en-US" sz="2400" i="1" dirty="0"/>
              <a:t>The </a:t>
            </a:r>
            <a:r>
              <a:rPr lang="en-US" sz="2400" b="1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wind blows </a:t>
            </a:r>
            <a:r>
              <a:rPr lang="en-US" sz="2400" i="1" dirty="0"/>
              <a:t>wherever it pleases. You hear its sound, but you cannot tell where it comes from or where it is going. So it is with everyone born of the </a:t>
            </a:r>
            <a:r>
              <a:rPr lang="en-US" sz="2400" b="1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Spirit</a:t>
            </a:r>
            <a:r>
              <a:rPr lang="en-US" sz="2400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81895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17FB-ECF2-EE49-BE98-73E6CB781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982086"/>
            <a:ext cx="7239000" cy="1369227"/>
          </a:xfrm>
        </p:spPr>
        <p:txBody>
          <a:bodyPr/>
          <a:lstStyle/>
          <a:p>
            <a:r>
              <a:rPr lang="en-US" dirty="0"/>
              <a:t>Lecture  1: Becoming a Christian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CD517-EF2E-1A40-897C-AE6B8FDF5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914" y="2764971"/>
            <a:ext cx="10831286" cy="38020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The windy path: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u="sng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Decision</a:t>
            </a:r>
          </a:p>
          <a:p>
            <a:pPr marL="914400" lvl="2" indent="0">
              <a:spcAft>
                <a:spcPts val="600"/>
              </a:spcAft>
              <a:buNone/>
            </a:pPr>
            <a:r>
              <a:rPr lang="en-US" sz="2400" dirty="0"/>
              <a:t>Acts 16:30-31 (NIV) </a:t>
            </a:r>
            <a:r>
              <a:rPr lang="en-US" sz="2400" i="1" dirty="0"/>
              <a:t>He then brought them out and asked, “Sirs, what must I do to be saved?”</a:t>
            </a:r>
            <a:r>
              <a:rPr lang="en-US" sz="2400" b="1" i="1" baseline="30000" dirty="0"/>
              <a:t> </a:t>
            </a:r>
            <a:r>
              <a:rPr lang="en-US" sz="2400" i="1" dirty="0"/>
              <a:t>They replied, “</a:t>
            </a:r>
            <a:r>
              <a:rPr lang="en-US" sz="2400" b="1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Believe</a:t>
            </a:r>
            <a:r>
              <a:rPr lang="en-US" sz="2400" i="1" dirty="0"/>
              <a:t> in the Lord Jesus, and you will be saved—you and your household.”</a:t>
            </a:r>
          </a:p>
          <a:p>
            <a:pPr marL="914400" lvl="2" indent="0">
              <a:buNone/>
            </a:pPr>
            <a:r>
              <a:rPr lang="en-US" sz="2400" dirty="0"/>
              <a:t>Acts 2:37-38 (NIV) </a:t>
            </a:r>
            <a:r>
              <a:rPr lang="en-US" sz="2400" i="1" dirty="0"/>
              <a:t>Then the people heard this, they were cut to the heart and said to Peter and the other apostles, “Brothers, what shall we do?”</a:t>
            </a:r>
            <a:r>
              <a:rPr lang="en-US" sz="2400" b="1" i="1" baseline="30000" dirty="0"/>
              <a:t> </a:t>
            </a:r>
            <a:r>
              <a:rPr lang="en-US" sz="2400" i="1" dirty="0"/>
              <a:t>Peter replied, “</a:t>
            </a:r>
            <a:r>
              <a:rPr lang="en-US" sz="2400" b="1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Repent</a:t>
            </a:r>
            <a:r>
              <a:rPr lang="en-US" sz="2400" i="1" dirty="0"/>
              <a:t> and be baptized, every one of you, in the name of Jesus Christ for the forgiveness of your sins.”</a:t>
            </a:r>
          </a:p>
          <a:p>
            <a:pPr marL="457200" lvl="1" indent="0">
              <a:buNone/>
            </a:pPr>
            <a:endParaRPr lang="en-US" i="1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980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17FB-ECF2-EE49-BE98-73E6CB781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982086"/>
            <a:ext cx="7239000" cy="136922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CD517-EF2E-1A40-897C-AE6B8FDF5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914" y="2764970"/>
            <a:ext cx="10831286" cy="42143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600" b="1" dirty="0"/>
              <a:t>Repentance answers the question: Why does one need a Savior?</a:t>
            </a:r>
          </a:p>
          <a:p>
            <a:pPr marL="457200" lvl="1" indent="0">
              <a:buNone/>
            </a:pPr>
            <a:r>
              <a:rPr lang="en-US" sz="2600" dirty="0"/>
              <a:t>Psalm 32:3-5 (NIV) </a:t>
            </a:r>
            <a:r>
              <a:rPr lang="en-US" sz="2600" i="1" dirty="0"/>
              <a:t>When I kept silent, my bones wasted away through my groaning all day long. For day and night your hand was heavy on me; my strength was sapped as in the heat of summer.</a:t>
            </a:r>
            <a:r>
              <a:rPr lang="en-US" sz="2600" i="1" baseline="30000" dirty="0"/>
              <a:t> </a:t>
            </a:r>
            <a:r>
              <a:rPr lang="en-US" sz="2600" i="1" dirty="0"/>
              <a:t>Then I acknowledged my sin to you and did not cover up my iniquity. I said, “I will </a:t>
            </a:r>
            <a:r>
              <a:rPr lang="en-US" sz="2600" b="1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confess my transgressions </a:t>
            </a:r>
            <a:r>
              <a:rPr lang="en-US" sz="2600" i="1" dirty="0"/>
              <a:t>to the Lord.” And </a:t>
            </a:r>
            <a:r>
              <a:rPr lang="en-US" sz="2600" b="1" i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you forgave the guilt </a:t>
            </a:r>
            <a:r>
              <a:rPr lang="en-US" sz="2600" i="1" dirty="0"/>
              <a:t>of my sin.</a:t>
            </a:r>
          </a:p>
          <a:p>
            <a:pPr marL="0" indent="0">
              <a:buNone/>
            </a:pPr>
            <a:r>
              <a:rPr lang="en-US" sz="26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See the Repentance worksheet</a:t>
            </a:r>
          </a:p>
          <a:p>
            <a:pPr marL="0" indent="0">
              <a:buNone/>
            </a:pPr>
            <a:r>
              <a:rPr lang="en-US" sz="2600" i="1" dirty="0"/>
              <a:t>	i.e. emotions, addictions, selfish and self-absorbed tendencies, idolatry…</a:t>
            </a:r>
          </a:p>
          <a:p>
            <a:pPr marL="0" indent="0">
              <a:buNone/>
            </a:pPr>
            <a:endParaRPr lang="en-US" b="1" dirty="0"/>
          </a:p>
          <a:p>
            <a:pPr marL="457200" lvl="1" indent="0">
              <a:buNone/>
            </a:pPr>
            <a:r>
              <a:rPr lang="en-US" b="1" dirty="0"/>
              <a:t> </a:t>
            </a:r>
          </a:p>
          <a:p>
            <a:pPr marL="457200" lvl="1" indent="0">
              <a:buNone/>
            </a:pPr>
            <a:endParaRPr lang="en-US" i="1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580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17FB-ECF2-EE49-BE98-73E6CB781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982086"/>
            <a:ext cx="7239000" cy="1369227"/>
          </a:xfrm>
        </p:spPr>
        <p:txBody>
          <a:bodyPr/>
          <a:lstStyle/>
          <a:p>
            <a:r>
              <a:rPr lang="en-US" dirty="0"/>
              <a:t>Lecture  1: Becoming a Christian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CD517-EF2E-1A40-897C-AE6B8FDF5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57" y="2657600"/>
            <a:ext cx="10831286" cy="394062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400" b="1" dirty="0"/>
              <a:t>The windy path:</a:t>
            </a:r>
          </a:p>
          <a:p>
            <a:pPr marL="914400" lvl="1" indent="-457200">
              <a:buFont typeface="+mj-lt"/>
              <a:buAutoNum type="arabicPeriod" startAt="2"/>
            </a:pPr>
            <a:r>
              <a:rPr lang="en-US" sz="2400" u="sng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Decision</a:t>
            </a:r>
          </a:p>
          <a:p>
            <a:pPr marL="914400" lvl="1" indent="-457200">
              <a:buFont typeface="+mj-lt"/>
              <a:buAutoNum type="arabicPeriod" startAt="2"/>
            </a:pPr>
            <a:r>
              <a:rPr lang="en-US" sz="2400" u="sng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Knowledge</a:t>
            </a:r>
          </a:p>
          <a:p>
            <a:pPr marL="914400" lvl="2" indent="0">
              <a:lnSpc>
                <a:spcPct val="110000"/>
              </a:lnSpc>
              <a:buNone/>
            </a:pPr>
            <a:r>
              <a:rPr lang="en-US" sz="2400" i="1" dirty="0"/>
              <a:t>2 Timothy 3:14-17 (NIV) But as for you, continue in what you have learned and have become convinced of, because you know those from whom you learned it,</a:t>
            </a:r>
            <a:r>
              <a:rPr lang="en-US" sz="2400" b="1" i="1" baseline="30000" dirty="0"/>
              <a:t> </a:t>
            </a:r>
            <a:r>
              <a:rPr lang="en-US" sz="2400" i="1" dirty="0"/>
              <a:t>and how from infancy you have known the Holy Scriptures, which are able to </a:t>
            </a:r>
            <a:r>
              <a:rPr lang="en-US" sz="2400" b="1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make you wise for salvation through faith</a:t>
            </a:r>
            <a:r>
              <a:rPr lang="en-US" sz="2400" i="1" dirty="0"/>
              <a:t> in Christ Jesus. All Scripture is God-breathed and is useful for teaching, rebuking, correcting and training in righteousness, so that the servant of God may be thoroughly equipped for every good work.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161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17FB-ECF2-EE49-BE98-73E6CB781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982086"/>
            <a:ext cx="7239000" cy="1369227"/>
          </a:xfrm>
        </p:spPr>
        <p:txBody>
          <a:bodyPr/>
          <a:lstStyle/>
          <a:p>
            <a:r>
              <a:rPr lang="en-US" dirty="0"/>
              <a:t>Lecture  1: Becoming a Christian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CD517-EF2E-1A40-897C-AE6B8FDF5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914" y="2764971"/>
            <a:ext cx="10831286" cy="34537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The windy path: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u="sng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Decision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u="sng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Knowledge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The </a:t>
            </a:r>
            <a:r>
              <a:rPr lang="en-US" sz="2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Experience</a:t>
            </a:r>
            <a:r>
              <a:rPr lang="en-US" sz="2400" dirty="0"/>
              <a:t> of the Holy Spirit</a:t>
            </a:r>
          </a:p>
          <a:p>
            <a:pPr marL="914400" lvl="2" indent="0">
              <a:spcAft>
                <a:spcPts val="600"/>
              </a:spcAft>
              <a:buNone/>
            </a:pPr>
            <a:r>
              <a:rPr lang="en-US" sz="2400" dirty="0"/>
              <a:t>Acts 2:38 (NIV) </a:t>
            </a:r>
            <a:r>
              <a:rPr lang="en-US" sz="2400" i="1" dirty="0"/>
              <a:t>Peter replied, “Repent and be baptized, every one of you, in the name of Jesus Christ for the forgiveness of your sins. And you will receive the gift of the </a:t>
            </a:r>
            <a:r>
              <a:rPr lang="en-US" sz="2400" b="1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Holy Spirit</a:t>
            </a:r>
            <a:r>
              <a:rPr lang="en-US" sz="2400" i="1" dirty="0"/>
              <a:t>.”</a:t>
            </a:r>
          </a:p>
          <a:p>
            <a:pPr marL="914400" lvl="2" indent="0">
              <a:buNone/>
            </a:pPr>
            <a:r>
              <a:rPr lang="en-US" sz="2400" dirty="0"/>
              <a:t>Thessalonians 5:19 (NIV) </a:t>
            </a:r>
            <a:r>
              <a:rPr lang="en-US" sz="2400" i="1" dirty="0"/>
              <a:t>Do not quench the </a:t>
            </a:r>
            <a:r>
              <a:rPr lang="en-US" sz="2400" b="1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Spirit</a:t>
            </a:r>
            <a:r>
              <a:rPr lang="en-US" sz="2400" i="1" dirty="0"/>
              <a:t>.</a:t>
            </a:r>
          </a:p>
          <a:p>
            <a:pPr marL="0" indent="0">
              <a:buNone/>
            </a:pPr>
            <a:endParaRPr lang="en-US" i="1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581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17FB-ECF2-EE49-BE98-73E6CB781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982086"/>
            <a:ext cx="7239000" cy="1369227"/>
          </a:xfrm>
        </p:spPr>
        <p:txBody>
          <a:bodyPr/>
          <a:lstStyle/>
          <a:p>
            <a:r>
              <a:rPr lang="en-US" dirty="0"/>
              <a:t>Lecture  1: Becoming a Christian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CD517-EF2E-1A40-897C-AE6B8FDF5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914" y="2764971"/>
            <a:ext cx="10831286" cy="34537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The windy path:</a:t>
            </a:r>
          </a:p>
          <a:p>
            <a:pPr marL="457200" lvl="1" indent="0">
              <a:buNone/>
            </a:pPr>
            <a:r>
              <a:rPr lang="en-US" sz="2400" dirty="0"/>
              <a:t>The </a:t>
            </a:r>
            <a:r>
              <a:rPr lang="en-US" sz="2400" u="sng" dirty="0">
                <a:solidFill>
                  <a:schemeClr val="accent6">
                    <a:lumMod val="75000"/>
                  </a:schemeClr>
                </a:solidFill>
              </a:rPr>
              <a:t>Walk</a:t>
            </a:r>
            <a:r>
              <a:rPr lang="en-US" sz="2400" dirty="0"/>
              <a:t> – (habits of relationship)</a:t>
            </a:r>
          </a:p>
          <a:p>
            <a:pPr marL="0" indent="0">
              <a:buNone/>
            </a:pPr>
            <a:r>
              <a:rPr lang="en-US" i="1" dirty="0"/>
              <a:t>	Talking </a:t>
            </a:r>
          </a:p>
          <a:p>
            <a:pPr marL="0" indent="0">
              <a:buNone/>
            </a:pPr>
            <a:r>
              <a:rPr lang="en-US" i="1" dirty="0"/>
              <a:t>	Listening</a:t>
            </a:r>
          </a:p>
          <a:p>
            <a:pPr marL="0" indent="0">
              <a:buNone/>
            </a:pPr>
            <a:r>
              <a:rPr lang="en-US" i="1" dirty="0"/>
              <a:t>	Repeatedly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F5F9E0-18C7-5840-A123-12891A00DE0B}"/>
              </a:ext>
            </a:extLst>
          </p:cNvPr>
          <p:cNvSpPr txBox="1"/>
          <p:nvPr/>
        </p:nvSpPr>
        <p:spPr>
          <a:xfrm>
            <a:off x="3355595" y="3553183"/>
            <a:ext cx="273496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200" dirty="0"/>
              <a:t>= </a:t>
            </a:r>
            <a:r>
              <a:rPr lang="en-US" sz="2400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Prayer</a:t>
            </a:r>
            <a:r>
              <a:rPr lang="en-US" sz="2400" i="1" dirty="0"/>
              <a:t> </a:t>
            </a:r>
          </a:p>
          <a:p>
            <a:pPr>
              <a:spcAft>
                <a:spcPts val="600"/>
              </a:spcAft>
            </a:pPr>
            <a:r>
              <a:rPr lang="en-US" sz="2400" i="1" dirty="0"/>
              <a:t>= </a:t>
            </a:r>
            <a:r>
              <a:rPr lang="en-US" sz="2400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Bible</a:t>
            </a:r>
          </a:p>
          <a:p>
            <a:pPr>
              <a:spcAft>
                <a:spcPts val="600"/>
              </a:spcAft>
            </a:pPr>
            <a:r>
              <a:rPr lang="en-US" sz="2400" i="1" dirty="0"/>
              <a:t>= </a:t>
            </a:r>
            <a:r>
              <a:rPr lang="en-US" sz="2400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Devotions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8BB368-74F8-9B41-A1C1-AEB14F5062B5}"/>
              </a:ext>
            </a:extLst>
          </p:cNvPr>
          <p:cNvSpPr txBox="1"/>
          <p:nvPr/>
        </p:nvSpPr>
        <p:spPr>
          <a:xfrm>
            <a:off x="10512489" y="5849353"/>
            <a:ext cx="1679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End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109F246-9219-1249-8D78-C172B8A6AB6C}"/>
              </a:ext>
            </a:extLst>
          </p:cNvPr>
          <p:cNvSpPr txBox="1">
            <a:spLocks/>
          </p:cNvSpPr>
          <p:nvPr/>
        </p:nvSpPr>
        <p:spPr>
          <a:xfrm>
            <a:off x="4041622" y="5222565"/>
            <a:ext cx="10831286" cy="1306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- See Walk-with-God Worksheet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888198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  <p:bldP spid="4" grpId="0" build="p"/>
      <p:bldP spid="7" grpId="0"/>
    </p:bld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{BED01C3A-FD83-D841-9F27-B7C888938640}tf10001079</Template>
  <TotalTime>20289</TotalTime>
  <Words>594</Words>
  <Application>Microsoft Macintosh PowerPoint</Application>
  <PresentationFormat>Widescreen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Century Gothic</vt:lpstr>
      <vt:lpstr>Vapor Trail</vt:lpstr>
      <vt:lpstr>Being A Christian Leader: Calling</vt:lpstr>
      <vt:lpstr>Lecture  1: Becoming a Christian </vt:lpstr>
      <vt:lpstr>Lecture  1: Becoming a Christian </vt:lpstr>
      <vt:lpstr>PowerPoint Presentation</vt:lpstr>
      <vt:lpstr>Lecture  1: Becoming a Christian </vt:lpstr>
      <vt:lpstr>Lecture  1: Becoming a Christian </vt:lpstr>
      <vt:lpstr>Lecture  1: Becoming a Christian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Being A Christian Leader</dc:title>
  <dc:creator>Steve  Elzinga</dc:creator>
  <cp:lastModifiedBy>Abbie Alfree</cp:lastModifiedBy>
  <cp:revision>59</cp:revision>
  <dcterms:created xsi:type="dcterms:W3CDTF">2021-09-07T14:59:00Z</dcterms:created>
  <dcterms:modified xsi:type="dcterms:W3CDTF">2021-09-24T17:55:14Z</dcterms:modified>
</cp:coreProperties>
</file>