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ph type="sldImg"/>
          </p:nvPr>
        </p:nvSpPr>
        <p:spPr>
          <a:xfrm>
            <a:off x="1143000" y="685800"/>
            <a:ext cx="4572000" cy="3429000"/>
          </a:xfrm>
          <a:prstGeom prst="rect">
            <a:avLst/>
          </a:prstGeom>
        </p:spPr>
        <p:txBody>
          <a:bodyPr/>
          <a:lstStyle/>
          <a:p>
            <a:pPr/>
          </a:p>
        </p:txBody>
      </p:sp>
      <p:sp>
        <p:nvSpPr>
          <p:cNvPr id="153" name="Shape 15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1270000" y="2616200"/>
            <a:ext cx="10464800" cy="2540000"/>
          </a:xfrm>
          <a:prstGeom prst="rect">
            <a:avLst/>
          </a:prstGeom>
        </p:spPr>
        <p:txBody>
          <a:bodyPr anchor="b"/>
          <a:lstStyle>
            <a:lvl1pPr defTabSz="457200">
              <a:defRPr sz="7200">
                <a:latin typeface="Chalkduster"/>
                <a:ea typeface="Chalkduster"/>
                <a:cs typeface="Chalkduster"/>
                <a:sym typeface="Chalkduster"/>
              </a:defRPr>
            </a:lvl1pPr>
          </a:lstStyle>
          <a:p>
            <a:pPr/>
            <a:r>
              <a:t>Title Text</a:t>
            </a:r>
          </a:p>
        </p:txBody>
      </p:sp>
      <p:sp>
        <p:nvSpPr>
          <p:cNvPr id="118" name="Body Level One…"/>
          <p:cNvSpPr txBox="1"/>
          <p:nvPr>
            <p:ph type="body" sz="quarter" idx="1"/>
          </p:nvPr>
        </p:nvSpPr>
        <p:spPr>
          <a:xfrm>
            <a:off x="1270000" y="5207000"/>
            <a:ext cx="10464800" cy="1663700"/>
          </a:xfrm>
          <a:prstGeom prst="rect">
            <a:avLst/>
          </a:prstGeom>
        </p:spPr>
        <p:txBody>
          <a:bodyPr anchor="t"/>
          <a:lstStyle>
            <a:lvl1pPr marL="0" indent="0" algn="ctr" defTabSz="457200">
              <a:spcBef>
                <a:spcPts val="0"/>
              </a:spcBef>
              <a:buClrTx/>
              <a:buSzTx/>
              <a:buNone/>
              <a:defRPr sz="3600">
                <a:latin typeface="Chalkduster"/>
                <a:ea typeface="Chalkduster"/>
                <a:cs typeface="Chalkduster"/>
                <a:sym typeface="Chalkduster"/>
              </a:defRPr>
            </a:lvl1pPr>
            <a:lvl2pPr marL="0" indent="228600" algn="ctr" defTabSz="457200">
              <a:spcBef>
                <a:spcPts val="0"/>
              </a:spcBef>
              <a:buClrTx/>
              <a:buSzTx/>
              <a:buNone/>
              <a:defRPr sz="3600">
                <a:latin typeface="Chalkduster"/>
                <a:ea typeface="Chalkduster"/>
                <a:cs typeface="Chalkduster"/>
                <a:sym typeface="Chalkduster"/>
              </a:defRPr>
            </a:lvl2pPr>
            <a:lvl3pPr marL="0" indent="457200" algn="ctr" defTabSz="457200">
              <a:spcBef>
                <a:spcPts val="0"/>
              </a:spcBef>
              <a:buClrTx/>
              <a:buSzTx/>
              <a:buNone/>
              <a:defRPr sz="3600">
                <a:latin typeface="Chalkduster"/>
                <a:ea typeface="Chalkduster"/>
                <a:cs typeface="Chalkduster"/>
                <a:sym typeface="Chalkduster"/>
              </a:defRPr>
            </a:lvl3pPr>
            <a:lvl4pPr marL="0" indent="685800" algn="ctr" defTabSz="457200">
              <a:spcBef>
                <a:spcPts val="0"/>
              </a:spcBef>
              <a:buClrTx/>
              <a:buSzTx/>
              <a:buNone/>
              <a:defRPr sz="3600">
                <a:latin typeface="Chalkduster"/>
                <a:ea typeface="Chalkduster"/>
                <a:cs typeface="Chalkduster"/>
                <a:sym typeface="Chalkduster"/>
              </a:defRPr>
            </a:lvl4pPr>
            <a:lvl5pPr marL="0" indent="914400" algn="ctr" defTabSz="457200">
              <a:spcBef>
                <a:spcPts val="0"/>
              </a:spcBef>
              <a:buClrTx/>
              <a:buSzTx/>
              <a:buNone/>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27" name="Body Level One…"/>
          <p:cNvSpPr txBox="1"/>
          <p:nvPr>
            <p:ph type="body" idx="1"/>
          </p:nvPr>
        </p:nvSpPr>
        <p:spPr>
          <a:xfrm>
            <a:off x="1270000" y="2768600"/>
            <a:ext cx="10464800" cy="5740400"/>
          </a:xfrm>
          <a:prstGeom prst="rect">
            <a:avLst/>
          </a:prstGeom>
        </p:spPr>
        <p:txBody>
          <a:bodyPr/>
          <a:lstStyle>
            <a:lvl1pPr marL="571500" indent="-571500" defTabSz="457200">
              <a:spcBef>
                <a:spcPts val="3600"/>
              </a:spcBef>
              <a:buClrTx/>
              <a:buSzPct val="43000"/>
              <a:buBlip>
                <a:blip r:embed="rId3"/>
              </a:buBlip>
              <a:defRPr sz="3600">
                <a:latin typeface="Chalkduster"/>
                <a:ea typeface="Chalkduster"/>
                <a:cs typeface="Chalkduster"/>
                <a:sym typeface="Chalkduster"/>
              </a:defRPr>
            </a:lvl1pPr>
            <a:lvl2pPr marL="1143000" indent="-571500" defTabSz="457200">
              <a:spcBef>
                <a:spcPts val="3600"/>
              </a:spcBef>
              <a:buClrTx/>
              <a:buSzPct val="43000"/>
              <a:buBlip>
                <a:blip r:embed="rId3"/>
              </a:buBlip>
              <a:defRPr sz="3600">
                <a:latin typeface="Chalkduster"/>
                <a:ea typeface="Chalkduster"/>
                <a:cs typeface="Chalkduster"/>
                <a:sym typeface="Chalkduster"/>
              </a:defRPr>
            </a:lvl2pPr>
            <a:lvl3pPr marL="1714500" indent="-571500" defTabSz="457200">
              <a:spcBef>
                <a:spcPts val="3600"/>
              </a:spcBef>
              <a:buClrTx/>
              <a:buSzPct val="43000"/>
              <a:buBlip>
                <a:blip r:embed="rId3"/>
              </a:buBlip>
              <a:defRPr sz="3600">
                <a:latin typeface="Chalkduster"/>
                <a:ea typeface="Chalkduster"/>
                <a:cs typeface="Chalkduster"/>
                <a:sym typeface="Chalkduster"/>
              </a:defRPr>
            </a:lvl3pPr>
            <a:lvl4pPr marL="2286000" indent="-571500" defTabSz="457200">
              <a:spcBef>
                <a:spcPts val="3600"/>
              </a:spcBef>
              <a:buClrTx/>
              <a:buSzPct val="43000"/>
              <a:buBlip>
                <a:blip r:embed="rId3"/>
              </a:buBlip>
              <a:defRPr sz="3600">
                <a:latin typeface="Chalkduster"/>
                <a:ea typeface="Chalkduster"/>
                <a:cs typeface="Chalkduster"/>
                <a:sym typeface="Chalkduster"/>
              </a:defRPr>
            </a:lvl4pPr>
            <a:lvl5pPr marL="2857500" indent="-571500" defTabSz="457200">
              <a:spcBef>
                <a:spcPts val="3600"/>
              </a:spcBef>
              <a:buClrTx/>
              <a:buSzPct val="43000"/>
              <a:buBlip>
                <a:blip r:embed="rId3"/>
              </a:buBlip>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Image"/>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pPr/>
          </a:p>
        </p:txBody>
      </p:sp>
      <p:sp>
        <p:nvSpPr>
          <p:cNvPr id="136"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37" name="Body Level One…"/>
          <p:cNvSpPr txBox="1"/>
          <p:nvPr>
            <p:ph type="body" sz="half" idx="1"/>
          </p:nvPr>
        </p:nvSpPr>
        <p:spPr>
          <a:xfrm>
            <a:off x="1270000" y="2946400"/>
            <a:ext cx="5270500" cy="6096000"/>
          </a:xfrm>
          <a:prstGeom prst="rect">
            <a:avLst/>
          </a:prstGeom>
        </p:spPr>
        <p:txBody>
          <a:bodyPr/>
          <a:lstStyle>
            <a:lvl1pPr marL="482600" indent="-482600" defTabSz="457200">
              <a:spcBef>
                <a:spcPts val="3200"/>
              </a:spcBef>
              <a:buClrTx/>
              <a:buSzPct val="43000"/>
              <a:buBlip>
                <a:blip r:embed="rId3"/>
              </a:buBlip>
              <a:defRPr>
                <a:latin typeface="Chalkduster"/>
                <a:ea typeface="Chalkduster"/>
                <a:cs typeface="Chalkduster"/>
                <a:sym typeface="Chalkduster"/>
              </a:defRPr>
            </a:lvl1pPr>
            <a:lvl2pPr marL="965200" indent="-482600" defTabSz="457200">
              <a:spcBef>
                <a:spcPts val="3200"/>
              </a:spcBef>
              <a:buClrTx/>
              <a:buSzPct val="43000"/>
              <a:buBlip>
                <a:blip r:embed="rId3"/>
              </a:buBlip>
              <a:defRPr>
                <a:latin typeface="Chalkduster"/>
                <a:ea typeface="Chalkduster"/>
                <a:cs typeface="Chalkduster"/>
                <a:sym typeface="Chalkduster"/>
              </a:defRPr>
            </a:lvl2pPr>
            <a:lvl3pPr marL="1447800" indent="-482600" defTabSz="457200">
              <a:spcBef>
                <a:spcPts val="3200"/>
              </a:spcBef>
              <a:buClrTx/>
              <a:buSzPct val="43000"/>
              <a:buBlip>
                <a:blip r:embed="rId3"/>
              </a:buBlip>
              <a:defRPr>
                <a:latin typeface="Chalkduster"/>
                <a:ea typeface="Chalkduster"/>
                <a:cs typeface="Chalkduster"/>
                <a:sym typeface="Chalkduster"/>
              </a:defRPr>
            </a:lvl3pPr>
            <a:lvl4pPr marL="1930400" indent="-482600" defTabSz="457200">
              <a:spcBef>
                <a:spcPts val="3200"/>
              </a:spcBef>
              <a:buClrTx/>
              <a:buSzPct val="43000"/>
              <a:buBlip>
                <a:blip r:embed="rId3"/>
              </a:buBlip>
              <a:defRPr>
                <a:latin typeface="Chalkduster"/>
                <a:ea typeface="Chalkduster"/>
                <a:cs typeface="Chalkduster"/>
                <a:sym typeface="Chalkduster"/>
              </a:defRPr>
            </a:lvl4pPr>
            <a:lvl5pPr marL="2413000" indent="-482600" defTabSz="457200">
              <a:spcBef>
                <a:spcPts val="3200"/>
              </a:spcBef>
              <a:buClrTx/>
              <a:buSzPct val="43000"/>
              <a:buBlip>
                <a:blip r:embed="rId3"/>
              </a:buBlip>
              <a:defRPr>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6256723" y="9197831"/>
            <a:ext cx="409839" cy="454170"/>
          </a:xfrm>
          <a:prstGeom prst="rect">
            <a:avLst/>
          </a:prstGeom>
        </p:spPr>
        <p:txBody>
          <a:bodyPr anchor="b"/>
          <a:lstStyle>
            <a:lvl1pPr algn="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5"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46"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 Id="rId3"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Unidad 7…"/>
          <p:cNvSpPr txBox="1"/>
          <p:nvPr>
            <p:ph type="title"/>
          </p:nvPr>
        </p:nvSpPr>
        <p:spPr>
          <a:xfrm>
            <a:off x="1270000" y="596900"/>
            <a:ext cx="10464800" cy="3016201"/>
          </a:xfrm>
          <a:prstGeom prst="rect">
            <a:avLst/>
          </a:prstGeom>
        </p:spPr>
        <p:txBody>
          <a:bodyPr/>
          <a:lstStyle/>
          <a:p>
            <a:pPr defTabSz="347472">
              <a:defRPr sz="5472"/>
            </a:pPr>
            <a:r>
              <a:t>Unidad 7</a:t>
            </a:r>
          </a:p>
          <a:p>
            <a:pPr defTabSz="347472">
              <a:defRPr sz="5472"/>
            </a:pPr>
          </a:p>
          <a:p>
            <a:pPr defTabSz="347472">
              <a:defRPr sz="5472"/>
            </a:pPr>
            <a:r>
              <a:t>COMPOSICIÓN ACADÉMICA</a:t>
            </a:r>
          </a:p>
        </p:txBody>
      </p:sp>
      <p:sp>
        <p:nvSpPr>
          <p:cNvPr id="156" name="LECCIONES…"/>
          <p:cNvSpPr txBox="1"/>
          <p:nvPr>
            <p:ph type="body" sz="half" idx="1"/>
          </p:nvPr>
        </p:nvSpPr>
        <p:spPr>
          <a:xfrm>
            <a:off x="2552005" y="3610554"/>
            <a:ext cx="7900790" cy="4225728"/>
          </a:xfrm>
          <a:prstGeom prst="rect">
            <a:avLst/>
          </a:prstGeom>
        </p:spPr>
        <p:txBody>
          <a:bodyPr/>
          <a:lstStyle/>
          <a:p>
            <a:pPr/>
          </a:p>
          <a:p>
            <a:pPr/>
            <a:r>
              <a:t>LECCIONES</a:t>
            </a:r>
          </a:p>
          <a:p>
            <a:pPr algn="l"/>
            <a:r>
              <a:t>1. Características</a:t>
            </a:r>
          </a:p>
          <a:p>
            <a:pPr algn="l"/>
            <a:r>
              <a:t>2. Estructura</a:t>
            </a:r>
          </a:p>
          <a:p>
            <a:pPr algn="l"/>
            <a:r>
              <a:t>3. Tipología</a:t>
            </a:r>
          </a:p>
        </p:txBody>
      </p:sp>
      <p:sp>
        <p:nvSpPr>
          <p:cNvPr id="157" name="Apple"/>
          <p:cNvSpPr/>
          <p:nvPr/>
        </p:nvSpPr>
        <p:spPr>
          <a:xfrm>
            <a:off x="11272154" y="7859135"/>
            <a:ext cx="1168519" cy="1329682"/>
          </a:xfrm>
          <a:custGeom>
            <a:avLst/>
            <a:gdLst/>
            <a:ahLst/>
            <a:cxnLst>
              <a:cxn ang="0">
                <a:pos x="wd2" y="hd2"/>
              </a:cxn>
              <a:cxn ang="5400000">
                <a:pos x="wd2" y="hd2"/>
              </a:cxn>
              <a:cxn ang="10800000">
                <a:pos x="wd2" y="hd2"/>
              </a:cxn>
              <a:cxn ang="16200000">
                <a:pos x="wd2" y="hd2"/>
              </a:cxn>
            </a:cxnLst>
            <a:rect l="0" t="0" r="r" b="b"/>
            <a:pathLst>
              <a:path w="17410" h="20613" fill="norm" stroke="1" extrusionOk="0">
                <a:moveTo>
                  <a:pt x="0" y="2"/>
                </a:moveTo>
                <a:cubicBezTo>
                  <a:pt x="1451" y="3943"/>
                  <a:pt x="5157" y="4456"/>
                  <a:pt x="6978" y="3382"/>
                </a:cubicBezTo>
                <a:cubicBezTo>
                  <a:pt x="7286" y="3563"/>
                  <a:pt x="8060" y="4073"/>
                  <a:pt x="8550" y="4884"/>
                </a:cubicBezTo>
                <a:cubicBezTo>
                  <a:pt x="8454" y="5252"/>
                  <a:pt x="8387" y="5636"/>
                  <a:pt x="8341" y="6039"/>
                </a:cubicBezTo>
                <a:cubicBezTo>
                  <a:pt x="7169" y="5159"/>
                  <a:pt x="4412" y="3710"/>
                  <a:pt x="1571" y="6696"/>
                </a:cubicBezTo>
                <a:cubicBezTo>
                  <a:pt x="-2090" y="10545"/>
                  <a:pt x="1666" y="17304"/>
                  <a:pt x="3532" y="19171"/>
                </a:cubicBezTo>
                <a:cubicBezTo>
                  <a:pt x="5051" y="20690"/>
                  <a:pt x="7284" y="21033"/>
                  <a:pt x="8895" y="20084"/>
                </a:cubicBezTo>
                <a:cubicBezTo>
                  <a:pt x="10541" y="20966"/>
                  <a:pt x="12760" y="20533"/>
                  <a:pt x="14220" y="18952"/>
                </a:cubicBezTo>
                <a:cubicBezTo>
                  <a:pt x="16014" y="17010"/>
                  <a:pt x="19510" y="10100"/>
                  <a:pt x="15705" y="6404"/>
                </a:cubicBezTo>
                <a:cubicBezTo>
                  <a:pt x="12821" y="3604"/>
                  <a:pt x="10177" y="5030"/>
                  <a:pt x="8996" y="5962"/>
                </a:cubicBezTo>
                <a:cubicBezTo>
                  <a:pt x="9362" y="4276"/>
                  <a:pt x="10299" y="2881"/>
                  <a:pt x="11830" y="1818"/>
                </a:cubicBezTo>
                <a:cubicBezTo>
                  <a:pt x="12127" y="1605"/>
                  <a:pt x="11429" y="972"/>
                  <a:pt x="11062" y="1235"/>
                </a:cubicBezTo>
                <a:cubicBezTo>
                  <a:pt x="9865" y="2172"/>
                  <a:pt x="9134" y="3168"/>
                  <a:pt x="8722" y="4327"/>
                </a:cubicBezTo>
                <a:cubicBezTo>
                  <a:pt x="8152" y="3554"/>
                  <a:pt x="7406" y="3094"/>
                  <a:pt x="7137" y="2944"/>
                </a:cubicBezTo>
                <a:cubicBezTo>
                  <a:pt x="6952" y="2300"/>
                  <a:pt x="6374" y="756"/>
                  <a:pt x="4976" y="243"/>
                </a:cubicBezTo>
                <a:cubicBezTo>
                  <a:pt x="2769" y="-567"/>
                  <a:pt x="2384" y="993"/>
                  <a:pt x="0" y="2"/>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58" name="Dingbat Check"/>
          <p:cNvSpPr/>
          <p:nvPr/>
        </p:nvSpPr>
        <p:spPr>
          <a:xfrm>
            <a:off x="1660629" y="5883996"/>
            <a:ext cx="1301542" cy="1236808"/>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COMPOSICIONES ACADÉMICAS…"/>
          <p:cNvSpPr txBox="1"/>
          <p:nvPr/>
        </p:nvSpPr>
        <p:spPr>
          <a:xfrm>
            <a:off x="577850" y="1487752"/>
            <a:ext cx="6163149" cy="65748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b="0" sz="2200">
                <a:solidFill>
                  <a:srgbClr val="A8E685"/>
                </a:solidFill>
                <a:latin typeface="Chalkduster"/>
                <a:ea typeface="Chalkduster"/>
                <a:cs typeface="Chalkduster"/>
                <a:sym typeface="Chalkduster"/>
              </a:defRPr>
            </a:pPr>
            <a:r>
              <a:t>COMPOSICIONES ACADÉMICAS</a:t>
            </a:r>
          </a:p>
          <a:p>
            <a:pPr algn="just" defTabSz="457200">
              <a:defRPr b="0" sz="2200">
                <a:solidFill>
                  <a:srgbClr val="A8E685"/>
                </a:solidFill>
                <a:latin typeface="Chalkduster"/>
                <a:ea typeface="Chalkduster"/>
                <a:cs typeface="Chalkduster"/>
                <a:sym typeface="Chalkduster"/>
              </a:defRPr>
            </a:pPr>
            <a:r>
              <a:t>3. Tipología</a:t>
            </a:r>
          </a:p>
          <a:p>
            <a:pPr algn="just" defTabSz="457200">
              <a:defRPr b="0" sz="2200">
                <a:solidFill>
                  <a:srgbClr val="A8E685"/>
                </a:solidFill>
                <a:latin typeface="Chalkduster"/>
                <a:ea typeface="Chalkduster"/>
                <a:cs typeface="Chalkduster"/>
                <a:sym typeface="Chalkduster"/>
              </a:defRPr>
            </a:pPr>
          </a:p>
          <a:p>
            <a:pPr algn="just" defTabSz="457200">
              <a:defRPr b="0" sz="2200">
                <a:latin typeface="Chalkduster"/>
                <a:ea typeface="Chalkduster"/>
                <a:cs typeface="Chalkduster"/>
                <a:sym typeface="Chalkduster"/>
              </a:defRPr>
            </a:pPr>
            <a:r>
              <a:t>Las composiciones académicas pueden tener objetivos diferentes, pueden presentar características particulares, así como pueden necesitar extensiones diferentes para exponer y desarrollar las ideas que se quieren transmitir. </a:t>
            </a:r>
          </a:p>
          <a:p>
            <a:pPr algn="just" defTabSz="457200">
              <a:defRPr b="0" sz="2200">
                <a:latin typeface="Chalkduster"/>
                <a:ea typeface="Chalkduster"/>
                <a:cs typeface="Chalkduster"/>
                <a:sym typeface="Chalkduster"/>
              </a:defRPr>
            </a:pPr>
          </a:p>
          <a:p>
            <a:pPr algn="just" defTabSz="457200">
              <a:defRPr b="0" sz="2200">
                <a:latin typeface="Chalkduster"/>
                <a:ea typeface="Chalkduster"/>
                <a:cs typeface="Chalkduster"/>
                <a:sym typeface="Chalkduster"/>
              </a:defRPr>
            </a:pPr>
            <a:r>
              <a:t>Es en vista de esto que existen diferentes tipos de composiciones académicas y cada una cumple funciones también distintas:</a:t>
            </a:r>
          </a:p>
        </p:txBody>
      </p:sp>
      <p:sp>
        <p:nvSpPr>
          <p:cNvPr id="161" name="Unidad 7. Composición Académica…"/>
          <p:cNvSpPr txBox="1"/>
          <p:nvPr>
            <p:ph type="title"/>
          </p:nvPr>
        </p:nvSpPr>
        <p:spPr>
          <a:xfrm>
            <a:off x="6810424" y="-152400"/>
            <a:ext cx="6092776" cy="1201887"/>
          </a:xfrm>
          <a:prstGeom prst="rect">
            <a:avLst/>
          </a:prstGeom>
        </p:spPr>
        <p:txBody>
          <a:bodyPr/>
          <a:lstStyle/>
          <a:p>
            <a:pPr algn="r">
              <a:defRPr sz="1400"/>
            </a:pPr>
            <a:r>
              <a:t>Unidad 7. Composición Académica</a:t>
            </a:r>
          </a:p>
          <a:p>
            <a:pPr algn="r">
              <a:defRPr sz="1400"/>
            </a:pPr>
            <a:r>
              <a:t>Lección 3. Tipología</a:t>
            </a:r>
          </a:p>
        </p:txBody>
      </p:sp>
      <p:sp>
        <p:nvSpPr>
          <p:cNvPr id="162" name="https://sites.google.com/site/redaccionavanzada2013/22"/>
          <p:cNvSpPr txBox="1"/>
          <p:nvPr/>
        </p:nvSpPr>
        <p:spPr>
          <a:xfrm>
            <a:off x="6583125" y="9151612"/>
            <a:ext cx="6163150" cy="3911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500">
                <a:latin typeface="Chalkduster"/>
                <a:ea typeface="Chalkduster"/>
                <a:cs typeface="Chalkduster"/>
                <a:sym typeface="Chalkduster"/>
              </a:defRPr>
            </a:lvl1pPr>
          </a:lstStyle>
          <a:p>
            <a:pPr/>
            <a:r>
              <a:t>https://sites.google.com/site/redaccionavanzada2013/22</a:t>
            </a:r>
          </a:p>
        </p:txBody>
      </p:sp>
      <p:sp>
        <p:nvSpPr>
          <p:cNvPr id="163" name="El resumen…"/>
          <p:cNvSpPr txBox="1"/>
          <p:nvPr/>
        </p:nvSpPr>
        <p:spPr>
          <a:xfrm>
            <a:off x="7461250" y="2874478"/>
            <a:ext cx="6621809" cy="44521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27755" indent="-527755" algn="l" defTabSz="457200">
              <a:buSzPct val="100000"/>
              <a:buAutoNum type="arabicPeriod" startAt="1"/>
              <a:defRPr b="0" sz="3300">
                <a:solidFill>
                  <a:srgbClr val="A8E685"/>
                </a:solidFill>
                <a:latin typeface="Chalkduster"/>
                <a:ea typeface="Chalkduster"/>
                <a:cs typeface="Chalkduster"/>
                <a:sym typeface="Chalkduster"/>
              </a:defRPr>
            </a:pPr>
            <a:r>
              <a:t>El resumen</a:t>
            </a:r>
          </a:p>
          <a:p>
            <a:pPr marL="527755" indent="-527755" algn="l" defTabSz="457200">
              <a:buSzPct val="100000"/>
              <a:buAutoNum type="arabicPeriod" startAt="1"/>
              <a:defRPr b="0" sz="3300">
                <a:solidFill>
                  <a:srgbClr val="A8E685"/>
                </a:solidFill>
                <a:latin typeface="Chalkduster"/>
                <a:ea typeface="Chalkduster"/>
                <a:cs typeface="Chalkduster"/>
                <a:sym typeface="Chalkduster"/>
              </a:defRPr>
            </a:pPr>
            <a:r>
              <a:t>El informe</a:t>
            </a:r>
          </a:p>
          <a:p>
            <a:pPr marL="527755" indent="-527755" algn="l" defTabSz="457200">
              <a:buSzPct val="100000"/>
              <a:buAutoNum type="arabicPeriod" startAt="1"/>
              <a:defRPr b="0" sz="3300">
                <a:solidFill>
                  <a:srgbClr val="A8E685"/>
                </a:solidFill>
                <a:latin typeface="Chalkduster"/>
                <a:ea typeface="Chalkduster"/>
                <a:cs typeface="Chalkduster"/>
                <a:sym typeface="Chalkduster"/>
              </a:defRPr>
            </a:pPr>
            <a:r>
              <a:t>La reseña</a:t>
            </a:r>
          </a:p>
          <a:p>
            <a:pPr marL="527755" indent="-527755" algn="l" defTabSz="457200">
              <a:buSzPct val="100000"/>
              <a:buAutoNum type="arabicPeriod" startAt="1"/>
              <a:defRPr b="0" sz="3300">
                <a:solidFill>
                  <a:srgbClr val="A8E685"/>
                </a:solidFill>
                <a:latin typeface="Chalkduster"/>
                <a:ea typeface="Chalkduster"/>
                <a:cs typeface="Chalkduster"/>
                <a:sym typeface="Chalkduster"/>
              </a:defRPr>
            </a:pPr>
            <a:r>
              <a:t>El ensayo</a:t>
            </a:r>
          </a:p>
          <a:p>
            <a:pPr marL="527755" indent="-527755" algn="l" defTabSz="457200">
              <a:buSzPct val="100000"/>
              <a:buAutoNum type="arabicPeriod" startAt="1"/>
              <a:defRPr b="0" sz="3300">
                <a:solidFill>
                  <a:srgbClr val="A8E685"/>
                </a:solidFill>
                <a:latin typeface="Chalkduster"/>
                <a:ea typeface="Chalkduster"/>
                <a:cs typeface="Chalkduster"/>
                <a:sym typeface="Chalkduster"/>
              </a:defRPr>
            </a:pPr>
            <a:r>
              <a:t>La monografía</a:t>
            </a:r>
          </a:p>
          <a:p>
            <a:pPr marL="527755" indent="-527755" algn="l" defTabSz="457200">
              <a:buSzPct val="100000"/>
              <a:buAutoNum type="arabicPeriod" startAt="1"/>
              <a:defRPr b="0" sz="3300">
                <a:solidFill>
                  <a:srgbClr val="A8E685"/>
                </a:solidFill>
                <a:latin typeface="Chalkduster"/>
                <a:ea typeface="Chalkduster"/>
                <a:cs typeface="Chalkduster"/>
                <a:sym typeface="Chalkduster"/>
              </a:defRPr>
            </a:pPr>
            <a:r>
              <a:t>La tesis</a:t>
            </a:r>
          </a:p>
          <a:p>
            <a:pPr marL="527755" indent="-527755" algn="l" defTabSz="457200">
              <a:buSzPct val="100000"/>
              <a:buAutoNum type="arabicPeriod" startAt="1"/>
              <a:defRPr b="0" sz="3300">
                <a:solidFill>
                  <a:srgbClr val="A8E685"/>
                </a:solidFill>
                <a:latin typeface="Chalkduster"/>
                <a:ea typeface="Chalkduster"/>
                <a:cs typeface="Chalkduster"/>
                <a:sym typeface="Chalkduster"/>
              </a:defRPr>
            </a:pPr>
            <a:r>
              <a:t>El libro</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COMPOSICIONES ACADÉMICAS…"/>
          <p:cNvSpPr txBox="1"/>
          <p:nvPr/>
        </p:nvSpPr>
        <p:spPr>
          <a:xfrm>
            <a:off x="340158" y="1627115"/>
            <a:ext cx="11994285" cy="64993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b="0" sz="1800">
                <a:solidFill>
                  <a:srgbClr val="A8E685"/>
                </a:solidFill>
                <a:latin typeface="Chalkduster"/>
                <a:ea typeface="Chalkduster"/>
                <a:cs typeface="Chalkduster"/>
                <a:sym typeface="Chalkduster"/>
              </a:defRPr>
            </a:pPr>
            <a:r>
              <a:t>COMPOSICIONES ACADÉMICAS</a:t>
            </a:r>
          </a:p>
          <a:p>
            <a:pPr algn="just" defTabSz="457200">
              <a:defRPr b="0" sz="1800">
                <a:solidFill>
                  <a:srgbClr val="A8E685"/>
                </a:solidFill>
                <a:latin typeface="Chalkduster"/>
                <a:ea typeface="Chalkduster"/>
                <a:cs typeface="Chalkduster"/>
                <a:sym typeface="Chalkduster"/>
              </a:defRPr>
            </a:pPr>
            <a:r>
              <a:t>3. Tipología</a:t>
            </a:r>
          </a:p>
          <a:p>
            <a:pPr algn="just" defTabSz="457200">
              <a:defRPr b="0" sz="1800">
                <a:latin typeface="Chalkduster"/>
                <a:ea typeface="Chalkduster"/>
                <a:cs typeface="Chalkduster"/>
                <a:sym typeface="Chalkduster"/>
              </a:defRPr>
            </a:pPr>
          </a:p>
          <a:p>
            <a:pPr algn="just" defTabSz="457200">
              <a:defRPr b="0" sz="1800">
                <a:latin typeface="Chalkduster"/>
                <a:ea typeface="Chalkduster"/>
                <a:cs typeface="Chalkduster"/>
                <a:sym typeface="Chalkduster"/>
              </a:defRPr>
            </a:pPr>
            <a:r>
              <a:t>El resumen</a:t>
            </a:r>
            <a:r>
              <a:t> </a:t>
            </a:r>
          </a:p>
          <a:p>
            <a:pPr marL="285750" indent="-285750" algn="just" defTabSz="457200">
              <a:buSzPct val="43000"/>
              <a:buBlip>
                <a:blip r:embed="rId2"/>
              </a:buBlip>
              <a:defRPr b="0" sz="1800">
                <a:latin typeface="Chalkduster"/>
                <a:ea typeface="Chalkduster"/>
                <a:cs typeface="Chalkduster"/>
                <a:sym typeface="Chalkduster"/>
              </a:defRPr>
            </a:pPr>
            <a:r>
              <a:t>El resumen es un documento en el que se trata de reducir el tamaño de una redacción más extensa. </a:t>
            </a:r>
          </a:p>
          <a:p>
            <a:pPr algn="just" defTabSz="457200">
              <a:defRPr b="0" sz="1800">
                <a:latin typeface="Chalkduster"/>
                <a:ea typeface="Chalkduster"/>
                <a:cs typeface="Chalkduster"/>
                <a:sym typeface="Chalkduster"/>
              </a:defRPr>
            </a:pPr>
          </a:p>
          <a:p>
            <a:pPr marL="285750" indent="-285750" algn="just" defTabSz="457200">
              <a:buSzPct val="43000"/>
              <a:buBlip>
                <a:blip r:embed="rId2"/>
              </a:buBlip>
              <a:defRPr b="0" sz="1800">
                <a:latin typeface="Chalkduster"/>
                <a:ea typeface="Chalkduster"/>
                <a:cs typeface="Chalkduster"/>
                <a:sym typeface="Chalkduster"/>
              </a:defRPr>
            </a:pPr>
            <a:r>
              <a:t>Para elaborar un buen resumen, será necesario que hayamos comprendido plenamente el texto que vamos a resumir, así como que expresemos su contenido con nuestras propias palabras, a la vez que ordenamos la información según nuestro propio criterio. Es decir, no tenemos por qué seguir al pie de la letra la estructura que el autor del texto leído maneja. Nosotros podemos y debemos recrear esa estructura mediante la agrupación de los conceptos que el texto presenta. </a:t>
            </a:r>
          </a:p>
          <a:p>
            <a:pPr algn="just" defTabSz="457200">
              <a:defRPr b="0" sz="1800">
                <a:latin typeface="Chalkduster"/>
                <a:ea typeface="Chalkduster"/>
                <a:cs typeface="Chalkduster"/>
                <a:sym typeface="Chalkduster"/>
              </a:defRPr>
            </a:pPr>
          </a:p>
          <a:p>
            <a:pPr marL="285750" indent="-285750" algn="just" defTabSz="457200">
              <a:buSzPct val="43000"/>
              <a:buBlip>
                <a:blip r:embed="rId2"/>
              </a:buBlip>
              <a:defRPr b="0" sz="1800">
                <a:latin typeface="Chalkduster"/>
                <a:ea typeface="Chalkduster"/>
                <a:cs typeface="Chalkduster"/>
                <a:sym typeface="Chalkduster"/>
              </a:defRPr>
            </a:pPr>
            <a:r>
              <a:t>No perdamos de vista que aun cuando para redactar el resumen lo hagamos empleando nuestras propias palabras, debemos cuidar de hacer uso del lenguaje formal, tal como lo exige la redacción de todo texto académico del autor del texto, sobre todo si el resumen es para que lo lea otra persona.</a:t>
            </a:r>
          </a:p>
        </p:txBody>
      </p:sp>
      <p:sp>
        <p:nvSpPr>
          <p:cNvPr id="166" name="Unidad 7. Composición Académica…"/>
          <p:cNvSpPr txBox="1"/>
          <p:nvPr>
            <p:ph type="title"/>
          </p:nvPr>
        </p:nvSpPr>
        <p:spPr>
          <a:xfrm>
            <a:off x="6810424" y="-152400"/>
            <a:ext cx="6092776" cy="1201887"/>
          </a:xfrm>
          <a:prstGeom prst="rect">
            <a:avLst/>
          </a:prstGeom>
        </p:spPr>
        <p:txBody>
          <a:bodyPr/>
          <a:lstStyle/>
          <a:p>
            <a:pPr algn="r">
              <a:defRPr sz="1400"/>
            </a:pPr>
            <a:r>
              <a:t>Unidad 7. Composición Académica</a:t>
            </a:r>
          </a:p>
          <a:p>
            <a:pPr algn="r">
              <a:defRPr sz="1400"/>
            </a:pPr>
            <a:r>
              <a:t>Lección 3. Tipología</a:t>
            </a:r>
          </a:p>
        </p:txBody>
      </p:sp>
      <p:sp>
        <p:nvSpPr>
          <p:cNvPr id="167" name="https://sites.google.com/site/redaccionavanzada2013/22"/>
          <p:cNvSpPr txBox="1"/>
          <p:nvPr/>
        </p:nvSpPr>
        <p:spPr>
          <a:xfrm>
            <a:off x="6583125" y="9151612"/>
            <a:ext cx="6163150" cy="3911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500">
                <a:latin typeface="Chalkduster"/>
                <a:ea typeface="Chalkduster"/>
                <a:cs typeface="Chalkduster"/>
                <a:sym typeface="Chalkduster"/>
              </a:defRPr>
            </a:lvl1pPr>
          </a:lstStyle>
          <a:p>
            <a:pPr/>
            <a:r>
              <a:t>https://sites.google.com/site/redaccionavanzada2013/22</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COMPOSICIONES ACADÉMICAS…"/>
          <p:cNvSpPr txBox="1"/>
          <p:nvPr/>
        </p:nvSpPr>
        <p:spPr>
          <a:xfrm>
            <a:off x="378258" y="528818"/>
            <a:ext cx="11994285" cy="86959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b="0" sz="2100">
                <a:solidFill>
                  <a:srgbClr val="A8E685"/>
                </a:solidFill>
                <a:latin typeface="Chalkduster"/>
                <a:ea typeface="Chalkduster"/>
                <a:cs typeface="Chalkduster"/>
                <a:sym typeface="Chalkduster"/>
              </a:defRPr>
            </a:pPr>
            <a:r>
              <a:t>COMPOSICIONES ACADÉMICAS</a:t>
            </a:r>
          </a:p>
          <a:p>
            <a:pPr algn="just" defTabSz="457200">
              <a:defRPr b="0" sz="2100">
                <a:solidFill>
                  <a:srgbClr val="A8E685"/>
                </a:solidFill>
                <a:latin typeface="Chalkduster"/>
                <a:ea typeface="Chalkduster"/>
                <a:cs typeface="Chalkduster"/>
                <a:sym typeface="Chalkduster"/>
              </a:defRPr>
            </a:pPr>
            <a:r>
              <a:t>3. Tipología</a:t>
            </a:r>
          </a:p>
          <a:p>
            <a:pPr algn="just" defTabSz="457200">
              <a:defRPr b="0" sz="300">
                <a:latin typeface="Chalkduster"/>
                <a:ea typeface="Chalkduster"/>
                <a:cs typeface="Chalkduster"/>
                <a:sym typeface="Chalkduster"/>
              </a:defRPr>
            </a:pPr>
          </a:p>
          <a:p>
            <a:pPr algn="just" defTabSz="457200">
              <a:defRPr b="0" sz="2100">
                <a:latin typeface="Chalkduster"/>
                <a:ea typeface="Chalkduster"/>
                <a:cs typeface="Chalkduster"/>
                <a:sym typeface="Chalkduster"/>
              </a:defRPr>
            </a:pPr>
            <a:r>
              <a:t>El informe</a:t>
            </a:r>
            <a:r>
              <a:t> </a:t>
            </a:r>
          </a:p>
          <a:p>
            <a:pPr marL="333375" indent="-333375" algn="just" defTabSz="457200">
              <a:buSzPct val="43000"/>
              <a:buBlip>
                <a:blip r:embed="rId2"/>
              </a:buBlip>
              <a:defRPr b="0" sz="2100">
                <a:latin typeface="Chalkduster"/>
                <a:ea typeface="Chalkduster"/>
                <a:cs typeface="Chalkduster"/>
                <a:sym typeface="Chalkduster"/>
              </a:defRPr>
            </a:pPr>
            <a:r>
              <a:t>El informe es un documento que pertenece a los textos de tipo expositivo o informativo. En él, se expone algún aspecto de la realidad de la manera más objetiva y veraz posible. Podemos elaborar un informe sobre algún evento o sobre algún proceso que hayamos observado, así como sobre alguna lectura que hayamos realizado.</a:t>
            </a:r>
          </a:p>
          <a:p>
            <a:pPr marL="333375" indent="-333375" algn="l" defTabSz="457200">
              <a:buSzPct val="43000"/>
              <a:buBlip>
                <a:blip r:embed="rId2"/>
              </a:buBlip>
              <a:defRPr b="0" sz="2100">
                <a:latin typeface="Chalkduster"/>
                <a:ea typeface="Chalkduster"/>
                <a:cs typeface="Chalkduster"/>
                <a:sym typeface="Chalkduster"/>
              </a:defRPr>
            </a:pPr>
            <a:r>
              <a:t>El informe suele presentar la siguiente estructura: introducción, cuerpo y cierre. </a:t>
            </a:r>
          </a:p>
          <a:p>
            <a:pPr lvl="1" marL="904875" indent="-333375" algn="l" defTabSz="457200">
              <a:buSzPct val="100000"/>
              <a:buChar char="-"/>
              <a:defRPr b="0" sz="2100">
                <a:solidFill>
                  <a:srgbClr val="E8BB25"/>
                </a:solidFill>
                <a:latin typeface="Chalkduster"/>
                <a:ea typeface="Chalkduster"/>
                <a:cs typeface="Chalkduster"/>
                <a:sym typeface="Chalkduster"/>
              </a:defRPr>
            </a:pPr>
            <a:r>
              <a:t>En la introducción, se consigna el tema sobre el cual versa el informe, así como el objetivo u objetivos que este tiene. La introducción puede estar compuesta por un único párrafo. </a:t>
            </a:r>
          </a:p>
          <a:p>
            <a:pPr lvl="1" marL="904875" indent="-333375" algn="l" defTabSz="457200">
              <a:buSzPct val="100000"/>
              <a:buChar char="-"/>
              <a:defRPr b="0" sz="2100">
                <a:latin typeface="Chalkduster"/>
                <a:ea typeface="Chalkduster"/>
                <a:cs typeface="Chalkduster"/>
                <a:sym typeface="Chalkduster"/>
              </a:defRPr>
            </a:pPr>
            <a:r>
              <a:rPr>
                <a:solidFill>
                  <a:srgbClr val="71B0E2"/>
                </a:solidFill>
              </a:rPr>
              <a:t>En el cuerpo, se hace un análisis objetivo de los hechos, procesos, datos o ideas importantes que hayamos recogido de nuestra observación de algún hecho o de la lectura que hayamos realizado.</a:t>
            </a:r>
            <a:r>
              <a:t> </a:t>
            </a:r>
          </a:p>
          <a:p>
            <a:pPr lvl="1" marL="904875" indent="-333375" algn="l" defTabSz="457200">
              <a:buSzPct val="100000"/>
              <a:buChar char="-"/>
              <a:defRPr b="0" sz="2100">
                <a:solidFill>
                  <a:srgbClr val="D4ABEF"/>
                </a:solidFill>
                <a:latin typeface="Chalkduster"/>
                <a:ea typeface="Chalkduster"/>
                <a:cs typeface="Chalkduster"/>
                <a:sym typeface="Chalkduster"/>
              </a:defRPr>
            </a:pPr>
            <a:r>
              <a:t>Y, finalmente, en el cierre, quien elabora el informe, presenta comentarios, críticas, sugerencias, recomendaciones o alternativas de solución, partes que si bien son de carácter personal deben estar debidamente justificadas. Es decir, el cierre del informe no debe reducirse a hacer únicamente una síntesis de lo expuesto.</a:t>
            </a:r>
          </a:p>
        </p:txBody>
      </p:sp>
      <p:sp>
        <p:nvSpPr>
          <p:cNvPr id="170" name="Unidad 7. Composición Académica…"/>
          <p:cNvSpPr txBox="1"/>
          <p:nvPr>
            <p:ph type="title"/>
          </p:nvPr>
        </p:nvSpPr>
        <p:spPr>
          <a:xfrm>
            <a:off x="6810424" y="-152400"/>
            <a:ext cx="6092776" cy="1201887"/>
          </a:xfrm>
          <a:prstGeom prst="rect">
            <a:avLst/>
          </a:prstGeom>
        </p:spPr>
        <p:txBody>
          <a:bodyPr/>
          <a:lstStyle/>
          <a:p>
            <a:pPr algn="r">
              <a:defRPr sz="1400"/>
            </a:pPr>
            <a:r>
              <a:t>Unidad 7. Composición Académica</a:t>
            </a:r>
          </a:p>
          <a:p>
            <a:pPr algn="r">
              <a:defRPr sz="1400"/>
            </a:pPr>
            <a:r>
              <a:t>Lección 3. Tipología</a:t>
            </a:r>
          </a:p>
        </p:txBody>
      </p:sp>
      <p:sp>
        <p:nvSpPr>
          <p:cNvPr id="171" name="https://sites.google.com/site/redaccionavanzada2013/22"/>
          <p:cNvSpPr txBox="1"/>
          <p:nvPr/>
        </p:nvSpPr>
        <p:spPr>
          <a:xfrm>
            <a:off x="512525" y="9342112"/>
            <a:ext cx="6163150" cy="3911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500">
                <a:latin typeface="Chalkduster"/>
                <a:ea typeface="Chalkduster"/>
                <a:cs typeface="Chalkduster"/>
                <a:sym typeface="Chalkduster"/>
              </a:defRPr>
            </a:lvl1pPr>
          </a:lstStyle>
          <a:p>
            <a:pPr/>
            <a:r>
              <a:t>https://sites.google.com/site/redaccionavanzada2013/22</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COMPOSICIONES ACADÉMICAS…"/>
          <p:cNvSpPr txBox="1"/>
          <p:nvPr/>
        </p:nvSpPr>
        <p:spPr>
          <a:xfrm>
            <a:off x="352858" y="484368"/>
            <a:ext cx="11994285" cy="81752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b="0" sz="2000">
                <a:solidFill>
                  <a:srgbClr val="A8E685"/>
                </a:solidFill>
                <a:latin typeface="Chalkduster"/>
                <a:ea typeface="Chalkduster"/>
                <a:cs typeface="Chalkduster"/>
                <a:sym typeface="Chalkduster"/>
              </a:defRPr>
            </a:pPr>
            <a:r>
              <a:t>COMPOSICIONES ACADÉMICAS</a:t>
            </a:r>
          </a:p>
          <a:p>
            <a:pPr algn="just" defTabSz="457200">
              <a:defRPr b="0" sz="2000">
                <a:solidFill>
                  <a:srgbClr val="A8E685"/>
                </a:solidFill>
                <a:latin typeface="Chalkduster"/>
                <a:ea typeface="Chalkduster"/>
                <a:cs typeface="Chalkduster"/>
                <a:sym typeface="Chalkduster"/>
              </a:defRPr>
            </a:pPr>
            <a:r>
              <a:t>3. Tipología</a:t>
            </a:r>
          </a:p>
          <a:p>
            <a:pPr algn="just" defTabSz="457200">
              <a:defRPr b="0" sz="2000">
                <a:latin typeface="Chalkduster"/>
                <a:ea typeface="Chalkduster"/>
                <a:cs typeface="Chalkduster"/>
                <a:sym typeface="Chalkduster"/>
              </a:defRPr>
            </a:pPr>
          </a:p>
          <a:p>
            <a:pPr marL="240029" indent="-240029" algn="just" defTabSz="457200">
              <a:defRPr b="0" sz="2000">
                <a:latin typeface="Chalkduster"/>
                <a:ea typeface="Chalkduster"/>
                <a:cs typeface="Chalkduster"/>
                <a:sym typeface="Chalkduster"/>
              </a:defRPr>
            </a:pPr>
            <a:r>
              <a:t>La reseña</a:t>
            </a:r>
            <a:r>
              <a:t> </a:t>
            </a:r>
          </a:p>
          <a:p>
            <a:pPr marL="238125" indent="-238125" algn="just" defTabSz="457200">
              <a:buSzPct val="43000"/>
              <a:buBlip>
                <a:blip r:embed="rId2"/>
              </a:buBlip>
              <a:defRPr b="0" sz="2100">
                <a:latin typeface="Chalkduster"/>
                <a:ea typeface="Chalkduster"/>
                <a:cs typeface="Chalkduster"/>
                <a:sym typeface="Chalkduster"/>
              </a:defRPr>
            </a:pPr>
            <a:r>
              <a:t>La reseña es un documento crítico; en ella evaluamos y juzgamos la información que recogemos de otras fuentes tales como libros, artículos de revistas, enciclopedias, entrevistas, películas, videos, conferencias, etcétera.</a:t>
            </a:r>
          </a:p>
          <a:p>
            <a:pPr marL="238125" indent="-238125" algn="just" defTabSz="457200">
              <a:buSzPct val="43000"/>
              <a:buBlip>
                <a:blip r:embed="rId2"/>
              </a:buBlip>
              <a:defRPr b="0" sz="2100">
                <a:latin typeface="Chalkduster"/>
                <a:ea typeface="Chalkduster"/>
                <a:cs typeface="Chalkduster"/>
                <a:sym typeface="Chalkduster"/>
              </a:defRPr>
            </a:pPr>
            <a:r>
              <a:t>Al ser la reseña un texto crítico que implica evaluación, incluirá partes informativas así como partes argumentativas. Las partes informativas presentarán la información sobre la cual se emitirá la crítica; las partes argumentativas presentarán los argumentos con los que sustentarán y justificarán los comentarios, opiniones y críticas que expresemos en la reseña.</a:t>
            </a:r>
          </a:p>
          <a:p>
            <a:pPr marL="238125" indent="-238125" algn="just" defTabSz="457200">
              <a:buSzPct val="43000"/>
              <a:buBlip>
                <a:blip r:embed="rId2"/>
              </a:buBlip>
              <a:defRPr b="0" sz="2100">
                <a:latin typeface="Chalkduster"/>
                <a:ea typeface="Chalkduster"/>
                <a:cs typeface="Chalkduster"/>
                <a:sym typeface="Chalkduster"/>
              </a:defRPr>
            </a:pPr>
            <a:r>
              <a:t>Mediante la reseña académica criticamos otro texto; y el objetivo de esta crítica es cuestionar la validez de dicha fuente de información. La elaboración de una reseña de este tipo nos permite aproximarnos a la fuente de información como lectores activos y críticos que cuestionan la validez y el valor que puedan tener las fuentes de información que se consulten.</a:t>
            </a:r>
          </a:p>
        </p:txBody>
      </p:sp>
      <p:sp>
        <p:nvSpPr>
          <p:cNvPr id="174" name="Unidad 7. Composición Académica…"/>
          <p:cNvSpPr txBox="1"/>
          <p:nvPr>
            <p:ph type="title"/>
          </p:nvPr>
        </p:nvSpPr>
        <p:spPr>
          <a:xfrm>
            <a:off x="6810424" y="-152400"/>
            <a:ext cx="6092776" cy="1201887"/>
          </a:xfrm>
          <a:prstGeom prst="rect">
            <a:avLst/>
          </a:prstGeom>
        </p:spPr>
        <p:txBody>
          <a:bodyPr/>
          <a:lstStyle/>
          <a:p>
            <a:pPr algn="r">
              <a:defRPr sz="1400"/>
            </a:pPr>
            <a:r>
              <a:t>Unidad 7. Composición Académica</a:t>
            </a:r>
          </a:p>
          <a:p>
            <a:pPr algn="r">
              <a:defRPr sz="1400"/>
            </a:pPr>
            <a:r>
              <a:t>Lección 3. Tipología</a:t>
            </a:r>
          </a:p>
        </p:txBody>
      </p:sp>
      <p:sp>
        <p:nvSpPr>
          <p:cNvPr id="175" name="https://sites.google.com/site/redaccionavanzada2013/22"/>
          <p:cNvSpPr txBox="1"/>
          <p:nvPr/>
        </p:nvSpPr>
        <p:spPr>
          <a:xfrm>
            <a:off x="6583125" y="9151612"/>
            <a:ext cx="6163150" cy="3911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500">
                <a:latin typeface="Chalkduster"/>
                <a:ea typeface="Chalkduster"/>
                <a:cs typeface="Chalkduster"/>
                <a:sym typeface="Chalkduster"/>
              </a:defRPr>
            </a:lvl1pPr>
          </a:lstStyle>
          <a:p>
            <a:pPr/>
            <a:r>
              <a:t>https://sites.google.com/site/redaccionavanzada2013/22</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COMPOSICIONES ACADÉMICAS…"/>
          <p:cNvSpPr txBox="1"/>
          <p:nvPr/>
        </p:nvSpPr>
        <p:spPr>
          <a:xfrm>
            <a:off x="505258" y="376923"/>
            <a:ext cx="11994285" cy="85425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b="0" sz="3000">
                <a:solidFill>
                  <a:srgbClr val="A8E685"/>
                </a:solidFill>
                <a:latin typeface="Chalkduster"/>
                <a:ea typeface="Chalkduster"/>
                <a:cs typeface="Chalkduster"/>
                <a:sym typeface="Chalkduster"/>
              </a:defRPr>
            </a:pPr>
            <a:r>
              <a:t>COMPOSICIONES ACADÉMICAS</a:t>
            </a:r>
          </a:p>
          <a:p>
            <a:pPr algn="just" defTabSz="457200">
              <a:defRPr b="0" sz="3000">
                <a:solidFill>
                  <a:srgbClr val="A8E685"/>
                </a:solidFill>
                <a:latin typeface="Chalkduster"/>
                <a:ea typeface="Chalkduster"/>
                <a:cs typeface="Chalkduster"/>
                <a:sym typeface="Chalkduster"/>
              </a:defRPr>
            </a:pPr>
            <a:r>
              <a:t>3. Tipología</a:t>
            </a:r>
          </a:p>
          <a:p>
            <a:pPr algn="just" defTabSz="457200">
              <a:defRPr b="0" sz="3000">
                <a:latin typeface="Chalkduster"/>
                <a:ea typeface="Chalkduster"/>
                <a:cs typeface="Chalkduster"/>
                <a:sym typeface="Chalkduster"/>
              </a:defRPr>
            </a:pPr>
          </a:p>
          <a:p>
            <a:pPr algn="l" defTabSz="457200">
              <a:defRPr b="0" sz="2700">
                <a:latin typeface="Chalkduster"/>
                <a:ea typeface="Chalkduster"/>
                <a:cs typeface="Chalkduster"/>
                <a:sym typeface="Chalkduster"/>
              </a:defRPr>
            </a:pPr>
            <a:r>
              <a:t>El ensayo</a:t>
            </a:r>
            <a:r>
              <a:t> </a:t>
            </a:r>
          </a:p>
          <a:p>
            <a:pPr algn="l" defTabSz="457200">
              <a:defRPr b="0" sz="2700">
                <a:latin typeface="Chalkduster"/>
                <a:ea typeface="Chalkduster"/>
                <a:cs typeface="Chalkduster"/>
                <a:sym typeface="Chalkduster"/>
              </a:defRPr>
            </a:pPr>
            <a:r>
              <a:t>El ensayo es un texto en el que su autor presenta un comentario personal o libre. En este tipo de texto, se defiende una tesis personal, y la defensa de esta tesis personal se hace mediante un trabajo de argumentación.</a:t>
            </a:r>
          </a:p>
          <a:p>
            <a:pPr algn="l" defTabSz="457200">
              <a:defRPr b="0" sz="2700">
                <a:latin typeface="Chalkduster"/>
                <a:ea typeface="Chalkduster"/>
                <a:cs typeface="Chalkduster"/>
                <a:sym typeface="Chalkduster"/>
              </a:defRPr>
            </a:pPr>
          </a:p>
          <a:p>
            <a:pPr algn="l" defTabSz="457200">
              <a:defRPr b="0" sz="2700">
                <a:latin typeface="Chalkduster"/>
                <a:ea typeface="Chalkduster"/>
                <a:cs typeface="Chalkduster"/>
                <a:sym typeface="Chalkduster"/>
              </a:defRPr>
            </a:pPr>
            <a:r>
              <a:t>La </a:t>
            </a:r>
            <a:r>
              <a:t>monografía</a:t>
            </a:r>
            <a:r>
              <a:t> </a:t>
            </a:r>
          </a:p>
          <a:p>
            <a:pPr algn="l" defTabSz="457200">
              <a:defRPr b="0" sz="2700">
                <a:latin typeface="Chalkduster"/>
                <a:ea typeface="Chalkduster"/>
                <a:cs typeface="Chalkduster"/>
                <a:sym typeface="Chalkduster"/>
              </a:defRPr>
            </a:pPr>
            <a:r>
              <a:t>La monografía es un documento escrito que tiene la función de informar de forma argumentativa sobre una temática en particular. En general se trata de textos extensos, en los que se ofrece mucha investigación que seguramente aportará algo nuevo al exponer su conclusión.</a:t>
            </a:r>
            <a:endParaRPr>
              <a:solidFill>
                <a:srgbClr val="000000"/>
              </a:solidFill>
            </a:endParaRPr>
          </a:p>
        </p:txBody>
      </p:sp>
      <p:sp>
        <p:nvSpPr>
          <p:cNvPr id="178" name="Unidad 7. Composición Académica…"/>
          <p:cNvSpPr txBox="1"/>
          <p:nvPr>
            <p:ph type="title"/>
          </p:nvPr>
        </p:nvSpPr>
        <p:spPr>
          <a:xfrm>
            <a:off x="6810424" y="-152400"/>
            <a:ext cx="6092776" cy="1201887"/>
          </a:xfrm>
          <a:prstGeom prst="rect">
            <a:avLst/>
          </a:prstGeom>
        </p:spPr>
        <p:txBody>
          <a:bodyPr/>
          <a:lstStyle/>
          <a:p>
            <a:pPr algn="r">
              <a:defRPr sz="1400"/>
            </a:pPr>
            <a:r>
              <a:t>Unidad 7. Composición Académica</a:t>
            </a:r>
          </a:p>
          <a:p>
            <a:pPr algn="r">
              <a:defRPr sz="1400"/>
            </a:pPr>
            <a:r>
              <a:t>Lección 3. Tipología</a:t>
            </a:r>
          </a:p>
        </p:txBody>
      </p:sp>
      <p:sp>
        <p:nvSpPr>
          <p:cNvPr id="179" name="https://sites.google.com/site/redaccionavanzada2013/22"/>
          <p:cNvSpPr txBox="1"/>
          <p:nvPr/>
        </p:nvSpPr>
        <p:spPr>
          <a:xfrm>
            <a:off x="6583125" y="9151612"/>
            <a:ext cx="6163150" cy="3911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500">
                <a:latin typeface="Chalkduster"/>
                <a:ea typeface="Chalkduster"/>
                <a:cs typeface="Chalkduster"/>
                <a:sym typeface="Chalkduster"/>
              </a:defRPr>
            </a:lvl1pPr>
          </a:lstStyle>
          <a:p>
            <a:pPr/>
            <a:r>
              <a:t>https://sites.google.com/site/redaccionavanzada2013/22</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1" name="Image" descr="Image"/>
          <p:cNvPicPr>
            <a:picLocks noChangeAspect="0"/>
          </p:cNvPicPr>
          <p:nvPr>
            <p:ph type="pic" idx="13"/>
          </p:nvPr>
        </p:nvPicPr>
        <p:blipFill>
          <a:blip r:embed="rId2">
            <a:extLst/>
          </a:blip>
          <a:stretch>
            <a:fillRect/>
          </a:stretch>
        </p:blipFill>
        <p:spPr>
          <a:xfrm>
            <a:off x="7588250" y="2254250"/>
            <a:ext cx="4835922" cy="6108700"/>
          </a:xfrm>
          <a:prstGeom prst="rect">
            <a:avLst/>
          </a:prstGeom>
        </p:spPr>
      </p:pic>
      <p:sp>
        <p:nvSpPr>
          <p:cNvPr id="182" name="TAREAS TRANSFORMADORAS"/>
          <p:cNvSpPr txBox="1"/>
          <p:nvPr>
            <p:ph type="title"/>
          </p:nvPr>
        </p:nvSpPr>
        <p:spPr>
          <a:xfrm>
            <a:off x="1612900" y="-25400"/>
            <a:ext cx="10464800" cy="2540000"/>
          </a:xfrm>
          <a:prstGeom prst="rect">
            <a:avLst/>
          </a:prstGeom>
        </p:spPr>
        <p:txBody>
          <a:bodyPr/>
          <a:lstStyle/>
          <a:p>
            <a:pPr>
              <a:defRPr sz="4700"/>
            </a:pPr>
          </a:p>
          <a:p>
            <a:pPr>
              <a:defRPr sz="4700">
                <a:solidFill>
                  <a:srgbClr val="A8E685"/>
                </a:solidFill>
              </a:defRPr>
            </a:pPr>
            <a:r>
              <a:t>TAREAS TRANSFORMADORAS</a:t>
            </a:r>
          </a:p>
        </p:txBody>
      </p:sp>
      <p:sp>
        <p:nvSpPr>
          <p:cNvPr id="183" name="U7. T3.…"/>
          <p:cNvSpPr txBox="1"/>
          <p:nvPr>
            <p:ph type="body" sz="half" idx="1"/>
          </p:nvPr>
        </p:nvSpPr>
        <p:spPr>
          <a:xfrm>
            <a:off x="1079599" y="2159000"/>
            <a:ext cx="6100416" cy="6096000"/>
          </a:xfrm>
          <a:prstGeom prst="rect">
            <a:avLst/>
          </a:prstGeom>
        </p:spPr>
        <p:txBody>
          <a:bodyPr/>
          <a:lstStyle/>
          <a:p>
            <a:pPr marL="482599" indent="-482599">
              <a:buBlip>
                <a:blip r:embed="rId3"/>
              </a:buBlip>
              <a:defRPr sz="5700"/>
            </a:pPr>
            <a:r>
              <a:t> U7. T3. </a:t>
            </a:r>
          </a:p>
          <a:p>
            <a:pPr marL="0" indent="0">
              <a:buSzTx/>
              <a:buNone/>
              <a:defRPr sz="5700"/>
            </a:pPr>
            <a:r>
              <a:t>Estudiar el Manual APA</a:t>
            </a:r>
          </a:p>
        </p:txBody>
      </p:sp>
      <p:sp>
        <p:nvSpPr>
          <p:cNvPr id="184" name="Unidad 7. Composición Académica…"/>
          <p:cNvSpPr txBox="1"/>
          <p:nvPr/>
        </p:nvSpPr>
        <p:spPr>
          <a:xfrm>
            <a:off x="6810424" y="-152400"/>
            <a:ext cx="6092776" cy="12018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1400">
                <a:latin typeface="Chalkduster"/>
                <a:ea typeface="Chalkduster"/>
                <a:cs typeface="Chalkduster"/>
                <a:sym typeface="Chalkduster"/>
              </a:defRPr>
            </a:pPr>
            <a:r>
              <a:t>Unidad 7. Composición Académica</a:t>
            </a:r>
          </a:p>
          <a:p>
            <a:pPr algn="r" defTabSz="457200">
              <a:defRPr b="0" sz="1400">
                <a:latin typeface="Chalkduster"/>
                <a:ea typeface="Chalkduster"/>
                <a:cs typeface="Chalkduster"/>
                <a:sym typeface="Chalkduster"/>
              </a:defRPr>
            </a:pPr>
            <a:r>
              <a:t>Lección 2. Estructura</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6" name="Image" descr="Image"/>
          <p:cNvPicPr>
            <a:picLocks noChangeAspect="1"/>
          </p:cNvPicPr>
          <p:nvPr>
            <p:ph type="pic" idx="13"/>
          </p:nvPr>
        </p:nvPicPr>
        <p:blipFill>
          <a:blip r:embed="rId2">
            <a:extLst/>
          </a:blip>
          <a:srcRect l="5145" t="2106" r="7927" b="3078"/>
          <a:stretch>
            <a:fillRect/>
          </a:stretch>
        </p:blipFill>
        <p:spPr>
          <a:prstGeom prst="rect">
            <a:avLst/>
          </a:prstGeom>
        </p:spPr>
      </p:pic>
      <p:sp>
        <p:nvSpPr>
          <p:cNvPr id="187" name="Examen Unidad 7"/>
          <p:cNvSpPr txBox="1"/>
          <p:nvPr/>
        </p:nvSpPr>
        <p:spPr>
          <a:xfrm>
            <a:off x="462721" y="536936"/>
            <a:ext cx="5500757"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4200">
                <a:solidFill>
                  <a:srgbClr val="000000"/>
                </a:solidFill>
                <a:latin typeface="Chalkduster"/>
                <a:ea typeface="Chalkduster"/>
                <a:cs typeface="Chalkduster"/>
                <a:sym typeface="Chalkduster"/>
              </a:defRPr>
            </a:lvl1pPr>
          </a:lstStyle>
          <a:p>
            <a:pPr/>
            <a:r>
              <a:t>Examen Unidad 7</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