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00" r:id="rId2"/>
    <p:sldId id="299" r:id="rId3"/>
    <p:sldId id="294" r:id="rId4"/>
    <p:sldId id="295" r:id="rId5"/>
    <p:sldId id="296" r:id="rId6"/>
    <p:sldId id="297" r:id="rId7"/>
    <p:sldId id="298" r:id="rId8"/>
    <p:sldId id="258" r:id="rId9"/>
    <p:sldId id="259" r:id="rId10"/>
    <p:sldId id="285" r:id="rId11"/>
    <p:sldId id="282" r:id="rId12"/>
    <p:sldId id="283"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8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6" autoAdjust="0"/>
    <p:restoredTop sz="94660"/>
  </p:normalViewPr>
  <p:slideViewPr>
    <p:cSldViewPr>
      <p:cViewPr varScale="1">
        <p:scale>
          <a:sx n="60" d="100"/>
          <a:sy n="60" d="100"/>
        </p:scale>
        <p:origin x="26" y="1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EFA8003-5436-49F2-BF71-FA3B13372DB2}" type="slidenum">
              <a:rPr lang="en-US" smtClean="0"/>
              <a:pPr/>
              <a:t>‹#›</a:t>
            </a:fld>
            <a:endParaRPr lang="en-US"/>
          </a:p>
        </p:txBody>
      </p:sp>
    </p:spTree>
    <p:extLst>
      <p:ext uri="{BB962C8B-B14F-4D97-AF65-F5344CB8AC3E}">
        <p14:creationId xmlns:p14="http://schemas.microsoft.com/office/powerpoint/2010/main" val="52140468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AD3E19-938C-4C95-9105-5F1D2712B16A}" type="slidenum">
              <a:rPr lang="en-US" smtClean="0"/>
              <a:pPr/>
              <a:t>‹#›</a:t>
            </a:fld>
            <a:endParaRPr lang="en-US"/>
          </a:p>
        </p:txBody>
      </p:sp>
    </p:spTree>
    <p:extLst>
      <p:ext uri="{BB962C8B-B14F-4D97-AF65-F5344CB8AC3E}">
        <p14:creationId xmlns:p14="http://schemas.microsoft.com/office/powerpoint/2010/main" val="168447377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701E474F-A469-4CA7-A4C4-FCE2FFA1C2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6B7FF6C2-4299-441A-9064-65F6913C82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id="{8FE8AA1C-7C23-411D-97B6-54A9111280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C6D8DB-B32A-4C51-9DCD-89E073381DF0}" type="slidenum">
              <a:rPr lang="en-US" altLang="en-US"/>
              <a:pPr/>
              <a:t>1</a:t>
            </a:fld>
            <a:endParaRPr lang="en-US" altLang="en-US"/>
          </a:p>
        </p:txBody>
      </p:sp>
      <p:sp>
        <p:nvSpPr>
          <p:cNvPr id="5125" name="Date Placeholder 5">
            <a:extLst>
              <a:ext uri="{FF2B5EF4-FFF2-40B4-BE49-F238E27FC236}">
                <a16:creationId xmlns:a16="http://schemas.microsoft.com/office/drawing/2014/main" id="{47A46B4D-699D-40A8-80DF-FA55A479FE64}"/>
              </a:ext>
            </a:extLst>
          </p:cNvPr>
          <p:cNvSpPr>
            <a:spLocks noGrp="1" noChangeArrowheads="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extLst>
      <p:ext uri="{BB962C8B-B14F-4D97-AF65-F5344CB8AC3E}">
        <p14:creationId xmlns:p14="http://schemas.microsoft.com/office/powerpoint/2010/main" val="2474958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1C3EF30-157B-480C-A129-A56E98AB2E67}"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C3EF30-157B-480C-A129-A56E98AB2E67}"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C3EF30-157B-480C-A129-A56E98AB2E67}"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C3EF30-157B-480C-A129-A56E98AB2E67}"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C3EF30-157B-480C-A129-A56E98AB2E67}"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C3EF30-157B-480C-A129-A56E98AB2E67}"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C3EF30-157B-480C-A129-A56E98AB2E67}" type="datetimeFigureOut">
              <a:rPr lang="en-US" smtClean="0"/>
              <a:pPr/>
              <a:t>6/3/2018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C3EF30-157B-480C-A129-A56E98AB2E67}" type="datetimeFigureOut">
              <a:rPr lang="en-US" smtClean="0"/>
              <a:pPr/>
              <a:t>6/3/2018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3EF30-157B-480C-A129-A56E98AB2E67}" type="datetimeFigureOut">
              <a:rPr lang="en-US" smtClean="0"/>
              <a:pPr/>
              <a:t>6/3/2018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C3EF30-157B-480C-A129-A56E98AB2E67}"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C3EF30-157B-480C-A129-A56E98AB2E67}"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5AEF0-E90E-460D-962F-8F56D97148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3EF30-157B-480C-A129-A56E98AB2E67}" type="datetimeFigureOut">
              <a:rPr lang="en-US" smtClean="0"/>
              <a:pPr/>
              <a:t>6/3/2018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5AEF0-E90E-460D-962F-8F56D97148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829C80E-9D2A-4917-BB6A-EB35B77F423A}"/>
              </a:ext>
            </a:extLst>
          </p:cNvPr>
          <p:cNvSpPr>
            <a:spLocks noGrp="1"/>
          </p:cNvSpPr>
          <p:nvPr>
            <p:ph type="ctrTitle"/>
          </p:nvPr>
        </p:nvSpPr>
        <p:spPr>
          <a:xfrm>
            <a:off x="685800" y="4545013"/>
            <a:ext cx="7772400" cy="1470025"/>
          </a:xfrm>
        </p:spPr>
        <p:txBody>
          <a:bodyPr/>
          <a:lstStyle/>
          <a:p>
            <a:r>
              <a:rPr lang="en-US" altLang="en-US" sz="3200" b="1" dirty="0"/>
              <a:t>by</a:t>
            </a:r>
          </a:p>
        </p:txBody>
      </p:sp>
      <p:sp>
        <p:nvSpPr>
          <p:cNvPr id="4099" name="Subtitle 2">
            <a:extLst>
              <a:ext uri="{FF2B5EF4-FFF2-40B4-BE49-F238E27FC236}">
                <a16:creationId xmlns:a16="http://schemas.microsoft.com/office/drawing/2014/main" id="{BC843928-B104-4B2B-9911-BF76B54DE5A9}"/>
              </a:ext>
            </a:extLst>
          </p:cNvPr>
          <p:cNvSpPr>
            <a:spLocks noGrp="1"/>
          </p:cNvSpPr>
          <p:nvPr>
            <p:ph type="subTitle" idx="1"/>
          </p:nvPr>
        </p:nvSpPr>
        <p:spPr>
          <a:xfrm>
            <a:off x="1393825" y="6035675"/>
            <a:ext cx="6400800" cy="914400"/>
          </a:xfrm>
        </p:spPr>
        <p:txBody>
          <a:bodyPr/>
          <a:lstStyle/>
          <a:p>
            <a:r>
              <a:rPr lang="en-US" altLang="en-US" b="1">
                <a:solidFill>
                  <a:schemeClr val="tx1"/>
                </a:solidFill>
              </a:rPr>
              <a:t>Alex Barrón</a:t>
            </a:r>
          </a:p>
        </p:txBody>
      </p:sp>
      <p:sp>
        <p:nvSpPr>
          <p:cNvPr id="4" name="Title 1">
            <a:extLst>
              <a:ext uri="{FF2B5EF4-FFF2-40B4-BE49-F238E27FC236}">
                <a16:creationId xmlns:a16="http://schemas.microsoft.com/office/drawing/2014/main" id="{9726B8F3-3688-4773-AC8E-569CDD77A5B4}"/>
              </a:ext>
            </a:extLst>
          </p:cNvPr>
          <p:cNvSpPr txBox="1">
            <a:spLocks/>
          </p:cNvSpPr>
          <p:nvPr/>
        </p:nvSpPr>
        <p:spPr>
          <a:xfrm>
            <a:off x="22225" y="1482725"/>
            <a:ext cx="9144000" cy="1470025"/>
          </a:xfrm>
          <a:prstGeom prst="rect">
            <a:avLst/>
          </a:prstGeom>
        </p:spPr>
        <p:txBody>
          <a:bodyPr anchor="ctr">
            <a:normAutofit/>
          </a:bodyPr>
          <a:lstStyle/>
          <a:p>
            <a:pPr algn="ctr" eaLnBrk="1" fontAlgn="auto" hangingPunct="1">
              <a:spcAft>
                <a:spcPts val="0"/>
              </a:spcAft>
              <a:defRPr/>
            </a:pPr>
            <a:r>
              <a:rPr lang="en-US" sz="4400" b="1" i="1" dirty="0">
                <a:latin typeface="+mj-lt"/>
                <a:ea typeface="+mj-ea"/>
                <a:cs typeface="+mj-cs"/>
              </a:rPr>
              <a:t>Financial Freedom &amp; Success Institute </a:t>
            </a:r>
          </a:p>
          <a:p>
            <a:pPr algn="ctr" eaLnBrk="1" fontAlgn="auto" hangingPunct="1">
              <a:spcAft>
                <a:spcPts val="0"/>
              </a:spcAft>
              <a:defRPr/>
            </a:pPr>
            <a:r>
              <a:rPr lang="en-US" sz="2800" dirty="0">
                <a:latin typeface="+mj-lt"/>
                <a:ea typeface="+mj-ea"/>
                <a:cs typeface="+mj-cs"/>
              </a:rPr>
              <a:t>Presents</a:t>
            </a:r>
          </a:p>
        </p:txBody>
      </p:sp>
      <p:sp>
        <p:nvSpPr>
          <p:cNvPr id="7" name="Footer Placeholder 7">
            <a:extLst>
              <a:ext uri="{FF2B5EF4-FFF2-40B4-BE49-F238E27FC236}">
                <a16:creationId xmlns:a16="http://schemas.microsoft.com/office/drawing/2014/main" id="{1B453ED5-3C66-45BC-828C-5768524421EC}"/>
              </a:ext>
            </a:extLst>
          </p:cNvPr>
          <p:cNvSpPr>
            <a:spLocks noGrp="1"/>
          </p:cNvSpPr>
          <p:nvPr>
            <p:ph type="ftr" sz="quarter" idx="11"/>
          </p:nvPr>
        </p:nvSpPr>
        <p:spPr>
          <a:xfrm>
            <a:off x="0" y="6492875"/>
            <a:ext cx="2895600" cy="365125"/>
          </a:xfrm>
        </p:spPr>
        <p:txBody>
          <a:bodyPr/>
          <a:lstStyle/>
          <a:p>
            <a:pPr algn="l">
              <a:defRPr/>
            </a:pPr>
            <a:r>
              <a:rPr lang="en-US" dirty="0"/>
              <a:t>© Alex </a:t>
            </a:r>
            <a:r>
              <a:rPr lang="en-US" dirty="0" err="1"/>
              <a:t>Barrón</a:t>
            </a:r>
            <a:r>
              <a:rPr lang="en-US" dirty="0"/>
              <a:t> 2014</a:t>
            </a:r>
          </a:p>
        </p:txBody>
      </p:sp>
      <p:sp>
        <p:nvSpPr>
          <p:cNvPr id="4102" name="Slide Number Placeholder 8">
            <a:extLst>
              <a:ext uri="{FF2B5EF4-FFF2-40B4-BE49-F238E27FC236}">
                <a16:creationId xmlns:a16="http://schemas.microsoft.com/office/drawing/2014/main" id="{17C70202-E2D6-4F1C-BD4B-3C50DC203228}"/>
              </a:ext>
            </a:extLst>
          </p:cNvPr>
          <p:cNvSpPr>
            <a:spLocks noGrp="1" noChangeArrowheads="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9644E4-FD5B-4951-93E3-15069B5C4B02}" type="slidenum">
              <a:rPr lang="en-US" altLang="en-US">
                <a:solidFill>
                  <a:srgbClr val="898989"/>
                </a:solidFill>
                <a:latin typeface="Calibri" panose="020F0502020204030204" pitchFamily="34" charset="0"/>
              </a:rPr>
              <a:pPr/>
              <a:t>1</a:t>
            </a:fld>
            <a:endParaRPr lang="en-US" altLang="en-US">
              <a:solidFill>
                <a:srgbClr val="898989"/>
              </a:solidFill>
              <a:latin typeface="Calibri" panose="020F0502020204030204" pitchFamily="34" charset="0"/>
            </a:endParaRPr>
          </a:p>
        </p:txBody>
      </p:sp>
      <p:pic>
        <p:nvPicPr>
          <p:cNvPr id="4103" name="Picture 8">
            <a:extLst>
              <a:ext uri="{FF2B5EF4-FFF2-40B4-BE49-F238E27FC236}">
                <a16:creationId xmlns:a16="http://schemas.microsoft.com/office/drawing/2014/main" id="{52EAA3DF-7AE5-40E1-994D-FF894D1915D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800" y="11113"/>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a:extLst>
              <a:ext uri="{FF2B5EF4-FFF2-40B4-BE49-F238E27FC236}">
                <a16:creationId xmlns:a16="http://schemas.microsoft.com/office/drawing/2014/main" id="{652F6624-089C-4670-ADB4-B859929B64E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7000" y="2973387"/>
            <a:ext cx="3978275"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933782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057400"/>
          </a:xfrm>
        </p:spPr>
        <p:txBody>
          <a:bodyPr/>
          <a:lstStyle/>
          <a:p>
            <a:r>
              <a:rPr lang="en-US" b="1" dirty="0"/>
              <a:t>ASSET PROTECTION &amp;</a:t>
            </a:r>
            <a:br>
              <a:rPr lang="en-US" b="1" dirty="0"/>
            </a:br>
            <a:r>
              <a:rPr lang="en-US" b="1" dirty="0"/>
              <a:t>ESTATE PLANNING</a:t>
            </a:r>
          </a:p>
        </p:txBody>
      </p:sp>
      <p:sp>
        <p:nvSpPr>
          <p:cNvPr id="7" name="Footer Placeholder 7"/>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8"/>
          <p:cNvSpPr>
            <a:spLocks noGrp="1"/>
          </p:cNvSpPr>
          <p:nvPr>
            <p:ph type="sldNum" sz="quarter" idx="12"/>
          </p:nvPr>
        </p:nvSpPr>
        <p:spPr>
          <a:xfrm>
            <a:off x="7010400" y="6492875"/>
            <a:ext cx="2133600" cy="365125"/>
          </a:xfrm>
        </p:spPr>
        <p:txBody>
          <a:bodyPr/>
          <a:lstStyle/>
          <a:p>
            <a:pPr>
              <a:defRPr/>
            </a:pPr>
            <a:fld id="{41402D49-E0DC-4392-8BF2-E2EDC46CB960}" type="slidenum">
              <a:rPr lang="en-US"/>
              <a:pPr>
                <a:defRPr/>
              </a:pPr>
              <a:t>10</a:t>
            </a:fld>
            <a:endParaRPr lang="en-US" dirty="0"/>
          </a:p>
        </p:txBody>
      </p:sp>
      <p:pic>
        <p:nvPicPr>
          <p:cNvPr id="9" name="Picture 8" descr="estateplanningstockphoto.jpg"/>
          <p:cNvPicPr>
            <a:picLocks noChangeAspect="1"/>
          </p:cNvPicPr>
          <p:nvPr/>
        </p:nvPicPr>
        <p:blipFill>
          <a:blip r:embed="rId2" cstate="print"/>
          <a:stretch>
            <a:fillRect/>
          </a:stretch>
        </p:blipFill>
        <p:spPr>
          <a:xfrm>
            <a:off x="4419600" y="3886200"/>
            <a:ext cx="3276600" cy="2334578"/>
          </a:xfrm>
          <a:prstGeom prst="rect">
            <a:avLst/>
          </a:prstGeom>
        </p:spPr>
      </p:pic>
      <p:pic>
        <p:nvPicPr>
          <p:cNvPr id="10" name="Picture 9" descr="asset-protection-featured-image-v2.jpg"/>
          <p:cNvPicPr>
            <a:picLocks noChangeAspect="1"/>
          </p:cNvPicPr>
          <p:nvPr/>
        </p:nvPicPr>
        <p:blipFill>
          <a:blip r:embed="rId3" cstate="print"/>
          <a:stretch>
            <a:fillRect/>
          </a:stretch>
        </p:blipFill>
        <p:spPr>
          <a:xfrm>
            <a:off x="381000" y="2057400"/>
            <a:ext cx="4572000" cy="1405302"/>
          </a:xfrm>
          <a:prstGeom prst="rect">
            <a:avLst/>
          </a:prstGeom>
        </p:spPr>
      </p:pic>
      <p:pic>
        <p:nvPicPr>
          <p:cNvPr id="11" name="Picture 10" descr="images.jpg"/>
          <p:cNvPicPr>
            <a:picLocks noChangeAspect="1"/>
          </p:cNvPicPr>
          <p:nvPr/>
        </p:nvPicPr>
        <p:blipFill>
          <a:blip r:embed="rId4" cstate="print"/>
          <a:stretch>
            <a:fillRect/>
          </a:stretch>
        </p:blipFill>
        <p:spPr>
          <a:xfrm>
            <a:off x="5791200" y="1905000"/>
            <a:ext cx="2628900" cy="1743075"/>
          </a:xfrm>
          <a:prstGeom prst="rect">
            <a:avLst/>
          </a:prstGeom>
        </p:spPr>
      </p:pic>
      <p:pic>
        <p:nvPicPr>
          <p:cNvPr id="12" name="Picture 11" descr="House-under-protection-YellowS-300x300.jpg"/>
          <p:cNvPicPr>
            <a:picLocks noChangeAspect="1"/>
          </p:cNvPicPr>
          <p:nvPr/>
        </p:nvPicPr>
        <p:blipFill>
          <a:blip r:embed="rId5" cstate="print"/>
          <a:stretch>
            <a:fillRect/>
          </a:stretch>
        </p:blipFill>
        <p:spPr>
          <a:xfrm>
            <a:off x="1143000" y="3581400"/>
            <a:ext cx="2438400" cy="2438400"/>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0"/>
            <a:ext cx="8229600" cy="1143000"/>
          </a:xfrm>
        </p:spPr>
        <p:txBody>
          <a:bodyPr rtlCol="0">
            <a:normAutofit/>
          </a:bodyPr>
          <a:lstStyle/>
          <a:p>
            <a:pPr eaLnBrk="1" fontAlgn="auto" hangingPunct="1">
              <a:spcAft>
                <a:spcPts val="0"/>
              </a:spcAft>
              <a:defRPr/>
            </a:pPr>
            <a:r>
              <a:rPr lang="en-US" b="1" dirty="0"/>
              <a:t>Asset Protection 101</a:t>
            </a:r>
            <a:endParaRPr lang="en-US" dirty="0"/>
          </a:p>
        </p:txBody>
      </p:sp>
      <p:sp>
        <p:nvSpPr>
          <p:cNvPr id="4099" name="Content Placeholder 2"/>
          <p:cNvSpPr>
            <a:spLocks noGrp="1"/>
          </p:cNvSpPr>
          <p:nvPr>
            <p:ph idx="1"/>
          </p:nvPr>
        </p:nvSpPr>
        <p:spPr>
          <a:xfrm>
            <a:off x="228600" y="1066800"/>
            <a:ext cx="8915400" cy="5562600"/>
          </a:xfrm>
        </p:spPr>
        <p:txBody>
          <a:bodyPr>
            <a:normAutofit fontScale="85000" lnSpcReduction="20000"/>
          </a:bodyPr>
          <a:lstStyle/>
          <a:p>
            <a:pPr eaLnBrk="1" hangingPunct="1">
              <a:buNone/>
            </a:pPr>
            <a:r>
              <a:rPr lang="en-US" dirty="0"/>
              <a:t>As you become more successful, more “predators” will seek to take your money.  This can mean you may be exposed to:</a:t>
            </a:r>
          </a:p>
          <a:p>
            <a:pPr eaLnBrk="1" hangingPunct="1"/>
            <a:r>
              <a:rPr lang="en-US" dirty="0"/>
              <a:t>More “get rich quick” schemes or scams</a:t>
            </a:r>
          </a:p>
          <a:p>
            <a:pPr eaLnBrk="1" hangingPunct="1"/>
            <a:r>
              <a:rPr lang="en-US" dirty="0"/>
              <a:t>More “investment opportunities”</a:t>
            </a:r>
          </a:p>
          <a:p>
            <a:r>
              <a:rPr lang="en-US" dirty="0"/>
              <a:t>Frivolous lawsuits - When starting a business, create a corporation or LLC.</a:t>
            </a:r>
          </a:p>
          <a:p>
            <a:pPr eaLnBrk="1" hangingPunct="1"/>
            <a:r>
              <a:rPr lang="en-US" dirty="0"/>
              <a:t>Divorce.</a:t>
            </a:r>
          </a:p>
          <a:p>
            <a:r>
              <a:rPr lang="en-US" dirty="0"/>
              <a:t>A life insurance policy may be your “first line of defense” against lawsuits. In some states like TX the cash value is creditor-protected by statute to an unlimited dollar amount.</a:t>
            </a:r>
          </a:p>
          <a:p>
            <a:r>
              <a:rPr lang="en-US" dirty="0"/>
              <a:t>The key is timing – you have to do it BEFORE the lawsuit.</a:t>
            </a:r>
          </a:p>
          <a:p>
            <a:r>
              <a:rPr lang="en-US" dirty="0"/>
              <a:t>Your money may be safer in a life insurance policy than sitting at a bank where it can get lose thru bank failure – “bail-in”. </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39F5A813-D647-42E0-B614-A3684338E6D9}" type="slidenum">
              <a:rPr lang="en-US"/>
              <a:pPr>
                <a:defRPr/>
              </a:pPr>
              <a:t>11</a:t>
            </a:fld>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0"/>
            <a:ext cx="8229600" cy="1143000"/>
          </a:xfrm>
        </p:spPr>
        <p:txBody>
          <a:bodyPr rtlCol="0">
            <a:normAutofit/>
          </a:bodyPr>
          <a:lstStyle/>
          <a:p>
            <a:pPr eaLnBrk="1" fontAlgn="auto" hangingPunct="1">
              <a:spcAft>
                <a:spcPts val="0"/>
              </a:spcAft>
              <a:defRPr/>
            </a:pPr>
            <a:r>
              <a:rPr lang="en-US" b="1" dirty="0"/>
              <a:t>Estate Planning 101</a:t>
            </a:r>
            <a:endParaRPr lang="en-US" dirty="0"/>
          </a:p>
        </p:txBody>
      </p:sp>
      <p:sp>
        <p:nvSpPr>
          <p:cNvPr id="4099" name="Content Placeholder 2"/>
          <p:cNvSpPr>
            <a:spLocks noGrp="1"/>
          </p:cNvSpPr>
          <p:nvPr>
            <p:ph idx="1"/>
          </p:nvPr>
        </p:nvSpPr>
        <p:spPr>
          <a:xfrm>
            <a:off x="228600" y="1066800"/>
            <a:ext cx="8915400" cy="5562600"/>
          </a:xfrm>
        </p:spPr>
        <p:txBody>
          <a:bodyPr>
            <a:normAutofit fontScale="92500" lnSpcReduction="10000"/>
          </a:bodyPr>
          <a:lstStyle/>
          <a:p>
            <a:pPr eaLnBrk="1" hangingPunct="1">
              <a:buNone/>
            </a:pPr>
            <a:r>
              <a:rPr lang="en-US" dirty="0"/>
              <a:t>Everyone should plan for when they are no longer with us.</a:t>
            </a:r>
          </a:p>
          <a:p>
            <a:pPr eaLnBrk="1" hangingPunct="1"/>
            <a:r>
              <a:rPr lang="en-US" dirty="0"/>
              <a:t>Get a Will</a:t>
            </a:r>
          </a:p>
          <a:p>
            <a:pPr lvl="1">
              <a:buNone/>
            </a:pPr>
            <a:r>
              <a:rPr lang="en-US" dirty="0"/>
              <a:t>- Clearly express your wishes. Minimize creating conflict among your heirs and beneficiaries.</a:t>
            </a:r>
          </a:p>
          <a:p>
            <a:pPr lvl="1">
              <a:buFontTx/>
              <a:buChar char="-"/>
            </a:pPr>
            <a:r>
              <a:rPr lang="en-US" dirty="0"/>
              <a:t>Designate an executor and guardian for your children. </a:t>
            </a:r>
          </a:p>
          <a:p>
            <a:pPr eaLnBrk="1" hangingPunct="1"/>
            <a:r>
              <a:rPr lang="en-US" dirty="0"/>
              <a:t>Get a Living Trust</a:t>
            </a:r>
          </a:p>
          <a:p>
            <a:pPr lvl="1"/>
            <a:r>
              <a:rPr lang="en-US" dirty="0"/>
              <a:t>Minimize estate taxes</a:t>
            </a:r>
          </a:p>
          <a:p>
            <a:pPr lvl="1"/>
            <a:r>
              <a:rPr lang="en-US" dirty="0"/>
              <a:t>Avoid probate</a:t>
            </a:r>
          </a:p>
          <a:p>
            <a:pPr lvl="1"/>
            <a:r>
              <a:rPr lang="en-US" dirty="0"/>
              <a:t>Place trustees who will distribute your assets according to your wishes. </a:t>
            </a:r>
          </a:p>
          <a:p>
            <a:r>
              <a:rPr lang="en-US" dirty="0"/>
              <a:t>Give away your money while you are alive. </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39F5A813-D647-42E0-B614-A3684338E6D9}" type="slidenum">
              <a:rPr lang="en-US"/>
              <a:pPr>
                <a:defRPr/>
              </a:pPr>
              <a:t>12</a:t>
            </a:fld>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Conclusion: Be a Good Steward of The Resources Entrusted to You</a:t>
            </a:r>
          </a:p>
        </p:txBody>
      </p:sp>
      <p:pic>
        <p:nvPicPr>
          <p:cNvPr id="3" name="Picture 2" descr="Stewardship_Logo_2008_flippedtext.jpg"/>
          <p:cNvPicPr>
            <a:picLocks noChangeAspect="1"/>
          </p:cNvPicPr>
          <p:nvPr/>
        </p:nvPicPr>
        <p:blipFill>
          <a:blip r:embed="rId2" cstate="print"/>
          <a:stretch>
            <a:fillRect/>
          </a:stretch>
        </p:blipFill>
        <p:spPr>
          <a:xfrm>
            <a:off x="5181600" y="3048000"/>
            <a:ext cx="3381375" cy="3381375"/>
          </a:xfrm>
          <a:prstGeom prst="rect">
            <a:avLst/>
          </a:prstGeom>
        </p:spPr>
      </p:pic>
      <p:pic>
        <p:nvPicPr>
          <p:cNvPr id="4" name="Picture 3" descr="Stewardship1.jpg"/>
          <p:cNvPicPr>
            <a:picLocks noChangeAspect="1"/>
          </p:cNvPicPr>
          <p:nvPr/>
        </p:nvPicPr>
        <p:blipFill>
          <a:blip r:embed="rId3" cstate="print"/>
          <a:stretch>
            <a:fillRect/>
          </a:stretch>
        </p:blipFill>
        <p:spPr>
          <a:xfrm>
            <a:off x="1066800" y="3657600"/>
            <a:ext cx="3048000" cy="1619250"/>
          </a:xfrm>
          <a:prstGeom prst="rect">
            <a:avLst/>
          </a:prstGeom>
        </p:spPr>
      </p:pic>
      <p:sp>
        <p:nvSpPr>
          <p:cNvPr id="5" name="Title 1"/>
          <p:cNvSpPr txBox="1">
            <a:spLocks/>
          </p:cNvSpPr>
          <p:nvPr/>
        </p:nvSpPr>
        <p:spPr>
          <a:xfrm>
            <a:off x="304800" y="1752600"/>
            <a:ext cx="8229600" cy="1143000"/>
          </a:xfrm>
          <a:prstGeom prst="rect">
            <a:avLst/>
          </a:prstGeom>
        </p:spPr>
        <p:txBody>
          <a:bodyPr vert="horz" lIns="91440" tIns="45720" rIns="91440" bIns="45720" rtlCol="0" anchor="ctr">
            <a:normAutofit fontScale="6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1" u="none" strike="noStrike" kern="1200" cap="none" spc="0" normalizeH="0" baseline="0" noProof="0" dirty="0">
                <a:ln>
                  <a:noFill/>
                </a:ln>
                <a:solidFill>
                  <a:srgbClr val="2A08B8"/>
                </a:solidFill>
                <a:effectLst/>
                <a:uLnTx/>
                <a:uFillTx/>
                <a:latin typeface="+mj-lt"/>
                <a:ea typeface="+mj-ea"/>
                <a:cs typeface="+mj-cs"/>
              </a:rPr>
              <a:t>Investing</a:t>
            </a:r>
            <a:r>
              <a:rPr kumimoji="0" lang="en-US" sz="4400" b="1" i="1" u="none" strike="noStrike" kern="1200" cap="none" spc="0" normalizeH="0" noProof="0" dirty="0">
                <a:ln>
                  <a:noFill/>
                </a:ln>
                <a:solidFill>
                  <a:srgbClr val="2A08B8"/>
                </a:solidFill>
                <a:effectLst/>
                <a:uLnTx/>
                <a:uFillTx/>
                <a:latin typeface="+mj-lt"/>
                <a:ea typeface="+mj-ea"/>
                <a:cs typeface="+mj-cs"/>
              </a:rPr>
              <a:t> Money is hard work. Be careful where you lend it, how you invest it. Do your best to protect it from Loss. Get Life Insurance, Protect Your Assets &amp; Plan Your Estate</a:t>
            </a:r>
            <a:endParaRPr kumimoji="0" lang="en-US" sz="4400" b="1" i="1" u="none" strike="noStrike" kern="1200" cap="none" spc="0" normalizeH="0" baseline="0" noProof="0" dirty="0">
              <a:ln>
                <a:noFill/>
              </a:ln>
              <a:solidFill>
                <a:srgbClr val="2A08B8"/>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057400"/>
          </a:xfrm>
        </p:spPr>
        <p:txBody>
          <a:bodyPr>
            <a:normAutofit fontScale="90000"/>
          </a:bodyPr>
          <a:lstStyle/>
          <a:p>
            <a:pPr eaLnBrk="1" hangingPunct="1"/>
            <a:r>
              <a:rPr lang="en-US" b="1" dirty="0"/>
              <a:t>LESSON 11:  PROTECT YOUR CAPITAL FROM LOSS – LOANS, INSURANCE, ASSET PROTECTION, ESTATE PLANNING</a:t>
            </a:r>
          </a:p>
        </p:txBody>
      </p:sp>
      <p:sp>
        <p:nvSpPr>
          <p:cNvPr id="7" name="Footer Placeholder 7"/>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8"/>
          <p:cNvSpPr>
            <a:spLocks noGrp="1"/>
          </p:cNvSpPr>
          <p:nvPr>
            <p:ph type="sldNum" sz="quarter" idx="12"/>
          </p:nvPr>
        </p:nvSpPr>
        <p:spPr>
          <a:xfrm>
            <a:off x="7010400" y="6492875"/>
            <a:ext cx="2133600" cy="365125"/>
          </a:xfrm>
        </p:spPr>
        <p:txBody>
          <a:bodyPr/>
          <a:lstStyle/>
          <a:p>
            <a:pPr>
              <a:defRPr/>
            </a:pPr>
            <a:fld id="{41402D49-E0DC-4392-8BF2-E2EDC46CB960}" type="slidenum">
              <a:rPr lang="en-US"/>
              <a:pPr>
                <a:defRPr/>
              </a:pPr>
              <a:t>2</a:t>
            </a:fld>
            <a:endParaRPr lang="en-US" dirty="0"/>
          </a:p>
        </p:txBody>
      </p:sp>
      <p:pic>
        <p:nvPicPr>
          <p:cNvPr id="9" name="Picture 8" descr="business-loans11.jpg"/>
          <p:cNvPicPr>
            <a:picLocks noChangeAspect="1"/>
          </p:cNvPicPr>
          <p:nvPr/>
        </p:nvPicPr>
        <p:blipFill>
          <a:blip r:embed="rId2" cstate="print"/>
          <a:stretch>
            <a:fillRect/>
          </a:stretch>
        </p:blipFill>
        <p:spPr>
          <a:xfrm>
            <a:off x="1524000" y="2209800"/>
            <a:ext cx="6001870" cy="3962400"/>
          </a:xfrm>
          <a:prstGeom prst="rect">
            <a:avLst/>
          </a:prstGeom>
        </p:spPr>
      </p:pic>
    </p:spTree>
    <p:extLst>
      <p:ext uri="{BB962C8B-B14F-4D97-AF65-F5344CB8AC3E}">
        <p14:creationId xmlns:p14="http://schemas.microsoft.com/office/powerpoint/2010/main" val="162114593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itle 1"/>
          <p:cNvSpPr>
            <a:spLocks noGrp="1"/>
          </p:cNvSpPr>
          <p:nvPr>
            <p:ph type="title"/>
          </p:nvPr>
        </p:nvSpPr>
        <p:spPr>
          <a:xfrm>
            <a:off x="457200" y="228600"/>
            <a:ext cx="8229600" cy="1143000"/>
          </a:xfrm>
        </p:spPr>
        <p:txBody>
          <a:bodyPr>
            <a:normAutofit/>
          </a:bodyPr>
          <a:lstStyle/>
          <a:p>
            <a:pPr eaLnBrk="1" hangingPunct="1"/>
            <a:r>
              <a:rPr lang="en-US" b="1" dirty="0"/>
              <a:t>LOANS</a:t>
            </a:r>
            <a:endParaRPr lang="en-US" dirty="0"/>
          </a:p>
        </p:txBody>
      </p:sp>
      <p:sp>
        <p:nvSpPr>
          <p:cNvPr id="3" name="Content Placeholder 2"/>
          <p:cNvSpPr>
            <a:spLocks noGrp="1"/>
          </p:cNvSpPr>
          <p:nvPr>
            <p:ph idx="1"/>
          </p:nvPr>
        </p:nvSpPr>
        <p:spPr>
          <a:xfrm>
            <a:off x="304800" y="1295400"/>
            <a:ext cx="6477000" cy="3505200"/>
          </a:xfrm>
        </p:spPr>
        <p:txBody>
          <a:bodyPr rtlCol="0">
            <a:normAutofit lnSpcReduction="10000"/>
          </a:bodyPr>
          <a:lstStyle/>
          <a:p>
            <a:pPr>
              <a:defRPr/>
            </a:pPr>
            <a:r>
              <a:rPr lang="en-US" sz="2400" b="1" baseline="30000" dirty="0">
                <a:solidFill>
                  <a:srgbClr val="2A08B8"/>
                </a:solidFill>
              </a:rPr>
              <a:t>12 </a:t>
            </a:r>
            <a:r>
              <a:rPr lang="en-US" sz="2400" dirty="0">
                <a:solidFill>
                  <a:srgbClr val="2A08B8"/>
                </a:solidFill>
              </a:rPr>
              <a:t>The </a:t>
            </a:r>
            <a:r>
              <a:rPr lang="en-US" sz="2400" cap="small" dirty="0">
                <a:solidFill>
                  <a:srgbClr val="2A08B8"/>
                </a:solidFill>
              </a:rPr>
              <a:t>Lord</a:t>
            </a:r>
            <a:r>
              <a:rPr lang="en-US" sz="2400" dirty="0">
                <a:solidFill>
                  <a:srgbClr val="2A08B8"/>
                </a:solidFill>
              </a:rPr>
              <a:t> will open to you His good treasure, the heavens, to give the rain to your land in its season, and to bless all the work of your hand. </a:t>
            </a:r>
            <a:r>
              <a:rPr lang="en-US" sz="2400" b="1" u="sng" dirty="0">
                <a:solidFill>
                  <a:srgbClr val="2A08B8"/>
                </a:solidFill>
              </a:rPr>
              <a:t>You shall lend to many nations, but you shall not borrow. </a:t>
            </a:r>
            <a:r>
              <a:rPr lang="en-US" sz="2400" b="1" baseline="30000" dirty="0">
                <a:solidFill>
                  <a:srgbClr val="2A08B8"/>
                </a:solidFill>
              </a:rPr>
              <a:t>13 </a:t>
            </a:r>
            <a:r>
              <a:rPr lang="en-US" sz="2400" dirty="0">
                <a:solidFill>
                  <a:srgbClr val="2A08B8"/>
                </a:solidFill>
              </a:rPr>
              <a:t>And the </a:t>
            </a:r>
            <a:r>
              <a:rPr lang="en-US" sz="2400" cap="small" dirty="0">
                <a:solidFill>
                  <a:srgbClr val="2A08B8"/>
                </a:solidFill>
              </a:rPr>
              <a:t>Lord</a:t>
            </a:r>
            <a:r>
              <a:rPr lang="en-US" sz="2400" dirty="0">
                <a:solidFill>
                  <a:srgbClr val="2A08B8"/>
                </a:solidFill>
              </a:rPr>
              <a:t> will make you the head and not the tail; you shall be above only, and not be beneath, if you heed the commandments of the </a:t>
            </a:r>
            <a:r>
              <a:rPr lang="en-US" sz="2400" cap="small" dirty="0">
                <a:solidFill>
                  <a:srgbClr val="2A08B8"/>
                </a:solidFill>
              </a:rPr>
              <a:t>Lord </a:t>
            </a:r>
            <a:r>
              <a:rPr lang="en-US" sz="2400" dirty="0">
                <a:solidFill>
                  <a:srgbClr val="2A08B8"/>
                </a:solidFill>
              </a:rPr>
              <a:t>your God, which I command you today, and are careful to observe </a:t>
            </a:r>
            <a:r>
              <a:rPr lang="en-US" sz="2400" i="1" dirty="0">
                <a:solidFill>
                  <a:srgbClr val="2A08B8"/>
                </a:solidFill>
              </a:rPr>
              <a:t>them.  - Deuteronomy 28:11-13</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038C77FC-B630-43AD-BD2D-0ACC8673575D}" type="slidenum">
              <a:rPr lang="en-US"/>
              <a:pPr>
                <a:defRPr/>
              </a:pPr>
              <a:t>3</a:t>
            </a:fld>
            <a:endParaRPr lang="en-US"/>
          </a:p>
        </p:txBody>
      </p:sp>
      <p:sp>
        <p:nvSpPr>
          <p:cNvPr id="10" name="Content Placeholder 2"/>
          <p:cNvSpPr txBox="1">
            <a:spLocks/>
          </p:cNvSpPr>
          <p:nvPr/>
        </p:nvSpPr>
        <p:spPr bwMode="auto">
          <a:xfrm>
            <a:off x="990600" y="4953000"/>
            <a:ext cx="6477000" cy="838200"/>
          </a:xfrm>
          <a:prstGeom prst="rect">
            <a:avLst/>
          </a:prstGeom>
          <a:noFill/>
          <a:ln w="9525">
            <a:noFill/>
            <a:miter lim="800000"/>
            <a:headEnd/>
            <a:tailEnd/>
          </a:ln>
        </p:spPr>
        <p:txBody>
          <a:bodyPr>
            <a:normAutofit/>
          </a:bodyPr>
          <a:lstStyle/>
          <a:p>
            <a:pPr marL="342900" indent="-342900" fontAlgn="auto">
              <a:spcBef>
                <a:spcPct val="20000"/>
              </a:spcBef>
              <a:spcAft>
                <a:spcPts val="0"/>
              </a:spcAft>
              <a:defRPr/>
            </a:pPr>
            <a:r>
              <a:rPr lang="en-US" sz="2000" i="1" dirty="0">
                <a:solidFill>
                  <a:srgbClr val="2A08B8"/>
                </a:solidFill>
              </a:rPr>
              <a:t>The wicked borrows and does not repay, But the righteous shows mercy and gives. - Ps</a:t>
            </a:r>
            <a:r>
              <a:rPr lang="en-US" sz="2000" i="1" dirty="0">
                <a:solidFill>
                  <a:srgbClr val="2A08B8"/>
                </a:solidFill>
                <a:latin typeface="+mn-lt"/>
              </a:rPr>
              <a:t>alms 37:21</a:t>
            </a:r>
          </a:p>
        </p:txBody>
      </p:sp>
      <p:sp>
        <p:nvSpPr>
          <p:cNvPr id="11" name="Content Placeholder 2"/>
          <p:cNvSpPr txBox="1">
            <a:spLocks/>
          </p:cNvSpPr>
          <p:nvPr/>
        </p:nvSpPr>
        <p:spPr bwMode="auto">
          <a:xfrm>
            <a:off x="1600200" y="5791200"/>
            <a:ext cx="6477000" cy="838200"/>
          </a:xfrm>
          <a:prstGeom prst="rect">
            <a:avLst/>
          </a:prstGeom>
          <a:noFill/>
          <a:ln w="9525">
            <a:noFill/>
            <a:miter lim="800000"/>
            <a:headEnd/>
            <a:tailEnd/>
          </a:ln>
        </p:spPr>
        <p:txBody>
          <a:bodyPr>
            <a:normAutofit/>
          </a:bodyPr>
          <a:lstStyle/>
          <a:p>
            <a:pPr marL="342900" indent="-342900" fontAlgn="auto">
              <a:spcBef>
                <a:spcPct val="20000"/>
              </a:spcBef>
              <a:spcAft>
                <a:spcPts val="0"/>
              </a:spcAft>
              <a:defRPr/>
            </a:pPr>
            <a:r>
              <a:rPr lang="en-US" sz="2000" i="1" dirty="0">
                <a:solidFill>
                  <a:srgbClr val="2A08B8"/>
                </a:solidFill>
              </a:rPr>
              <a:t>The rich rules over the poor, And the borrower is servant to the lender.  </a:t>
            </a:r>
            <a:r>
              <a:rPr lang="en-US" sz="2000" dirty="0">
                <a:solidFill>
                  <a:srgbClr val="2A08B8"/>
                </a:solidFill>
              </a:rPr>
              <a:t>- </a:t>
            </a:r>
            <a:r>
              <a:rPr lang="en-US" sz="2000" i="1" dirty="0">
                <a:solidFill>
                  <a:srgbClr val="2A08B8"/>
                </a:solidFill>
                <a:latin typeface="+mn-lt"/>
              </a:rPr>
              <a:t>Proverbs 22:7</a:t>
            </a:r>
          </a:p>
        </p:txBody>
      </p:sp>
      <p:pic>
        <p:nvPicPr>
          <p:cNvPr id="9" name="Picture 9" descr="richest man.jpg">
            <a:extLst>
              <a:ext uri="{FF2B5EF4-FFF2-40B4-BE49-F238E27FC236}">
                <a16:creationId xmlns:a16="http://schemas.microsoft.com/office/drawing/2014/main" id="{7FFAB1AE-F90C-45B9-B31D-E0F79ABBC700}"/>
              </a:ext>
            </a:extLst>
          </p:cNvPr>
          <p:cNvPicPr>
            <a:picLocks noChangeAspect="1"/>
          </p:cNvPicPr>
          <p:nvPr/>
        </p:nvPicPr>
        <p:blipFill>
          <a:blip r:embed="rId2" cstate="print"/>
          <a:srcRect/>
          <a:stretch>
            <a:fillRect/>
          </a:stretch>
        </p:blipFill>
        <p:spPr bwMode="auto">
          <a:xfrm>
            <a:off x="7239000" y="2286000"/>
            <a:ext cx="1638300" cy="2781300"/>
          </a:xfrm>
          <a:prstGeom prst="rect">
            <a:avLst/>
          </a:prstGeom>
          <a:noFill/>
          <a:ln w="9525">
            <a:noFill/>
            <a:miter lim="800000"/>
            <a:headEnd/>
            <a:tailEnd/>
          </a:ln>
        </p:spPr>
      </p:pic>
    </p:spTree>
    <p:extLst>
      <p:ext uri="{BB962C8B-B14F-4D97-AF65-F5344CB8AC3E}">
        <p14:creationId xmlns:p14="http://schemas.microsoft.com/office/powerpoint/2010/main" val="392240379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274638"/>
            <a:ext cx="9144000" cy="1143000"/>
          </a:xfrm>
        </p:spPr>
        <p:txBody>
          <a:bodyPr>
            <a:normAutofit/>
          </a:bodyPr>
          <a:lstStyle/>
          <a:p>
            <a:pPr eaLnBrk="1" hangingPunct="1"/>
            <a:r>
              <a:rPr lang="en-US" b="1" dirty="0"/>
              <a:t>Read: The Gold Lender of Babylon</a:t>
            </a:r>
            <a:endParaRPr lang="en-US" dirty="0"/>
          </a:p>
        </p:txBody>
      </p:sp>
      <p:sp>
        <p:nvSpPr>
          <p:cNvPr id="3" name="Content Placeholder 2"/>
          <p:cNvSpPr>
            <a:spLocks noGrp="1"/>
          </p:cNvSpPr>
          <p:nvPr>
            <p:ph idx="1"/>
          </p:nvPr>
        </p:nvSpPr>
        <p:spPr>
          <a:xfrm>
            <a:off x="533400" y="1524000"/>
            <a:ext cx="6477000" cy="4876800"/>
          </a:xfrm>
        </p:spPr>
        <p:txBody>
          <a:bodyPr rtlCol="0">
            <a:normAutofit/>
          </a:bodyPr>
          <a:lstStyle/>
          <a:p>
            <a:pPr eaLnBrk="1" fontAlgn="auto" hangingPunct="1">
              <a:spcAft>
                <a:spcPts val="0"/>
              </a:spcAft>
              <a:buFont typeface="Arial" pitchFamily="34" charset="0"/>
              <a:buNone/>
              <a:defRPr/>
            </a:pPr>
            <a:r>
              <a:rPr lang="en-US" dirty="0"/>
              <a:t>Before you lend of invest your hard-earned dollars follow the following steps:</a:t>
            </a:r>
          </a:p>
          <a:p>
            <a:pPr>
              <a:buNone/>
              <a:defRPr/>
            </a:pPr>
            <a:r>
              <a:rPr lang="en-US" dirty="0"/>
              <a:t>1.) Realize people who don’t have $ will approach you with “ideas” or “needs” they have who want to borrow your money. </a:t>
            </a:r>
          </a:p>
          <a:p>
            <a:pPr>
              <a:buNone/>
              <a:defRPr/>
            </a:pPr>
            <a:r>
              <a:rPr lang="en-US" dirty="0"/>
              <a:t>2.) Run it by someone who cares about your financial well-being.</a:t>
            </a:r>
          </a:p>
          <a:p>
            <a:pPr algn="r" eaLnBrk="1" fontAlgn="auto" hangingPunct="1">
              <a:spcAft>
                <a:spcPts val="0"/>
              </a:spcAft>
              <a:buFont typeface="Arial" pitchFamily="34" charset="0"/>
              <a:buNone/>
              <a:defRPr/>
            </a:pPr>
            <a:endParaRPr lang="en-US" dirty="0">
              <a:solidFill>
                <a:srgbClr val="3333FF"/>
              </a:solidFill>
            </a:endParaRP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FFD16C0B-AF29-4449-ACFC-1BB2F7035805}" type="slidenum">
              <a:rPr lang="en-US"/>
              <a:pPr>
                <a:defRPr/>
              </a:pPr>
              <a:t>4</a:t>
            </a:fld>
            <a:endParaRPr lang="en-US"/>
          </a:p>
        </p:txBody>
      </p:sp>
      <p:pic>
        <p:nvPicPr>
          <p:cNvPr id="9222" name="Picture 9" descr="richest man.jpg"/>
          <p:cNvPicPr>
            <a:picLocks noChangeAspect="1"/>
          </p:cNvPicPr>
          <p:nvPr/>
        </p:nvPicPr>
        <p:blipFill>
          <a:blip r:embed="rId2" cstate="print"/>
          <a:srcRect/>
          <a:stretch>
            <a:fillRect/>
          </a:stretch>
        </p:blipFill>
        <p:spPr bwMode="auto">
          <a:xfrm>
            <a:off x="7239000" y="2286000"/>
            <a:ext cx="1638300" cy="2781300"/>
          </a:xfrm>
          <a:prstGeom prst="rect">
            <a:avLst/>
          </a:prstGeom>
          <a:noFill/>
          <a:ln w="9525">
            <a:noFill/>
            <a:miter lim="800000"/>
            <a:headEnd/>
            <a:tailEnd/>
          </a:ln>
        </p:spPr>
      </p:pic>
    </p:spTree>
    <p:extLst>
      <p:ext uri="{BB962C8B-B14F-4D97-AF65-F5344CB8AC3E}">
        <p14:creationId xmlns:p14="http://schemas.microsoft.com/office/powerpoint/2010/main" val="54599609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274638"/>
            <a:ext cx="9144000" cy="1143000"/>
          </a:xfrm>
        </p:spPr>
        <p:txBody>
          <a:bodyPr>
            <a:normAutofit/>
          </a:bodyPr>
          <a:lstStyle/>
          <a:p>
            <a:pPr eaLnBrk="1" hangingPunct="1"/>
            <a:r>
              <a:rPr lang="en-US" b="1" dirty="0"/>
              <a:t>Read: The Gold Lender of Babylon</a:t>
            </a:r>
            <a:endParaRPr lang="en-US" dirty="0"/>
          </a:p>
        </p:txBody>
      </p:sp>
      <p:sp>
        <p:nvSpPr>
          <p:cNvPr id="3" name="Content Placeholder 2"/>
          <p:cNvSpPr>
            <a:spLocks noGrp="1"/>
          </p:cNvSpPr>
          <p:nvPr>
            <p:ph idx="1"/>
          </p:nvPr>
        </p:nvSpPr>
        <p:spPr>
          <a:xfrm>
            <a:off x="533400" y="1524000"/>
            <a:ext cx="7924800" cy="4876800"/>
          </a:xfrm>
        </p:spPr>
        <p:txBody>
          <a:bodyPr rtlCol="0">
            <a:normAutofit fontScale="92500" lnSpcReduction="10000"/>
          </a:bodyPr>
          <a:lstStyle/>
          <a:p>
            <a:pPr>
              <a:buNone/>
              <a:defRPr/>
            </a:pPr>
            <a:r>
              <a:rPr lang="en-US" dirty="0"/>
              <a:t>3.) Don’t harden your heart. Be open to genuine needs, but watch your money closely from those who would “share” it with you.  </a:t>
            </a:r>
          </a:p>
          <a:p>
            <a:pPr>
              <a:buNone/>
              <a:defRPr/>
            </a:pPr>
            <a:r>
              <a:rPr lang="en-US" dirty="0"/>
              <a:t>4.) Ask them to write out why they need it and how and when they plan to pay it back. Get them to sign and date it.</a:t>
            </a:r>
          </a:p>
          <a:p>
            <a:pPr>
              <a:buNone/>
              <a:defRPr/>
            </a:pPr>
            <a:r>
              <a:rPr lang="en-US" dirty="0"/>
              <a:t>5.) Ask for collateral. </a:t>
            </a:r>
          </a:p>
          <a:p>
            <a:pPr>
              <a:buNone/>
              <a:defRPr/>
            </a:pPr>
            <a:r>
              <a:rPr lang="en-US" dirty="0"/>
              <a:t>6.) If possible, GIVE them the money instead of lending it. Otherwise you might lose, both your friend and your money.</a:t>
            </a:r>
          </a:p>
          <a:p>
            <a:pPr algn="r" eaLnBrk="1" fontAlgn="auto" hangingPunct="1">
              <a:spcAft>
                <a:spcPts val="0"/>
              </a:spcAft>
              <a:buFont typeface="Arial" pitchFamily="34" charset="0"/>
              <a:buNone/>
              <a:defRPr/>
            </a:pPr>
            <a:endParaRPr lang="en-US" dirty="0">
              <a:solidFill>
                <a:srgbClr val="3333FF"/>
              </a:solidFill>
            </a:endParaRP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FFD16C0B-AF29-4449-ACFC-1BB2F7035805}" type="slidenum">
              <a:rPr lang="en-US"/>
              <a:pPr>
                <a:defRPr/>
              </a:pPr>
              <a:t>5</a:t>
            </a:fld>
            <a:endParaRPr lang="en-US"/>
          </a:p>
        </p:txBody>
      </p:sp>
    </p:spTree>
    <p:extLst>
      <p:ext uri="{BB962C8B-B14F-4D97-AF65-F5344CB8AC3E}">
        <p14:creationId xmlns:p14="http://schemas.microsoft.com/office/powerpoint/2010/main" val="339109499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0" y="0"/>
            <a:ext cx="9144000" cy="1143000"/>
          </a:xfrm>
        </p:spPr>
        <p:txBody>
          <a:bodyPr/>
          <a:lstStyle/>
          <a:p>
            <a:pPr eaLnBrk="1" hangingPunct="1"/>
            <a:r>
              <a:rPr lang="en-US" b="1"/>
              <a:t>Advice on Lending</a:t>
            </a:r>
            <a:endParaRPr lang="en-US"/>
          </a:p>
        </p:txBody>
      </p:sp>
      <p:sp>
        <p:nvSpPr>
          <p:cNvPr id="45059" name="Content Placeholder 2"/>
          <p:cNvSpPr>
            <a:spLocks noGrp="1"/>
          </p:cNvSpPr>
          <p:nvPr>
            <p:ph idx="1"/>
          </p:nvPr>
        </p:nvSpPr>
        <p:spPr>
          <a:xfrm>
            <a:off x="228600" y="1371600"/>
            <a:ext cx="8534400" cy="4876800"/>
          </a:xfrm>
        </p:spPr>
        <p:txBody>
          <a:bodyPr>
            <a:normAutofit lnSpcReduction="10000"/>
          </a:bodyPr>
          <a:lstStyle/>
          <a:p>
            <a:pPr eaLnBrk="1" hangingPunct="1"/>
            <a:r>
              <a:rPr lang="en-US" sz="2400" i="1" dirty="0">
                <a:solidFill>
                  <a:srgbClr val="2A08B8"/>
                </a:solidFill>
              </a:rPr>
              <a:t>"From each person to whom I lend, I do exact a token for my token chest, to remain there until the loan is repaid.  When they repay I give back, but if they never repay it will always remind me of one who was not faithful to my confidence.</a:t>
            </a:r>
            <a:endParaRPr lang="en-US" sz="2400" dirty="0">
              <a:solidFill>
                <a:srgbClr val="2A08B8"/>
              </a:solidFill>
            </a:endParaRPr>
          </a:p>
          <a:p>
            <a:pPr eaLnBrk="1" hangingPunct="1"/>
            <a:r>
              <a:rPr lang="en-US" sz="2400" i="1" dirty="0">
                <a:solidFill>
                  <a:srgbClr val="2A08B8"/>
                </a:solidFill>
              </a:rPr>
              <a:t> The safest loans, my token box tell me, are to those whose possessions are of more value than the one they desire.</a:t>
            </a:r>
            <a:endParaRPr lang="en-US" sz="2400" dirty="0">
              <a:solidFill>
                <a:srgbClr val="2A08B8"/>
              </a:solidFill>
            </a:endParaRPr>
          </a:p>
          <a:p>
            <a:pPr eaLnBrk="1" hangingPunct="1"/>
            <a:r>
              <a:rPr lang="en-US" sz="2400" i="1" dirty="0">
                <a:solidFill>
                  <a:srgbClr val="2A08B8"/>
                </a:solidFill>
              </a:rPr>
              <a:t> Humans in the throes of great emotions are not safe risks for the gold lender.</a:t>
            </a:r>
            <a:endParaRPr lang="en-US" sz="2400" dirty="0">
              <a:solidFill>
                <a:srgbClr val="2A08B8"/>
              </a:solidFill>
            </a:endParaRPr>
          </a:p>
          <a:p>
            <a:pPr eaLnBrk="1" hangingPunct="1"/>
            <a:r>
              <a:rPr lang="en-US" sz="2400" i="1" dirty="0">
                <a:solidFill>
                  <a:srgbClr val="2A08B8"/>
                </a:solidFill>
              </a:rPr>
              <a:t> If someone borrows for purposes that bring money back to them, they insist on repaying promptly.  But if they borrow because of their indiscretions, I warn you to be cautious if you would ever have your gold back in hand again.</a:t>
            </a:r>
          </a:p>
          <a:p>
            <a:pPr algn="r">
              <a:buNone/>
            </a:pPr>
            <a:r>
              <a:rPr lang="en-US" sz="2400" i="1" dirty="0">
                <a:solidFill>
                  <a:srgbClr val="2A08B8"/>
                </a:solidFill>
              </a:rPr>
              <a:t>- The Richest Man in Babylon</a:t>
            </a:r>
            <a:endParaRPr lang="en-US" sz="2400" dirty="0">
              <a:solidFill>
                <a:srgbClr val="2A08B8"/>
              </a:solidFill>
            </a:endParaRPr>
          </a:p>
          <a:p>
            <a:pPr eaLnBrk="1" hangingPunct="1"/>
            <a:endParaRPr lang="en-US" sz="2400" dirty="0">
              <a:solidFill>
                <a:srgbClr val="2A08B8"/>
              </a:solidFill>
            </a:endParaRPr>
          </a:p>
          <a:p>
            <a:pPr eaLnBrk="1" hangingPunct="1"/>
            <a:endParaRPr lang="en-US" sz="24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B5CC2B16-2E91-4885-B797-275679049AA5}" type="slidenum">
              <a:rPr lang="en-US"/>
              <a:pPr>
                <a:defRPr/>
              </a:pPr>
              <a:t>6</a:t>
            </a:fld>
            <a:endParaRPr lang="en-US"/>
          </a:p>
        </p:txBody>
      </p:sp>
    </p:spTree>
    <p:extLst>
      <p:ext uri="{BB962C8B-B14F-4D97-AF65-F5344CB8AC3E}">
        <p14:creationId xmlns:p14="http://schemas.microsoft.com/office/powerpoint/2010/main" val="33346972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0" y="0"/>
            <a:ext cx="9144000" cy="1143000"/>
          </a:xfrm>
        </p:spPr>
        <p:txBody>
          <a:bodyPr/>
          <a:lstStyle/>
          <a:p>
            <a:pPr eaLnBrk="1" hangingPunct="1"/>
            <a:r>
              <a:rPr lang="en-US" b="1"/>
              <a:t>Advice on Lending</a:t>
            </a:r>
            <a:endParaRPr lang="en-US"/>
          </a:p>
        </p:txBody>
      </p:sp>
      <p:sp>
        <p:nvSpPr>
          <p:cNvPr id="46083" name="Content Placeholder 2"/>
          <p:cNvSpPr>
            <a:spLocks noGrp="1"/>
          </p:cNvSpPr>
          <p:nvPr>
            <p:ph idx="1"/>
          </p:nvPr>
        </p:nvSpPr>
        <p:spPr>
          <a:xfrm>
            <a:off x="228600" y="1371600"/>
            <a:ext cx="8534400" cy="4572000"/>
          </a:xfrm>
        </p:spPr>
        <p:txBody>
          <a:bodyPr>
            <a:normAutofit lnSpcReduction="10000"/>
          </a:bodyPr>
          <a:lstStyle/>
          <a:p>
            <a:pPr eaLnBrk="1" hangingPunct="1"/>
            <a:r>
              <a:rPr lang="en-US" sz="2400" i="1" dirty="0">
                <a:solidFill>
                  <a:srgbClr val="2A08B8"/>
                </a:solidFill>
              </a:rPr>
              <a:t>If someone comes to me and ask to borrow gold I should ask him for what purpose he would use it.  "What knowledge have you of the ways of trade?  Do you know where you can buy at lowest cost?  Do you know where you can sell at a fair price?"  Could he say 'Yes' to these questions.  If not, then would I say to him that his purpose was not wise.  His ambition, though worthy, is not practical and I would not lend him any gold.</a:t>
            </a:r>
          </a:p>
          <a:p>
            <a:pPr eaLnBrk="1" hangingPunct="1"/>
            <a:r>
              <a:rPr lang="en-US" sz="2400" i="1" dirty="0">
                <a:solidFill>
                  <a:srgbClr val="2A08B8"/>
                </a:solidFill>
              </a:rPr>
              <a:t>Gold is the merchandise of the lender of money.  It is easy to lend.  If it is lent unwisely then it is difficult to get back.  The wise lender wishes not the risk of the undertaking but the guarantee of safe repayment.</a:t>
            </a:r>
          </a:p>
          <a:p>
            <a:pPr algn="r" eaLnBrk="1" hangingPunct="1">
              <a:buNone/>
            </a:pPr>
            <a:r>
              <a:rPr lang="en-US" sz="2400" i="1" dirty="0">
                <a:solidFill>
                  <a:srgbClr val="2A08B8"/>
                </a:solidFill>
              </a:rPr>
              <a:t>- The Richest Man in Babylon</a:t>
            </a:r>
            <a:endParaRPr lang="en-US" sz="2400" dirty="0">
              <a:solidFill>
                <a:srgbClr val="2A08B8"/>
              </a:solidFill>
            </a:endParaRPr>
          </a:p>
          <a:p>
            <a:pPr eaLnBrk="1" hangingPunct="1"/>
            <a:endParaRPr lang="en-US" sz="2400" dirty="0">
              <a:solidFill>
                <a:srgbClr val="0070C0"/>
              </a:solidFill>
            </a:endParaRP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B01FFD9-FB41-473B-970C-AAEDD1ECCB41}" type="slidenum">
              <a:rPr lang="en-US"/>
              <a:pPr>
                <a:defRPr/>
              </a:pPr>
              <a:t>7</a:t>
            </a:fld>
            <a:endParaRPr lang="en-US"/>
          </a:p>
        </p:txBody>
      </p:sp>
    </p:spTree>
    <p:extLst>
      <p:ext uri="{BB962C8B-B14F-4D97-AF65-F5344CB8AC3E}">
        <p14:creationId xmlns:p14="http://schemas.microsoft.com/office/powerpoint/2010/main" val="379609079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057400"/>
          </a:xfrm>
        </p:spPr>
        <p:txBody>
          <a:bodyPr/>
          <a:lstStyle/>
          <a:p>
            <a:r>
              <a:rPr lang="en-US" b="1" dirty="0"/>
              <a:t>PREPARING FOR THE UNKNOWN FUTURE - INSURANCE</a:t>
            </a:r>
          </a:p>
        </p:txBody>
      </p:sp>
      <p:sp>
        <p:nvSpPr>
          <p:cNvPr id="7" name="Footer Placeholder 7"/>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8"/>
          <p:cNvSpPr>
            <a:spLocks noGrp="1"/>
          </p:cNvSpPr>
          <p:nvPr>
            <p:ph type="sldNum" sz="quarter" idx="12"/>
          </p:nvPr>
        </p:nvSpPr>
        <p:spPr>
          <a:xfrm>
            <a:off x="7010400" y="6492875"/>
            <a:ext cx="2133600" cy="365125"/>
          </a:xfrm>
        </p:spPr>
        <p:txBody>
          <a:bodyPr/>
          <a:lstStyle/>
          <a:p>
            <a:pPr>
              <a:defRPr/>
            </a:pPr>
            <a:fld id="{41402D49-E0DC-4392-8BF2-E2EDC46CB960}" type="slidenum">
              <a:rPr lang="en-US"/>
              <a:pPr>
                <a:defRPr/>
              </a:pPr>
              <a:t>8</a:t>
            </a:fld>
            <a:endParaRPr lang="en-US" dirty="0"/>
          </a:p>
        </p:txBody>
      </p:sp>
      <p:pic>
        <p:nvPicPr>
          <p:cNvPr id="6" name="Picture 5" descr="global_images_insurance_life-car-health-ssk_100070060.jpg"/>
          <p:cNvPicPr>
            <a:picLocks noChangeAspect="1"/>
          </p:cNvPicPr>
          <p:nvPr/>
        </p:nvPicPr>
        <p:blipFill>
          <a:blip r:embed="rId2" cstate="print"/>
          <a:stretch>
            <a:fillRect/>
          </a:stretch>
        </p:blipFill>
        <p:spPr>
          <a:xfrm>
            <a:off x="1752600" y="2362200"/>
            <a:ext cx="5467350" cy="3619500"/>
          </a:xfrm>
          <a:prstGeom prst="rect">
            <a:avLst/>
          </a:prstGeo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152400"/>
            <a:ext cx="8229600" cy="1143000"/>
          </a:xfrm>
        </p:spPr>
        <p:txBody>
          <a:bodyPr rtlCol="0">
            <a:normAutofit fontScale="90000"/>
          </a:bodyPr>
          <a:lstStyle/>
          <a:p>
            <a:pPr eaLnBrk="1" fontAlgn="auto" hangingPunct="1">
              <a:spcAft>
                <a:spcPts val="0"/>
              </a:spcAft>
              <a:defRPr/>
            </a:pPr>
            <a:r>
              <a:rPr lang="en-US" b="1" dirty="0"/>
              <a:t>In This World There is a Lot of Uncertainty</a:t>
            </a:r>
            <a:endParaRPr lang="en-US" dirty="0"/>
          </a:p>
        </p:txBody>
      </p:sp>
      <p:sp>
        <p:nvSpPr>
          <p:cNvPr id="4099" name="Content Placeholder 2"/>
          <p:cNvSpPr>
            <a:spLocks noGrp="1"/>
          </p:cNvSpPr>
          <p:nvPr>
            <p:ph idx="1"/>
          </p:nvPr>
        </p:nvSpPr>
        <p:spPr>
          <a:xfrm>
            <a:off x="381000" y="1371600"/>
            <a:ext cx="6781800" cy="3810000"/>
          </a:xfrm>
        </p:spPr>
        <p:txBody>
          <a:bodyPr>
            <a:normAutofit/>
          </a:bodyPr>
          <a:lstStyle/>
          <a:p>
            <a:pPr eaLnBrk="1" hangingPunct="1"/>
            <a:r>
              <a:rPr lang="en-US" dirty="0"/>
              <a:t>To mitigate against catastrophic risks people buy insurance. </a:t>
            </a:r>
          </a:p>
          <a:p>
            <a:pPr eaLnBrk="1" hangingPunct="1"/>
            <a:r>
              <a:rPr lang="en-US" dirty="0"/>
              <a:t>Many Types of Insurance:</a:t>
            </a:r>
          </a:p>
          <a:p>
            <a:pPr lvl="1" eaLnBrk="1" hangingPunct="1">
              <a:buFont typeface="Wingdings" pitchFamily="2" charset="2"/>
              <a:buChar char="ü"/>
            </a:pPr>
            <a:r>
              <a:rPr lang="en-US" dirty="0"/>
              <a:t>Car Insurance - Accident</a:t>
            </a:r>
          </a:p>
          <a:p>
            <a:pPr lvl="1" eaLnBrk="1" hangingPunct="1">
              <a:buFont typeface="Wingdings" pitchFamily="2" charset="2"/>
              <a:buChar char="ü"/>
            </a:pPr>
            <a:r>
              <a:rPr lang="en-US" dirty="0"/>
              <a:t>Home Insurance - Fire</a:t>
            </a:r>
          </a:p>
          <a:p>
            <a:pPr lvl="1" eaLnBrk="1" hangingPunct="1">
              <a:buFont typeface="Wingdings" pitchFamily="2" charset="2"/>
              <a:buChar char="ü"/>
            </a:pPr>
            <a:r>
              <a:rPr lang="en-US" dirty="0"/>
              <a:t>Property Insurance - Theft</a:t>
            </a:r>
          </a:p>
          <a:p>
            <a:pPr lvl="1" eaLnBrk="1" hangingPunct="1">
              <a:buFont typeface="Wingdings" pitchFamily="2" charset="2"/>
              <a:buChar char="ü"/>
            </a:pPr>
            <a:r>
              <a:rPr lang="en-US" dirty="0"/>
              <a:t>Healthy Insurance – Illness</a:t>
            </a:r>
          </a:p>
          <a:p>
            <a:pPr lvl="1" eaLnBrk="1" hangingPunct="1">
              <a:buFont typeface="Wingdings" pitchFamily="2" charset="2"/>
              <a:buChar char="ü"/>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39F5A813-D647-42E0-B614-A3684338E6D9}" type="slidenum">
              <a:rPr lang="en-US"/>
              <a:pPr>
                <a:defRPr/>
              </a:pPr>
              <a:t>9</a:t>
            </a:fld>
            <a:endParaRPr lang="en-US"/>
          </a:p>
        </p:txBody>
      </p:sp>
      <p:pic>
        <p:nvPicPr>
          <p:cNvPr id="9" name="Picture 8" descr="insurance.jpg"/>
          <p:cNvPicPr>
            <a:picLocks noChangeAspect="1"/>
          </p:cNvPicPr>
          <p:nvPr/>
        </p:nvPicPr>
        <p:blipFill>
          <a:blip r:embed="rId2" cstate="print"/>
          <a:stretch>
            <a:fillRect/>
          </a:stretch>
        </p:blipFill>
        <p:spPr>
          <a:xfrm>
            <a:off x="5105400" y="1981200"/>
            <a:ext cx="3771117" cy="2511623"/>
          </a:xfrm>
          <a:prstGeom prst="rect">
            <a:avLst/>
          </a:prstGeom>
        </p:spPr>
      </p:pic>
      <p:sp>
        <p:nvSpPr>
          <p:cNvPr id="10" name="TextBox 9"/>
          <p:cNvSpPr txBox="1"/>
          <p:nvPr/>
        </p:nvSpPr>
        <p:spPr>
          <a:xfrm>
            <a:off x="381000" y="5042118"/>
            <a:ext cx="8763000" cy="1815882"/>
          </a:xfrm>
          <a:prstGeom prst="rect">
            <a:avLst/>
          </a:prstGeom>
          <a:noFill/>
        </p:spPr>
        <p:txBody>
          <a:bodyPr wrap="square" rtlCol="0">
            <a:spAutoFit/>
          </a:bodyPr>
          <a:lstStyle/>
          <a:p>
            <a:pPr>
              <a:buFont typeface="Arial" pitchFamily="34" charset="0"/>
              <a:buChar char="•"/>
            </a:pPr>
            <a:r>
              <a:rPr lang="en-US" sz="2800" dirty="0"/>
              <a:t> The Purpose of Insurance: To eliminate exposure to a small probability of losing a large amount of $ by exchanging a small certain amount of $ (the premium). </a:t>
            </a:r>
          </a:p>
          <a:p>
            <a:pPr>
              <a:buFont typeface="Arial" pitchFamily="34" charset="0"/>
              <a:buChar char="•"/>
            </a:pPr>
            <a:endParaRPr lang="en-US" sz="2800" dirty="0"/>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1656</TotalTime>
  <Words>827</Words>
  <Application>Microsoft Office PowerPoint</Application>
  <PresentationFormat>On-screen Show (4:3)</PresentationFormat>
  <Paragraphs>84</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by</vt:lpstr>
      <vt:lpstr>LESSON 11:  PROTECT YOUR CAPITAL FROM LOSS – LOANS, INSURANCE, ASSET PROTECTION, ESTATE PLANNING</vt:lpstr>
      <vt:lpstr>LOANS</vt:lpstr>
      <vt:lpstr>Read: The Gold Lender of Babylon</vt:lpstr>
      <vt:lpstr>Read: The Gold Lender of Babylon</vt:lpstr>
      <vt:lpstr>Advice on Lending</vt:lpstr>
      <vt:lpstr>Advice on Lending</vt:lpstr>
      <vt:lpstr>PREPARING FOR THE UNKNOWN FUTURE - INSURANCE</vt:lpstr>
      <vt:lpstr>In This World There is a Lot of Uncertainty</vt:lpstr>
      <vt:lpstr>ASSET PROTECTION &amp; ESTATE PLANNING</vt:lpstr>
      <vt:lpstr>Asset Protection 101</vt:lpstr>
      <vt:lpstr>Estate Planning 101</vt:lpstr>
      <vt:lpstr>Conclusion: Be a Good Steward of The Resources Entrusted to You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Freedom 101 Seminar</dc:title>
  <dc:creator>abarron</dc:creator>
  <cp:lastModifiedBy>Alex Barron</cp:lastModifiedBy>
  <cp:revision>56</cp:revision>
  <dcterms:created xsi:type="dcterms:W3CDTF">2013-07-04T19:26:03Z</dcterms:created>
  <dcterms:modified xsi:type="dcterms:W3CDTF">2018-06-03T17:45:43Z</dcterms:modified>
</cp:coreProperties>
</file>