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11" r:id="rId2"/>
    <p:sldId id="330" r:id="rId3"/>
    <p:sldId id="283" r:id="rId4"/>
    <p:sldId id="313" r:id="rId5"/>
    <p:sldId id="321" r:id="rId6"/>
    <p:sldId id="328" r:id="rId7"/>
    <p:sldId id="322" r:id="rId8"/>
    <p:sldId id="323" r:id="rId9"/>
    <p:sldId id="324" r:id="rId10"/>
    <p:sldId id="329" r:id="rId11"/>
    <p:sldId id="325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Средний стиль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765" autoAdjust="0"/>
    <p:restoredTop sz="33932" autoAdjust="0"/>
  </p:normalViewPr>
  <p:slideViewPr>
    <p:cSldViewPr snapToGrid="0">
      <p:cViewPr varScale="1">
        <p:scale>
          <a:sx n="25" d="100"/>
          <a:sy n="25" d="100"/>
        </p:scale>
        <p:origin x="2628" y="1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F4C4B4-807D-41E7-823D-77F7F4BAC23D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8BB0A8-7799-4737-BF05-8FDE5DBEA4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74392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3442885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другій частині книги (7-12), в якій описані здебільшого сни та видіння Даниїла, від першої особи.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ці розділи, вважаються апокаліптичними та пророчими.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першій частині книги, також присутні сни (Навуходоносора), які звіщають події майбутнього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8032968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Вплив Бога на хід історії (важливість політичної історії)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 наставляє царів, а також Він змінює царів.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Приклад: Навуходоносор, Валтасар, Дарій, залежать від Бога, і визнають Його першість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Царства земні будуть замінені Царством Бога.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Також в книзі піднімається тема воскресіння мертвих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Отож, книга пророка Даниїла,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надихає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віруючих людей, зберігати вірність Богу в обставинах яких вони знаходяться (1-6),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готує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ще до більших випробувань (7-11),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надихає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людей вірити, що життя продовжується після смерті (12). 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509708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Якщо перекласти єврейську назву книги, то буквально вона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означатиме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Події днів. 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Масоретських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текстах, книги Хронік, були однією книгою (на полях зазначають 1Хр.27:25 серединою книги).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Розподіл стався в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Септуагінті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швидше за все, через те, що грецький переклад став довшим через голосні літери</a:t>
            </a:r>
          </a:p>
          <a:p>
            <a:pPr marL="0" indent="0" rtl="0" fontAlgn="base">
              <a:buFont typeface="Arial" panose="020B0604020202020204" pitchFamily="34" charset="0"/>
              <a:buNone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 своєму змісту і жанру нагадують 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нам книги Самуїла та Царів, тільки в скороченій версії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 не просто скорочений переказ книги Царів,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книзі Хронік є 55% унікального контенту, який не згадується в інших книгах.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Якщо книги Самуїла (1-2), розповідають про становлення і укріплення монархії в Ізраїлі,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книги Царів (1-2), розповідають історію від Соломона до падіння Юдеї,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 книги Хроніки (1-2) розповідають історію від Адама до кінця Вавилонського полону. 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Ще одна особливість книги, </a:t>
            </a: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 список нащадків Давида 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через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Зоровавеля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аж до часів Ездри та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Неємії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Хто ж тоді написав книгу Хроніки?</a:t>
            </a:r>
          </a:p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uk-UA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892213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Кінець книги Хроніки, ідентичний початку книги Ездри, а отже, виглядає так, що книга Ездри-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Неємії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є продовженням книги Хронік, тобто Хронік є передісторією Ездри-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Неємії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 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Юдейська традиція приписує авторство книзі Хронік, для Ездри.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Сучасні вчені також погоджуються (є і такі, що заперечують) з авторством Ездри, адже: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1-книга Хронік по композиції і стилю написання (граматика, граматичні конструкції) схожа з книгою Ездра-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Неємія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2-укази Кира в книгах частково повторюються,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3-такі самі богословські теми, що і в Ездри-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Неємії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 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Швидше за все, книга була написана біля 450-430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рр.до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Р.Х.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8490055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Перша книга Хронік починається зі згадки про Адама (1:1) і закінчується смертю Давида (29:28).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Автор фокусує увагу на життя Давида та поклоніння в Храмі. 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Друга книга Хронік охоплює період що починається з Соломона (971) аж до повернення юдеїв з Вавилонського полону (538).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Цей історичний період, також описано в книзі Царів, однак в Хроніках не згадується історія Північного Царства, а лише Юдеї. 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021178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Книга Хронік, писалася для євреїв, які повернулися з Вавилонського полону.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Повернення відбувалося у </a:t>
            </a: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три етапи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під керівництвом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Зоровавеля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(538), з Ездри (458) та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Неємії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(445).  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Переселенці повернулися в </a:t>
            </a: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зруйновані міста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на територію яка діаметрально відрізнялася від Ізраїлю за часів Давида і Соломона.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Тепер у них </a:t>
            </a: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було державності 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 свого царя, храм і стіни міста були зруйновані, всі ці факти навіювали відчай для переселенців. 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Однак, для того, щоб відновити поклоніння в Храмі,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Бог посилає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Зоровавеля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відбудувати храм.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Щоб вчити людей жити згідно Закону - Бог посилає священника Ездру. А щоб жителі Єрусалиму відчували захищеність - Бог посилає Неємію, який відбудовує стіни міста. 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Отож, книга Хронік, це історія від Адама до повернення з полону, мала б </a:t>
            </a: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нагадати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про вірність Бога, і про те, що потрібно жити з Ним відповідно заповітним стосункам.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699368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uk-UA" dirty="0" smtClean="0"/>
              <a:t>Книга</a:t>
            </a:r>
            <a:r>
              <a:rPr lang="uk-UA" baseline="0" dirty="0" smtClean="0"/>
              <a:t> Даниїла це апокаліпсис в Старому Заповіті.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baseline="0" dirty="0" smtClean="0"/>
              <a:t>Нам добре відома </a:t>
            </a:r>
            <a:r>
              <a:rPr lang="uk-UA" b="1" baseline="0" dirty="0" smtClean="0"/>
              <a:t>книга Об'явлення </a:t>
            </a:r>
            <a:r>
              <a:rPr lang="uk-UA" baseline="0" dirty="0" smtClean="0"/>
              <a:t>Івана Богослова в Новому Заповіті, що написана в жанрі </a:t>
            </a:r>
            <a:r>
              <a:rPr lang="uk-UA" baseline="0" dirty="0" err="1" smtClean="0"/>
              <a:t>апокаліптики</a:t>
            </a:r>
            <a:endParaRPr lang="uk-UA" baseline="0" dirty="0" smtClean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dirty="0" smtClean="0"/>
              <a:t>Хтось</a:t>
            </a:r>
            <a:r>
              <a:rPr lang="uk-UA" baseline="0" dirty="0" smtClean="0"/>
              <a:t> сказав, що книга Даниїла несе в собі </a:t>
            </a:r>
            <a:r>
              <a:rPr lang="uk-UA" b="1" baseline="0" dirty="0" smtClean="0"/>
              <a:t>найвеличніше послання Старого Заповіту </a:t>
            </a:r>
            <a:r>
              <a:rPr lang="uk-UA" baseline="0" dirty="0" smtClean="0"/>
              <a:t>і усієї Біблії – </a:t>
            </a:r>
            <a:r>
              <a:rPr lang="uk-UA" b="1" baseline="0" dirty="0" smtClean="0"/>
              <a:t>земні царства </a:t>
            </a:r>
            <a:r>
              <a:rPr lang="uk-UA" b="1" baseline="0" dirty="0" err="1" smtClean="0"/>
              <a:t>усунуться</a:t>
            </a:r>
            <a:r>
              <a:rPr lang="uk-UA" b="1" baseline="0" dirty="0" smtClean="0"/>
              <a:t> і буде встановлене Боже царство. </a:t>
            </a:r>
            <a:endParaRPr lang="uk-UA" b="1" dirty="0" smtClean="0"/>
          </a:p>
          <a:p>
            <a:endParaRPr lang="uk-UA" dirty="0" smtClean="0"/>
          </a:p>
          <a:p>
            <a:r>
              <a:rPr lang="uk-UA" dirty="0" smtClean="0"/>
              <a:t>Унікальність</a:t>
            </a:r>
            <a:r>
              <a:rPr lang="uk-UA" baseline="0" dirty="0" smtClean="0"/>
              <a:t> книги: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написана на двох мовах (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древнєєврейській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та арамейській мові),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також в двох жанрах (розповідний та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апокаліптика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). </a:t>
            </a:r>
            <a:endParaRPr lang="uk-UA" noProof="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35226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Внутрішні свідоцтва вказують на те, що автором книги був пророк Даниїл (8:15,27; 9:2; 10:2,712:4-5).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Починаючи з 7-го розділу, Даниїл пише від першої особи. 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Ім'я Даниїл означає - Бог мій Суддя.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підлітковому віці, був насильно переселений у Вавилон, де жив все своє життя.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Сучасниками Даниїла були пророки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Єзекиїл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Аввакум, Єремія та Захарія. 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436995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початку книги вказана точна дата 605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р.до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Р.Х. 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Книга охоплює усі 70 років Вавилонського полону 1:1 і 9:1-2 (605-536).  </a:t>
            </a: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Книга Даниїла не включена у розділ Пророки, в єврейському каноні СЗ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Пізня дата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на той момент коли була написана книга Даниїла, </a:t>
            </a: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канон пророків було вже закрито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книга відрізняється </a:t>
            </a: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жанром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від пророчих, тому що не осуджує гріховність і не закликає до святості. </a:t>
            </a:r>
          </a:p>
          <a:p>
            <a:pPr marL="171450" marR="0" indent="-17145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перший і основний обов'язок Даниїла, це </a:t>
            </a: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державна служба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а не служіння пророка.</a:t>
            </a: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0489314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Книга написана в </a:t>
            </a: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двох жанрах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розповідний (1-6), Розповідь ведеться від третьої особи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та апокаліптичний (7-12),</a:t>
            </a:r>
            <a:r>
              <a:rPr lang="uk-UA" sz="1200" b="0" i="0" u="none" strike="noStrike" kern="1200" baseline="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здебільшого розповідь від першої особи</a:t>
            </a:r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rtl="0" fontAlgn="base"/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Ціль розповідної частини книги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це не виклад історії Вавилону з 605 до 538 </a:t>
            </a:r>
            <a:r>
              <a:rPr lang="uk-UA" sz="1200" b="0" i="0" u="none" strike="noStrike" kern="1200" noProof="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р.до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Р.Х. 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 цій частині ми помічаємо </a:t>
            </a: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закономірніст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ь - відбуваються ситуації, в яких допомогти може тільки Бог, якому служить Даниїл.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Закритий сон Навуходоносора (2), вогняна піч (3), сон Навуходоносора про дерево (4), напис на стіні для Валтасара (5), а також яма з левами (6). </a:t>
            </a:r>
          </a:p>
          <a:p>
            <a:pPr marL="171450" indent="-171450" rtl="0" fontAlgn="base">
              <a:buFont typeface="Arial" panose="020B0604020202020204" pitchFamily="34" charset="0"/>
              <a:buChar char="•"/>
            </a:pP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результаті вирішення складних ситуацій, </a:t>
            </a:r>
            <a:r>
              <a:rPr lang="uk-UA" sz="1200" b="1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царі висловлюють свою віру в Бога </a:t>
            </a:r>
            <a:r>
              <a:rPr lang="uk-UA" sz="1200" b="0" i="0" u="none" strike="noStrike" kern="1200" noProof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(2:47; 3:29; 4:34; 6:26).  </a:t>
            </a:r>
          </a:p>
          <a:p>
            <a:pPr rtl="0" fontAlgn="base"/>
            <a:endParaRPr lang="uk-UA" sz="1200" b="0" i="0" u="none" strike="noStrike" kern="1200" noProof="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8BB0A8-7799-4737-BF05-8FDE5DBEA414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875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87086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3228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2427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72237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1796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76188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620493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20882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834262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28222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21B874-0667-440B-A6EA-FB07E980FD0E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2233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21B874-0667-440B-A6EA-FB07E980FD0E}" type="datetimeFigureOut">
              <a:rPr lang="uk-UA" smtClean="0"/>
              <a:t>10.12.2020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30F4C0-7DDF-41F1-8092-7E8F913BF812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275603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ХРОНІКИ. ДАНИЇЛА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Лекція </a:t>
            </a:r>
            <a:r>
              <a:rPr lang="uk-UA" dirty="0" smtClean="0">
                <a:solidFill>
                  <a:schemeClr val="bg1"/>
                </a:solidFill>
              </a:rPr>
              <a:t>23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667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uk-UA" sz="4000" dirty="0" smtClean="0">
                <a:solidFill>
                  <a:schemeClr val="bg1"/>
                </a:solidFill>
              </a:rPr>
              <a:t>2) Сни Даниїла (7-12) </a:t>
            </a:r>
          </a:p>
          <a:p>
            <a:pPr fontAlgn="base"/>
            <a:r>
              <a:rPr lang="uk-UA" sz="4000" dirty="0" smtClean="0">
                <a:solidFill>
                  <a:schemeClr val="bg1"/>
                </a:solidFill>
              </a:rPr>
              <a:t>Видіння про 4 імперії (7)</a:t>
            </a:r>
          </a:p>
          <a:p>
            <a:pPr fontAlgn="base"/>
            <a:r>
              <a:rPr lang="uk-UA" sz="4000" dirty="0" smtClean="0">
                <a:solidFill>
                  <a:schemeClr val="bg1"/>
                </a:solidFill>
              </a:rPr>
              <a:t>Пророцтво про барана і козла (8) </a:t>
            </a:r>
          </a:p>
          <a:p>
            <a:pPr fontAlgn="base"/>
            <a:r>
              <a:rPr lang="uk-UA" sz="4000" dirty="0" smtClean="0">
                <a:solidFill>
                  <a:schemeClr val="bg1"/>
                </a:solidFill>
              </a:rPr>
              <a:t>Пророцтво про сімдесят років-тижнів (9) </a:t>
            </a:r>
          </a:p>
          <a:p>
            <a:pPr fontAlgn="base"/>
            <a:r>
              <a:rPr lang="uk-UA" sz="4000" dirty="0" smtClean="0">
                <a:solidFill>
                  <a:schemeClr val="bg1"/>
                </a:solidFill>
              </a:rPr>
              <a:t>Пророцтво про Ізраїль (10-12) </a:t>
            </a:r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855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Богослов’я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463040"/>
            <a:ext cx="9144000" cy="5394960"/>
          </a:xfrm>
        </p:spPr>
        <p:txBody>
          <a:bodyPr>
            <a:noAutofit/>
          </a:bodyPr>
          <a:lstStyle/>
          <a:p>
            <a:r>
              <a:rPr lang="ru-RU" sz="4400" i="1" dirty="0">
                <a:solidFill>
                  <a:srgbClr val="FF0000"/>
                </a:solidFill>
              </a:rPr>
              <a:t>над </a:t>
            </a:r>
            <a:r>
              <a:rPr lang="ru-RU" sz="4400" i="1" dirty="0" err="1">
                <a:solidFill>
                  <a:srgbClr val="FF0000"/>
                </a:solidFill>
              </a:rPr>
              <a:t>людським</a:t>
            </a:r>
            <a:r>
              <a:rPr lang="ru-RU" sz="4400" i="1" dirty="0">
                <a:solidFill>
                  <a:srgbClr val="FF0000"/>
                </a:solidFill>
              </a:rPr>
              <a:t> царством </a:t>
            </a:r>
            <a:r>
              <a:rPr lang="ru-RU" sz="4400" i="1" dirty="0" err="1">
                <a:solidFill>
                  <a:srgbClr val="FF0000"/>
                </a:solidFill>
              </a:rPr>
              <a:t>панує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err="1">
                <a:solidFill>
                  <a:srgbClr val="FF0000"/>
                </a:solidFill>
              </a:rPr>
              <a:t>Всевишній</a:t>
            </a:r>
            <a:r>
              <a:rPr lang="ru-RU" sz="4400" i="1" dirty="0">
                <a:solidFill>
                  <a:srgbClr val="FF0000"/>
                </a:solidFill>
              </a:rPr>
              <a:t>, і </a:t>
            </a:r>
            <a:r>
              <a:rPr lang="ru-RU" sz="4400" i="1" dirty="0" err="1">
                <a:solidFill>
                  <a:srgbClr val="FF0000"/>
                </a:solidFill>
              </a:rPr>
              <a:t>дає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err="1">
                <a:solidFill>
                  <a:srgbClr val="FF0000"/>
                </a:solidFill>
              </a:rPr>
              <a:t>його</a:t>
            </a:r>
            <a:r>
              <a:rPr lang="ru-RU" sz="4400" i="1" dirty="0">
                <a:solidFill>
                  <a:srgbClr val="FF0000"/>
                </a:solidFill>
              </a:rPr>
              <a:t> тому, кому </a:t>
            </a:r>
            <a:r>
              <a:rPr lang="ru-RU" sz="4400" i="1" dirty="0" err="1">
                <a:solidFill>
                  <a:srgbClr val="FF0000"/>
                </a:solidFill>
              </a:rPr>
              <a:t>хоче</a:t>
            </a:r>
            <a:r>
              <a:rPr lang="ru-RU" sz="4400" i="1" dirty="0">
                <a:solidFill>
                  <a:srgbClr val="FF0000"/>
                </a:solidFill>
              </a:rPr>
              <a:t> (4:22</a:t>
            </a:r>
            <a:r>
              <a:rPr lang="ru-RU" sz="4400" i="1" dirty="0" smtClean="0">
                <a:solidFill>
                  <a:srgbClr val="FF0000"/>
                </a:solidFill>
              </a:rPr>
              <a:t>)</a:t>
            </a:r>
          </a:p>
          <a:p>
            <a:endParaRPr lang="ru-RU" sz="4400" i="1" dirty="0" smtClean="0">
              <a:solidFill>
                <a:srgbClr val="FF0000"/>
              </a:solidFill>
            </a:endParaRPr>
          </a:p>
          <a:p>
            <a:r>
              <a:rPr lang="ru-RU" sz="4400" i="1" dirty="0" smtClean="0">
                <a:solidFill>
                  <a:srgbClr val="FF0000"/>
                </a:solidFill>
              </a:rPr>
              <a:t>І </a:t>
            </a:r>
            <a:r>
              <a:rPr lang="ru-RU" sz="4400" i="1" dirty="0" err="1">
                <a:solidFill>
                  <a:srgbClr val="FF0000"/>
                </a:solidFill>
              </a:rPr>
              <a:t>багато-хто</a:t>
            </a:r>
            <a:r>
              <a:rPr lang="ru-RU" sz="4400" i="1" dirty="0">
                <a:solidFill>
                  <a:srgbClr val="FF0000"/>
                </a:solidFill>
              </a:rPr>
              <a:t> з тих, </a:t>
            </a:r>
            <a:r>
              <a:rPr lang="ru-RU" sz="4400" i="1" dirty="0" err="1">
                <a:solidFill>
                  <a:srgbClr val="FF0000"/>
                </a:solidFill>
              </a:rPr>
              <a:t>що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err="1">
                <a:solidFill>
                  <a:srgbClr val="FF0000"/>
                </a:solidFill>
              </a:rPr>
              <a:t>сплять</a:t>
            </a:r>
            <a:r>
              <a:rPr lang="ru-RU" sz="4400" i="1" dirty="0">
                <a:solidFill>
                  <a:srgbClr val="FF0000"/>
                </a:solidFill>
              </a:rPr>
              <a:t> у земному </a:t>
            </a:r>
            <a:r>
              <a:rPr lang="ru-RU" sz="4400" i="1" dirty="0" err="1">
                <a:solidFill>
                  <a:srgbClr val="FF0000"/>
                </a:solidFill>
              </a:rPr>
              <a:t>поросі</a:t>
            </a:r>
            <a:r>
              <a:rPr lang="ru-RU" sz="4400" i="1" dirty="0">
                <a:solidFill>
                  <a:srgbClr val="FF0000"/>
                </a:solidFill>
              </a:rPr>
              <a:t>, </a:t>
            </a:r>
            <a:r>
              <a:rPr lang="ru-RU" sz="4400" i="1" dirty="0" err="1">
                <a:solidFill>
                  <a:srgbClr val="FF0000"/>
                </a:solidFill>
              </a:rPr>
              <a:t>збудяться</a:t>
            </a:r>
            <a:r>
              <a:rPr lang="ru-RU" sz="4400" i="1" dirty="0">
                <a:solidFill>
                  <a:srgbClr val="FF0000"/>
                </a:solidFill>
              </a:rPr>
              <a:t>, </a:t>
            </a:r>
            <a:r>
              <a:rPr lang="ru-RU" sz="4400" i="1" dirty="0" err="1">
                <a:solidFill>
                  <a:srgbClr val="FF0000"/>
                </a:solidFill>
              </a:rPr>
              <a:t>одні</a:t>
            </a:r>
            <a:r>
              <a:rPr lang="ru-RU" sz="4400" i="1" dirty="0">
                <a:solidFill>
                  <a:srgbClr val="FF0000"/>
                </a:solidFill>
              </a:rPr>
              <a:t> на </a:t>
            </a:r>
            <a:r>
              <a:rPr lang="ru-RU" sz="4400" i="1" dirty="0" err="1">
                <a:solidFill>
                  <a:srgbClr val="FF0000"/>
                </a:solidFill>
              </a:rPr>
              <a:t>вічне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err="1">
                <a:solidFill>
                  <a:srgbClr val="FF0000"/>
                </a:solidFill>
              </a:rPr>
              <a:t>життя</a:t>
            </a:r>
            <a:r>
              <a:rPr lang="ru-RU" sz="4400" i="1" dirty="0">
                <a:solidFill>
                  <a:srgbClr val="FF0000"/>
                </a:solidFill>
              </a:rPr>
              <a:t>, а </a:t>
            </a:r>
            <a:r>
              <a:rPr lang="ru-RU" sz="4400" i="1" dirty="0" err="1">
                <a:solidFill>
                  <a:srgbClr val="FF0000"/>
                </a:solidFill>
              </a:rPr>
              <a:t>одні</a:t>
            </a:r>
            <a:r>
              <a:rPr lang="ru-RU" sz="4400" i="1" dirty="0">
                <a:solidFill>
                  <a:srgbClr val="FF0000"/>
                </a:solidFill>
              </a:rPr>
              <a:t> на </a:t>
            </a:r>
            <a:r>
              <a:rPr lang="ru-RU" sz="4400" i="1" dirty="0" err="1">
                <a:solidFill>
                  <a:srgbClr val="FF0000"/>
                </a:solidFill>
              </a:rPr>
              <a:t>наруги</a:t>
            </a:r>
            <a:r>
              <a:rPr lang="ru-RU" sz="4400" i="1" dirty="0">
                <a:solidFill>
                  <a:srgbClr val="FF0000"/>
                </a:solidFill>
              </a:rPr>
              <a:t>, на </a:t>
            </a:r>
            <a:r>
              <a:rPr lang="ru-RU" sz="4400" i="1" dirty="0" err="1">
                <a:solidFill>
                  <a:srgbClr val="FF0000"/>
                </a:solidFill>
              </a:rPr>
              <a:t>вічну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err="1" smtClean="0">
                <a:solidFill>
                  <a:srgbClr val="FF0000"/>
                </a:solidFill>
              </a:rPr>
              <a:t>гидоту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smtClean="0">
                <a:solidFill>
                  <a:srgbClr val="FF0000"/>
                </a:solidFill>
              </a:rPr>
              <a:t>(12:1)</a:t>
            </a:r>
            <a:endParaRPr lang="ru-RU" sz="4400" i="1" dirty="0">
              <a:solidFill>
                <a:srgbClr val="FF0000"/>
              </a:solidFill>
            </a:endParaRPr>
          </a:p>
          <a:p>
            <a:endParaRPr lang="uk-UA" sz="4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327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656797"/>
            <a:ext cx="7886700" cy="2852737"/>
          </a:xfrm>
        </p:spPr>
        <p:txBody>
          <a:bodyPr/>
          <a:lstStyle/>
          <a:p>
            <a:r>
              <a:rPr lang="uk-UA" dirty="0" smtClean="0">
                <a:solidFill>
                  <a:schemeClr val="bg1"/>
                </a:solidFill>
              </a:rPr>
              <a:t>ХРОНІКИ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body" idx="1"/>
          </p:nvPr>
        </p:nvSpPr>
        <p:spPr/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/>
          <a:lstStyle/>
          <a:p>
            <a:endParaRPr lang="uk-UA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62" y="3842951"/>
            <a:ext cx="9144000" cy="3015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831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Автор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ru-RU" sz="4400" dirty="0" smtClean="0">
                <a:solidFill>
                  <a:schemeClr val="bg1"/>
                </a:solidFill>
              </a:rPr>
              <a:t>Ездра </a:t>
            </a:r>
          </a:p>
          <a:p>
            <a:pPr>
              <a:lnSpc>
                <a:spcPct val="150000"/>
              </a:lnSpc>
            </a:pPr>
            <a:r>
              <a:rPr lang="ru-RU" sz="4400" dirty="0" smtClean="0">
                <a:solidFill>
                  <a:schemeClr val="bg1"/>
                </a:solidFill>
              </a:rPr>
              <a:t>450-430 </a:t>
            </a:r>
            <a:r>
              <a:rPr lang="ru-RU" sz="4400" dirty="0" err="1" smtClean="0">
                <a:solidFill>
                  <a:schemeClr val="bg1"/>
                </a:solidFill>
              </a:rPr>
              <a:t>рр.до</a:t>
            </a:r>
            <a:r>
              <a:rPr lang="ru-RU" sz="4400" dirty="0" smtClean="0">
                <a:solidFill>
                  <a:schemeClr val="bg1"/>
                </a:solidFill>
              </a:rPr>
              <a:t> Р.Х</a:t>
            </a:r>
            <a:endParaRPr lang="ru-RU" sz="4400" dirty="0" smtClean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endParaRPr lang="ru-RU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392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Структура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chemeClr val="bg1"/>
                </a:solidFill>
              </a:rPr>
              <a:t>Родовід Ізраїлю (1Хр.1-9)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chemeClr val="bg1"/>
                </a:solidFill>
              </a:rPr>
              <a:t>Об'єднане царство (1Хр.10-2Хр.9)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chemeClr val="bg1"/>
                </a:solidFill>
              </a:rPr>
              <a:t>Юдейська монархія (2Хр.10-36) </a:t>
            </a:r>
          </a:p>
          <a:p>
            <a:pPr marL="514350" indent="-514350">
              <a:lnSpc>
                <a:spcPct val="100000"/>
              </a:lnSpc>
              <a:buFont typeface="+mj-lt"/>
              <a:buAutoNum type="arabicPeriod"/>
            </a:pPr>
            <a:r>
              <a:rPr lang="uk-UA" sz="4000" dirty="0" smtClean="0">
                <a:solidFill>
                  <a:schemeClr val="bg1"/>
                </a:solidFill>
              </a:rPr>
              <a:t>Звільнення з Вавилонського полону (2Хр.36)</a:t>
            </a:r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5163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Богослов’я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0" y="1825624"/>
            <a:ext cx="9144000" cy="5032375"/>
          </a:xfrm>
        </p:spPr>
        <p:txBody>
          <a:bodyPr>
            <a:normAutofit/>
          </a:bodyPr>
          <a:lstStyle/>
          <a:p>
            <a:r>
              <a:rPr lang="ru-RU" sz="4400" b="1" i="1" baseline="30000" dirty="0">
                <a:solidFill>
                  <a:srgbClr val="FF0000"/>
                </a:solidFill>
              </a:rPr>
              <a:t>21 </a:t>
            </a:r>
            <a:r>
              <a:rPr lang="ru-RU" sz="4400" i="1" dirty="0" err="1">
                <a:solidFill>
                  <a:srgbClr val="FF0000"/>
                </a:solidFill>
              </a:rPr>
              <a:t>щоб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err="1">
                <a:solidFill>
                  <a:srgbClr val="FF0000"/>
                </a:solidFill>
              </a:rPr>
              <a:t>виповнилося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err="1">
                <a:solidFill>
                  <a:srgbClr val="FF0000"/>
                </a:solidFill>
              </a:rPr>
              <a:t>Господнє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smtClean="0">
                <a:solidFill>
                  <a:srgbClr val="FF0000"/>
                </a:solidFill>
              </a:rPr>
              <a:t>слово…</a:t>
            </a:r>
            <a:r>
              <a:rPr lang="ru-RU" sz="4400" i="1" dirty="0" err="1" smtClean="0">
                <a:solidFill>
                  <a:srgbClr val="FF0000"/>
                </a:solidFill>
              </a:rPr>
              <a:t>щоб</a:t>
            </a:r>
            <a:r>
              <a:rPr lang="ru-RU" sz="4400" i="1" dirty="0" smtClean="0">
                <a:solidFill>
                  <a:srgbClr val="FF0000"/>
                </a:solidFill>
              </a:rPr>
              <a:t> </a:t>
            </a:r>
            <a:r>
              <a:rPr lang="ru-RU" sz="4400" i="1" dirty="0" err="1">
                <a:solidFill>
                  <a:srgbClr val="FF0000"/>
                </a:solidFill>
              </a:rPr>
              <a:t>сповнилися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err="1">
                <a:solidFill>
                  <a:srgbClr val="FF0000"/>
                </a:solidFill>
              </a:rPr>
              <a:t>сімдесят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err="1">
                <a:solidFill>
                  <a:srgbClr val="FF0000"/>
                </a:solidFill>
              </a:rPr>
              <a:t>літ</a:t>
            </a:r>
            <a:r>
              <a:rPr lang="ru-RU" sz="4400" i="1" dirty="0">
                <a:solidFill>
                  <a:srgbClr val="FF0000"/>
                </a:solidFill>
              </a:rPr>
              <a:t>.</a:t>
            </a:r>
          </a:p>
          <a:p>
            <a:r>
              <a:rPr lang="ru-RU" sz="4400" b="1" i="1" baseline="30000" dirty="0" smtClean="0">
                <a:solidFill>
                  <a:srgbClr val="FF0000"/>
                </a:solidFill>
              </a:rPr>
              <a:t>23 </a:t>
            </a:r>
            <a:r>
              <a:rPr lang="ru-RU" sz="4400" i="1" dirty="0">
                <a:solidFill>
                  <a:srgbClr val="FF0000"/>
                </a:solidFill>
              </a:rPr>
              <a:t>Так говорить </a:t>
            </a:r>
            <a:r>
              <a:rPr lang="ru-RU" sz="4400" i="1" dirty="0" err="1">
                <a:solidFill>
                  <a:srgbClr val="FF0000"/>
                </a:solidFill>
              </a:rPr>
              <a:t>Кір</a:t>
            </a:r>
            <a:r>
              <a:rPr lang="ru-RU" sz="4400" i="1" dirty="0">
                <a:solidFill>
                  <a:srgbClr val="FF0000"/>
                </a:solidFill>
              </a:rPr>
              <a:t>, </a:t>
            </a:r>
            <a:r>
              <a:rPr lang="ru-RU" sz="4400" i="1" dirty="0" err="1">
                <a:solidFill>
                  <a:srgbClr val="FF0000"/>
                </a:solidFill>
              </a:rPr>
              <a:t>цар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err="1">
                <a:solidFill>
                  <a:srgbClr val="FF0000"/>
                </a:solidFill>
              </a:rPr>
              <a:t>перський</a:t>
            </a:r>
            <a:r>
              <a:rPr lang="ru-RU" sz="4400" i="1" dirty="0">
                <a:solidFill>
                  <a:srgbClr val="FF0000"/>
                </a:solidFill>
              </a:rPr>
              <a:t>: </a:t>
            </a:r>
            <a:r>
              <a:rPr lang="ru-RU" sz="4400" i="1" dirty="0" smtClean="0">
                <a:solidFill>
                  <a:srgbClr val="FF0000"/>
                </a:solidFill>
              </a:rPr>
              <a:t>…Бог </a:t>
            </a:r>
            <a:r>
              <a:rPr lang="ru-RU" sz="4400" i="1" dirty="0" err="1">
                <a:solidFill>
                  <a:srgbClr val="FF0000"/>
                </a:solidFill>
              </a:rPr>
              <a:t>Небесний</a:t>
            </a:r>
            <a:r>
              <a:rPr lang="ru-RU" sz="4400" i="1" dirty="0">
                <a:solidFill>
                  <a:srgbClr val="FF0000"/>
                </a:solidFill>
              </a:rPr>
              <a:t>, і </a:t>
            </a:r>
            <a:r>
              <a:rPr lang="ru-RU" sz="4400" i="1" dirty="0" err="1">
                <a:solidFill>
                  <a:srgbClr val="FF0000"/>
                </a:solidFill>
              </a:rPr>
              <a:t>Він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err="1">
                <a:solidFill>
                  <a:srgbClr val="FF0000"/>
                </a:solidFill>
              </a:rPr>
              <a:t>наклав</a:t>
            </a:r>
            <a:r>
              <a:rPr lang="ru-RU" sz="4400" i="1" dirty="0">
                <a:solidFill>
                  <a:srgbClr val="FF0000"/>
                </a:solidFill>
              </a:rPr>
              <a:t> на мене </a:t>
            </a:r>
            <a:r>
              <a:rPr lang="ru-RU" sz="4400" i="1" dirty="0" err="1">
                <a:solidFill>
                  <a:srgbClr val="FF0000"/>
                </a:solidFill>
              </a:rPr>
              <a:t>збудувати</a:t>
            </a:r>
            <a:r>
              <a:rPr lang="ru-RU" sz="4400" i="1" dirty="0">
                <a:solidFill>
                  <a:srgbClr val="FF0000"/>
                </a:solidFill>
              </a:rPr>
              <a:t> </a:t>
            </a:r>
            <a:r>
              <a:rPr lang="ru-RU" sz="4400" i="1" dirty="0" err="1">
                <a:solidFill>
                  <a:srgbClr val="FF0000"/>
                </a:solidFill>
              </a:rPr>
              <a:t>Йому</a:t>
            </a:r>
            <a:r>
              <a:rPr lang="ru-RU" sz="4400" i="1" dirty="0">
                <a:solidFill>
                  <a:srgbClr val="FF0000"/>
                </a:solidFill>
              </a:rPr>
              <a:t> храма в </a:t>
            </a:r>
            <a:r>
              <a:rPr lang="ru-RU" sz="4400" i="1" dirty="0" err="1">
                <a:solidFill>
                  <a:srgbClr val="FF0000"/>
                </a:solidFill>
              </a:rPr>
              <a:t>Єрусалимі</a:t>
            </a:r>
            <a:r>
              <a:rPr lang="ru-RU" sz="4400" i="1" dirty="0">
                <a:solidFill>
                  <a:srgbClr val="FF0000"/>
                </a:solidFill>
              </a:rPr>
              <a:t>, </a:t>
            </a:r>
            <a:r>
              <a:rPr lang="ru-RU" sz="4400" i="1" dirty="0" err="1">
                <a:solidFill>
                  <a:srgbClr val="FF0000"/>
                </a:solidFill>
              </a:rPr>
              <a:t>що</a:t>
            </a:r>
            <a:r>
              <a:rPr lang="ru-RU" sz="4400" i="1" dirty="0">
                <a:solidFill>
                  <a:srgbClr val="FF0000"/>
                </a:solidFill>
              </a:rPr>
              <a:t> в </a:t>
            </a:r>
            <a:r>
              <a:rPr lang="ru-RU" sz="4400" i="1" dirty="0" err="1" smtClean="0">
                <a:solidFill>
                  <a:srgbClr val="FF0000"/>
                </a:solidFill>
              </a:rPr>
              <a:t>Юдеї</a:t>
            </a:r>
            <a:endParaRPr lang="uk-UA" sz="4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6344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9144000" cy="6853020"/>
          </a:xfrm>
          <a:prstGeom prst="rect">
            <a:avLst/>
          </a:prstGeom>
        </p:spPr>
      </p:pic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287383"/>
            <a:ext cx="3951514" cy="1081314"/>
          </a:xfrm>
        </p:spPr>
        <p:txBody>
          <a:bodyPr/>
          <a:lstStyle/>
          <a:p>
            <a:pPr algn="l"/>
            <a:r>
              <a:rPr lang="uk-UA" dirty="0"/>
              <a:t>ДАНИЇЛА</a:t>
            </a:r>
            <a:endParaRPr lang="uk-UA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" y="1656080"/>
            <a:ext cx="4572000" cy="4401205"/>
          </a:xfrm>
          <a:prstGeom prst="rect">
            <a:avLst/>
          </a:prstGeom>
          <a:solidFill>
            <a:schemeClr val="tx1">
              <a:alpha val="27000"/>
            </a:schemeClr>
          </a:solidFill>
        </p:spPr>
        <p:txBody>
          <a:bodyPr>
            <a:spAutoFit/>
          </a:bodyPr>
          <a:lstStyle/>
          <a:p>
            <a:r>
              <a:rPr lang="ru-RU" sz="4000" dirty="0" smtClean="0">
                <a:solidFill>
                  <a:schemeClr val="bg1"/>
                </a:solidFill>
              </a:rPr>
              <a:t>…</a:t>
            </a:r>
            <a:r>
              <a:rPr lang="ru-RU" sz="4000" dirty="0" err="1" smtClean="0">
                <a:solidFill>
                  <a:schemeClr val="bg1"/>
                </a:solidFill>
              </a:rPr>
              <a:t>Які</a:t>
            </a:r>
            <a:r>
              <a:rPr lang="ru-RU" sz="4000" dirty="0" smtClean="0">
                <a:solidFill>
                  <a:schemeClr val="bg1"/>
                </a:solidFill>
              </a:rPr>
              <a:t> </a:t>
            </a:r>
            <a:r>
              <a:rPr lang="ru-RU" sz="4000" dirty="0" err="1">
                <a:solidFill>
                  <a:schemeClr val="bg1"/>
                </a:solidFill>
              </a:rPr>
              <a:t>великі</a:t>
            </a:r>
            <a:r>
              <a:rPr lang="ru-RU" sz="4000" dirty="0">
                <a:solidFill>
                  <a:schemeClr val="bg1"/>
                </a:solidFill>
              </a:rPr>
              <a:t> </a:t>
            </a:r>
            <a:r>
              <a:rPr lang="ru-RU" sz="4000" dirty="0" err="1">
                <a:solidFill>
                  <a:schemeClr val="bg1"/>
                </a:solidFill>
              </a:rPr>
              <a:t>Його</a:t>
            </a:r>
            <a:r>
              <a:rPr lang="ru-RU" sz="4000" dirty="0">
                <a:solidFill>
                  <a:schemeClr val="bg1"/>
                </a:solidFill>
              </a:rPr>
              <a:t> знаки, й </a:t>
            </a:r>
            <a:r>
              <a:rPr lang="ru-RU" sz="4000" dirty="0" err="1">
                <a:solidFill>
                  <a:schemeClr val="bg1"/>
                </a:solidFill>
              </a:rPr>
              <a:t>які</a:t>
            </a:r>
            <a:r>
              <a:rPr lang="ru-RU" sz="4000" dirty="0">
                <a:solidFill>
                  <a:schemeClr val="bg1"/>
                </a:solidFill>
              </a:rPr>
              <a:t> </a:t>
            </a:r>
            <a:r>
              <a:rPr lang="ru-RU" sz="4000" dirty="0" err="1">
                <a:solidFill>
                  <a:schemeClr val="bg1"/>
                </a:solidFill>
              </a:rPr>
              <a:t>потужні</a:t>
            </a:r>
            <a:r>
              <a:rPr lang="ru-RU" sz="4000" dirty="0">
                <a:solidFill>
                  <a:schemeClr val="bg1"/>
                </a:solidFill>
              </a:rPr>
              <a:t> </a:t>
            </a:r>
            <a:r>
              <a:rPr lang="ru-RU" sz="4000" dirty="0" err="1">
                <a:solidFill>
                  <a:schemeClr val="bg1"/>
                </a:solidFill>
              </a:rPr>
              <a:t>Його</a:t>
            </a:r>
            <a:r>
              <a:rPr lang="ru-RU" sz="4000" dirty="0">
                <a:solidFill>
                  <a:schemeClr val="bg1"/>
                </a:solidFill>
              </a:rPr>
              <a:t> чуда! Царство </a:t>
            </a:r>
            <a:r>
              <a:rPr lang="ru-RU" sz="4000" dirty="0" err="1">
                <a:solidFill>
                  <a:schemeClr val="bg1"/>
                </a:solidFill>
              </a:rPr>
              <a:t>Його</a:t>
            </a:r>
            <a:r>
              <a:rPr lang="ru-RU" sz="4000" dirty="0">
                <a:solidFill>
                  <a:schemeClr val="bg1"/>
                </a:solidFill>
              </a:rPr>
              <a:t> царство </a:t>
            </a:r>
            <a:r>
              <a:rPr lang="ru-RU" sz="4000" dirty="0" err="1">
                <a:solidFill>
                  <a:schemeClr val="bg1"/>
                </a:solidFill>
              </a:rPr>
              <a:t>вічне</a:t>
            </a:r>
            <a:r>
              <a:rPr lang="ru-RU" sz="4000" dirty="0">
                <a:solidFill>
                  <a:schemeClr val="bg1"/>
                </a:solidFill>
              </a:rPr>
              <a:t>, а </a:t>
            </a:r>
            <a:r>
              <a:rPr lang="ru-RU" sz="4000" dirty="0" err="1">
                <a:solidFill>
                  <a:schemeClr val="bg1"/>
                </a:solidFill>
              </a:rPr>
              <a:t>Його</a:t>
            </a:r>
            <a:r>
              <a:rPr lang="ru-RU" sz="4000" dirty="0">
                <a:solidFill>
                  <a:schemeClr val="bg1"/>
                </a:solidFill>
              </a:rPr>
              <a:t> </a:t>
            </a:r>
            <a:r>
              <a:rPr lang="ru-RU" sz="4000" dirty="0" err="1">
                <a:solidFill>
                  <a:schemeClr val="bg1"/>
                </a:solidFill>
              </a:rPr>
              <a:t>панування</a:t>
            </a:r>
            <a:r>
              <a:rPr lang="ru-RU" sz="4000" dirty="0">
                <a:solidFill>
                  <a:schemeClr val="bg1"/>
                </a:solidFill>
              </a:rPr>
              <a:t> з </a:t>
            </a:r>
            <a:r>
              <a:rPr lang="ru-RU" sz="4000" dirty="0" err="1">
                <a:solidFill>
                  <a:schemeClr val="bg1"/>
                </a:solidFill>
              </a:rPr>
              <a:t>покоління</a:t>
            </a:r>
            <a:r>
              <a:rPr lang="ru-RU" sz="4000" dirty="0">
                <a:solidFill>
                  <a:schemeClr val="bg1"/>
                </a:solidFill>
              </a:rPr>
              <a:t> в </a:t>
            </a:r>
            <a:r>
              <a:rPr lang="ru-RU" sz="4000" dirty="0" err="1">
                <a:solidFill>
                  <a:schemeClr val="bg1"/>
                </a:solidFill>
              </a:rPr>
              <a:t>покоління</a:t>
            </a:r>
            <a:r>
              <a:rPr lang="ru-RU" sz="4000" dirty="0" smtClean="0">
                <a:solidFill>
                  <a:schemeClr val="bg1"/>
                </a:solidFill>
              </a:rPr>
              <a:t>! </a:t>
            </a:r>
            <a:r>
              <a:rPr lang="uk-UA" sz="4000" dirty="0" smtClean="0">
                <a:solidFill>
                  <a:schemeClr val="bg1"/>
                </a:solidFill>
                <a:latin typeface="Segoe UI" panose="020B0502040204020203" pitchFamily="34" charset="0"/>
              </a:rPr>
              <a:t>(3:30)</a:t>
            </a:r>
            <a:endParaRPr lang="uk-UA" sz="4000" dirty="0">
              <a:solidFill>
                <a:schemeClr val="bg1"/>
              </a:solidFill>
              <a:latin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081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Автор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uk-UA" sz="4000" i="1" dirty="0" smtClean="0">
                <a:solidFill>
                  <a:srgbClr val="FF0000"/>
                </a:solidFill>
              </a:rPr>
              <a:t>І сталося, коли я, </a:t>
            </a:r>
            <a:r>
              <a:rPr lang="uk-UA" sz="4000" i="1" dirty="0" smtClean="0">
                <a:solidFill>
                  <a:schemeClr val="bg1"/>
                </a:solidFill>
              </a:rPr>
              <a:t>Даниїл</a:t>
            </a:r>
            <a:r>
              <a:rPr lang="uk-UA" sz="4000" i="1" dirty="0" smtClean="0">
                <a:solidFill>
                  <a:srgbClr val="FF0000"/>
                </a:solidFill>
              </a:rPr>
              <a:t>, бачив те видіння, і шукав значення його, ось став </a:t>
            </a:r>
            <a:r>
              <a:rPr lang="uk-UA" sz="4000" i="1" dirty="0" err="1" smtClean="0">
                <a:solidFill>
                  <a:srgbClr val="FF0000"/>
                </a:solidFill>
              </a:rPr>
              <a:t>передо</a:t>
            </a:r>
            <a:r>
              <a:rPr lang="uk-UA" sz="4000" i="1" dirty="0" smtClean="0">
                <a:solidFill>
                  <a:srgbClr val="FF0000"/>
                </a:solidFill>
              </a:rPr>
              <a:t> мною ніби муж (8:15)</a:t>
            </a:r>
          </a:p>
          <a:p>
            <a:pPr>
              <a:lnSpc>
                <a:spcPct val="100000"/>
              </a:lnSpc>
            </a:pPr>
            <a:endParaRPr lang="uk-UA" sz="4000" i="1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uk-UA" sz="4000" dirty="0" smtClean="0">
                <a:solidFill>
                  <a:schemeClr val="bg1"/>
                </a:solidFill>
              </a:rPr>
              <a:t>Даниїл: Бог – мій Суддя </a:t>
            </a:r>
            <a:endParaRPr lang="uk-UA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15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Період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0790"/>
            <a:ext cx="9144000" cy="544721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ru-RU" sz="3600" i="1" dirty="0">
                <a:solidFill>
                  <a:srgbClr val="FF0000"/>
                </a:solidFill>
              </a:rPr>
              <a:t>За </a:t>
            </a:r>
            <a:r>
              <a:rPr lang="ru-RU" sz="3600" i="1" dirty="0" err="1">
                <a:solidFill>
                  <a:schemeClr val="bg1"/>
                </a:solidFill>
              </a:rPr>
              <a:t>третього</a:t>
            </a:r>
            <a:r>
              <a:rPr lang="ru-RU" sz="3600" i="1" dirty="0">
                <a:solidFill>
                  <a:schemeClr val="bg1"/>
                </a:solidFill>
              </a:rPr>
              <a:t> року </a:t>
            </a:r>
            <a:r>
              <a:rPr lang="ru-RU" sz="3600" i="1" dirty="0" err="1">
                <a:solidFill>
                  <a:schemeClr val="bg1"/>
                </a:solidFill>
              </a:rPr>
              <a:t>царювання</a:t>
            </a:r>
            <a:r>
              <a:rPr lang="ru-RU" sz="3600" i="1" dirty="0">
                <a:solidFill>
                  <a:schemeClr val="bg1"/>
                </a:solidFill>
              </a:rPr>
              <a:t> </a:t>
            </a:r>
            <a:r>
              <a:rPr lang="ru-RU" sz="3600" i="1" dirty="0" err="1">
                <a:solidFill>
                  <a:schemeClr val="bg1"/>
                </a:solidFill>
              </a:rPr>
              <a:t>Йоякима</a:t>
            </a:r>
            <a:r>
              <a:rPr lang="ru-RU" sz="3600" i="1" dirty="0">
                <a:solidFill>
                  <a:srgbClr val="FF0000"/>
                </a:solidFill>
              </a:rPr>
              <a:t>, </a:t>
            </a:r>
            <a:r>
              <a:rPr lang="ru-RU" sz="3600" i="1" dirty="0" err="1">
                <a:solidFill>
                  <a:srgbClr val="FF0000"/>
                </a:solidFill>
              </a:rPr>
              <a:t>Юдиного</a:t>
            </a:r>
            <a:r>
              <a:rPr lang="ru-RU" sz="3600" i="1" dirty="0">
                <a:solidFill>
                  <a:srgbClr val="FF0000"/>
                </a:solidFill>
              </a:rPr>
              <a:t> царя, </a:t>
            </a:r>
            <a:r>
              <a:rPr lang="ru-RU" sz="3600" i="1" dirty="0" err="1">
                <a:solidFill>
                  <a:srgbClr val="FF0000"/>
                </a:solidFill>
              </a:rPr>
              <a:t>прийшов</a:t>
            </a:r>
            <a:r>
              <a:rPr lang="ru-RU" sz="3600" i="1" dirty="0">
                <a:solidFill>
                  <a:srgbClr val="FF0000"/>
                </a:solidFill>
              </a:rPr>
              <a:t> Навуходоносор, </a:t>
            </a:r>
            <a:r>
              <a:rPr lang="ru-RU" sz="3600" i="1" dirty="0" err="1">
                <a:solidFill>
                  <a:srgbClr val="FF0000"/>
                </a:solidFill>
              </a:rPr>
              <a:t>цар</a:t>
            </a:r>
            <a:r>
              <a:rPr lang="ru-RU" sz="3600" i="1" dirty="0">
                <a:solidFill>
                  <a:srgbClr val="FF0000"/>
                </a:solidFill>
              </a:rPr>
              <a:t> </a:t>
            </a:r>
            <a:r>
              <a:rPr lang="ru-RU" sz="3600" i="1" dirty="0" err="1">
                <a:solidFill>
                  <a:srgbClr val="FF0000"/>
                </a:solidFill>
              </a:rPr>
              <a:t>вавилонський</a:t>
            </a:r>
            <a:r>
              <a:rPr lang="ru-RU" sz="3600" i="1" dirty="0">
                <a:solidFill>
                  <a:srgbClr val="FF0000"/>
                </a:solidFill>
              </a:rPr>
              <a:t>, до </a:t>
            </a:r>
            <a:r>
              <a:rPr lang="ru-RU" sz="3600" i="1" dirty="0" err="1">
                <a:solidFill>
                  <a:srgbClr val="FF0000"/>
                </a:solidFill>
              </a:rPr>
              <a:t>Єрусалиму</a:t>
            </a:r>
            <a:r>
              <a:rPr lang="ru-RU" sz="3600" i="1" dirty="0">
                <a:solidFill>
                  <a:srgbClr val="FF0000"/>
                </a:solidFill>
              </a:rPr>
              <a:t>, та й </a:t>
            </a:r>
            <a:r>
              <a:rPr lang="ru-RU" sz="3600" i="1" dirty="0" err="1">
                <a:solidFill>
                  <a:srgbClr val="FF0000"/>
                </a:solidFill>
              </a:rPr>
              <a:t>обліг</a:t>
            </a:r>
            <a:r>
              <a:rPr lang="ru-RU" sz="3600" i="1" dirty="0">
                <a:solidFill>
                  <a:srgbClr val="FF0000"/>
                </a:solidFill>
              </a:rPr>
              <a:t> </a:t>
            </a:r>
            <a:r>
              <a:rPr lang="ru-RU" sz="3600" i="1" dirty="0" err="1">
                <a:solidFill>
                  <a:srgbClr val="FF0000"/>
                </a:solidFill>
              </a:rPr>
              <a:t>його</a:t>
            </a:r>
            <a:r>
              <a:rPr lang="ru-RU" sz="3600" i="1" dirty="0">
                <a:solidFill>
                  <a:srgbClr val="FF0000"/>
                </a:solidFill>
              </a:rPr>
              <a:t> (1:1), </a:t>
            </a:r>
            <a:endParaRPr lang="ru-RU" sz="3600" i="1" dirty="0" smtClean="0">
              <a:solidFill>
                <a:srgbClr val="FF0000"/>
              </a:solidFill>
            </a:endParaRPr>
          </a:p>
          <a:p>
            <a:pPr>
              <a:lnSpc>
                <a:spcPct val="100000"/>
              </a:lnSpc>
            </a:pPr>
            <a:r>
              <a:rPr lang="ru-RU" sz="3600" i="1" dirty="0" smtClean="0">
                <a:solidFill>
                  <a:srgbClr val="FF0000"/>
                </a:solidFill>
              </a:rPr>
              <a:t>За </a:t>
            </a:r>
            <a:r>
              <a:rPr lang="ru-RU" sz="3600" i="1" dirty="0" err="1">
                <a:solidFill>
                  <a:schemeClr val="bg1"/>
                </a:solidFill>
              </a:rPr>
              <a:t>першого</a:t>
            </a:r>
            <a:r>
              <a:rPr lang="ru-RU" sz="3600" i="1" dirty="0">
                <a:solidFill>
                  <a:schemeClr val="bg1"/>
                </a:solidFill>
              </a:rPr>
              <a:t> року </a:t>
            </a:r>
            <a:r>
              <a:rPr lang="ru-RU" sz="3600" i="1" dirty="0" err="1">
                <a:solidFill>
                  <a:schemeClr val="bg1"/>
                </a:solidFill>
              </a:rPr>
              <a:t>Дарія</a:t>
            </a:r>
            <a:r>
              <a:rPr lang="ru-RU" sz="3600" i="1" dirty="0">
                <a:solidFill>
                  <a:srgbClr val="FF0000"/>
                </a:solidFill>
              </a:rPr>
              <a:t>, </a:t>
            </a:r>
            <a:r>
              <a:rPr lang="ru-RU" sz="3600" i="1" dirty="0" err="1">
                <a:solidFill>
                  <a:srgbClr val="FF0000"/>
                </a:solidFill>
              </a:rPr>
              <a:t>Ахашверошового</a:t>
            </a:r>
            <a:r>
              <a:rPr lang="ru-RU" sz="3600" i="1" dirty="0">
                <a:solidFill>
                  <a:srgbClr val="FF0000"/>
                </a:solidFill>
              </a:rPr>
              <a:t> </a:t>
            </a:r>
            <a:r>
              <a:rPr lang="ru-RU" sz="3600" i="1" dirty="0" err="1">
                <a:solidFill>
                  <a:srgbClr val="FF0000"/>
                </a:solidFill>
              </a:rPr>
              <a:t>сина</a:t>
            </a:r>
            <a:r>
              <a:rPr lang="ru-RU" sz="3600" i="1" dirty="0">
                <a:solidFill>
                  <a:srgbClr val="FF0000"/>
                </a:solidFill>
              </a:rPr>
              <a:t>, з </a:t>
            </a:r>
            <a:r>
              <a:rPr lang="ru-RU" sz="3600" i="1" dirty="0" err="1">
                <a:solidFill>
                  <a:srgbClr val="FF0000"/>
                </a:solidFill>
              </a:rPr>
              <a:t>насіння</a:t>
            </a:r>
            <a:r>
              <a:rPr lang="ru-RU" sz="3600" i="1" dirty="0">
                <a:solidFill>
                  <a:srgbClr val="FF0000"/>
                </a:solidFill>
              </a:rPr>
              <a:t> </a:t>
            </a:r>
            <a:r>
              <a:rPr lang="ru-RU" sz="3600" i="1" dirty="0" err="1">
                <a:solidFill>
                  <a:srgbClr val="FF0000"/>
                </a:solidFill>
              </a:rPr>
              <a:t>мідян</a:t>
            </a:r>
            <a:r>
              <a:rPr lang="ru-RU" sz="3600" i="1" dirty="0">
                <a:solidFill>
                  <a:srgbClr val="FF0000"/>
                </a:solidFill>
              </a:rPr>
              <a:t>, </a:t>
            </a:r>
            <a:r>
              <a:rPr lang="ru-RU" sz="3600" i="1" dirty="0" err="1">
                <a:solidFill>
                  <a:srgbClr val="FF0000"/>
                </a:solidFill>
              </a:rPr>
              <a:t>що</a:t>
            </a:r>
            <a:r>
              <a:rPr lang="ru-RU" sz="3600" i="1" dirty="0">
                <a:solidFill>
                  <a:srgbClr val="FF0000"/>
                </a:solidFill>
              </a:rPr>
              <a:t> </a:t>
            </a:r>
            <a:r>
              <a:rPr lang="ru-RU" sz="3600" i="1" dirty="0" err="1">
                <a:solidFill>
                  <a:srgbClr val="FF0000"/>
                </a:solidFill>
              </a:rPr>
              <a:t>зацарював</a:t>
            </a:r>
            <a:r>
              <a:rPr lang="ru-RU" sz="3600" i="1" dirty="0">
                <a:solidFill>
                  <a:srgbClr val="FF0000"/>
                </a:solidFill>
              </a:rPr>
              <a:t> над </a:t>
            </a:r>
            <a:r>
              <a:rPr lang="ru-RU" sz="3600" i="1" dirty="0" err="1">
                <a:solidFill>
                  <a:srgbClr val="FF0000"/>
                </a:solidFill>
              </a:rPr>
              <a:t>халдейським</a:t>
            </a:r>
            <a:r>
              <a:rPr lang="ru-RU" sz="3600" i="1" dirty="0">
                <a:solidFill>
                  <a:srgbClr val="FF0000"/>
                </a:solidFill>
              </a:rPr>
              <a:t> царством (9:1</a:t>
            </a:r>
            <a:r>
              <a:rPr lang="ru-RU" sz="3600" i="1" dirty="0" smtClean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00000"/>
              </a:lnSpc>
            </a:pPr>
            <a:endParaRPr lang="ru-RU" sz="3600" dirty="0" smtClean="0">
              <a:solidFill>
                <a:schemeClr val="bg1"/>
              </a:solidFill>
            </a:endParaRPr>
          </a:p>
          <a:p>
            <a:pPr>
              <a:lnSpc>
                <a:spcPct val="100000"/>
              </a:lnSpc>
            </a:pPr>
            <a:r>
              <a:rPr lang="ru-RU" sz="3600" dirty="0" smtClean="0">
                <a:solidFill>
                  <a:schemeClr val="bg1"/>
                </a:solidFill>
              </a:rPr>
              <a:t>605-536</a:t>
            </a:r>
            <a:endParaRPr lang="uk-UA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43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rgbClr val="FFFF00"/>
                </a:solidFill>
              </a:rPr>
              <a:t>Структура</a:t>
            </a:r>
            <a:endParaRPr lang="uk-UA" dirty="0">
              <a:solidFill>
                <a:srgbClr val="FFFF0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uk-UA" sz="4000" dirty="0" smtClean="0">
                <a:solidFill>
                  <a:schemeClr val="bg1"/>
                </a:solidFill>
              </a:rPr>
              <a:t>1). Служіння при царському дворі (1-6) </a:t>
            </a:r>
          </a:p>
          <a:p>
            <a:pPr fontAlgn="base"/>
            <a:r>
              <a:rPr lang="uk-UA" sz="4000" dirty="0" smtClean="0">
                <a:solidFill>
                  <a:schemeClr val="bg1"/>
                </a:solidFill>
              </a:rPr>
              <a:t>Обрання на служіння царю (1) </a:t>
            </a:r>
          </a:p>
          <a:p>
            <a:pPr fontAlgn="base"/>
            <a:r>
              <a:rPr lang="uk-UA" sz="4000" dirty="0" smtClean="0">
                <a:solidFill>
                  <a:schemeClr val="bg1"/>
                </a:solidFill>
              </a:rPr>
              <a:t>Навуходоносор (2-4) </a:t>
            </a:r>
          </a:p>
          <a:p>
            <a:pPr fontAlgn="base"/>
            <a:r>
              <a:rPr lang="uk-UA" sz="4000" dirty="0" smtClean="0">
                <a:solidFill>
                  <a:schemeClr val="bg1"/>
                </a:solidFill>
              </a:rPr>
              <a:t>Валтасар: напис на стіні (5) </a:t>
            </a:r>
          </a:p>
          <a:p>
            <a:pPr fontAlgn="base"/>
            <a:r>
              <a:rPr lang="uk-UA" sz="4000" dirty="0" smtClean="0">
                <a:solidFill>
                  <a:schemeClr val="bg1"/>
                </a:solidFill>
              </a:rPr>
              <a:t>Дарій: Яма з левами (6)</a:t>
            </a:r>
          </a:p>
          <a:p>
            <a:endParaRPr lang="uk-UA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65510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33959</TotalTime>
  <Words>662</Words>
  <Application>Microsoft Office PowerPoint</Application>
  <PresentationFormat>Экран (4:3)</PresentationFormat>
  <Paragraphs>139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Segoe UI</vt:lpstr>
      <vt:lpstr>Тема Office</vt:lpstr>
      <vt:lpstr>ХРОНІКИ. ДАНИЇЛА</vt:lpstr>
      <vt:lpstr>ХРОНІКИ</vt:lpstr>
      <vt:lpstr>Автор</vt:lpstr>
      <vt:lpstr>Структура</vt:lpstr>
      <vt:lpstr>Богослов’я</vt:lpstr>
      <vt:lpstr>ДАНИЇЛА</vt:lpstr>
      <vt:lpstr>Автор</vt:lpstr>
      <vt:lpstr>Період</vt:lpstr>
      <vt:lpstr>Структура</vt:lpstr>
      <vt:lpstr>Презентация PowerPoint</vt:lpstr>
      <vt:lpstr>Богослов’я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БУТТЯ</dc:title>
  <dc:creator>Вася</dc:creator>
  <cp:lastModifiedBy>Вася</cp:lastModifiedBy>
  <cp:revision>348</cp:revision>
  <dcterms:created xsi:type="dcterms:W3CDTF">2020-08-04T14:31:53Z</dcterms:created>
  <dcterms:modified xsi:type="dcterms:W3CDTF">2020-12-12T13:35:46Z</dcterms:modified>
</cp:coreProperties>
</file>