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62" r:id="rId3"/>
    <p:sldId id="271" r:id="rId4"/>
    <p:sldId id="289" r:id="rId5"/>
    <p:sldId id="290" r:id="rId6"/>
    <p:sldId id="291" r:id="rId7"/>
    <p:sldId id="265" r:id="rId8"/>
    <p:sldId id="288" r:id="rId9"/>
    <p:sldId id="29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4" d="100"/>
          <a:sy n="44" d="100"/>
        </p:scale>
        <p:origin x="60" y="9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226482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4152678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326700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982848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3861B7-3DE5-433E-918D-A4E12B5069B6}"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338997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3861B7-3DE5-433E-918D-A4E12B5069B6}"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108525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3861B7-3DE5-433E-918D-A4E12B5069B6}" type="datetimeFigureOut">
              <a:rPr lang="en-US" smtClean="0"/>
              <a:t>4/18/2018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2113745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3861B7-3DE5-433E-918D-A4E12B5069B6}" type="datetimeFigureOut">
              <a:rPr lang="en-US" smtClean="0"/>
              <a:t>4/18/2018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414505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861B7-3DE5-433E-918D-A4E12B5069B6}" type="datetimeFigureOut">
              <a:rPr lang="en-US" smtClean="0"/>
              <a:t>4/18/2018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153460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861B7-3DE5-433E-918D-A4E12B5069B6}"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866980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861B7-3DE5-433E-918D-A4E12B5069B6}"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143882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861B7-3DE5-433E-918D-A4E12B5069B6}" type="datetimeFigureOut">
              <a:rPr lang="en-US" smtClean="0"/>
              <a:t>4/18/2018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2FB958-13B3-42CF-B049-13B9E8F030E2}" type="slidenum">
              <a:rPr lang="en-US" smtClean="0"/>
              <a:t>‹#›</a:t>
            </a:fld>
            <a:endParaRPr lang="en-US"/>
          </a:p>
        </p:txBody>
      </p:sp>
    </p:spTree>
    <p:extLst>
      <p:ext uri="{BB962C8B-B14F-4D97-AF65-F5344CB8AC3E}">
        <p14:creationId xmlns:p14="http://schemas.microsoft.com/office/powerpoint/2010/main" val="1629555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122218"/>
          </a:xfrm>
        </p:spPr>
        <p:txBody>
          <a:bodyPr>
            <a:normAutofit/>
          </a:bodyPr>
          <a:lstStyle/>
          <a:p>
            <a:r>
              <a:rPr lang="es-AR" sz="4800" b="1" u="sng" dirty="0" smtClean="0">
                <a:latin typeface="Times New Roman" panose="02020603050405020304" pitchFamily="18" charset="0"/>
                <a:cs typeface="Times New Roman" panose="02020603050405020304" pitchFamily="18" charset="0"/>
              </a:rPr>
              <a:t>Historia superficiales del fuego destructor</a:t>
            </a:r>
            <a:endParaRPr lang="es-AR" sz="4800" b="1" u="sng" dirty="0">
              <a:latin typeface="Times New Roman" panose="02020603050405020304" pitchFamily="18" charset="0"/>
              <a:cs typeface="Times New Roman" panose="02020603050405020304" pitchFamily="18" charset="0"/>
            </a:endParaRPr>
          </a:p>
        </p:txBody>
      </p:sp>
      <p:pic>
        <p:nvPicPr>
          <p:cNvPr id="3074"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122218"/>
            <a:ext cx="12192000" cy="5735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5179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Historias superficiales del fuego destructor </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200" b="1" dirty="0" smtClean="0">
                <a:latin typeface="Times New Roman" panose="02020603050405020304" pitchFamily="18" charset="0"/>
                <a:cs typeface="Times New Roman" panose="02020603050405020304" pitchFamily="18" charset="0"/>
              </a:rPr>
              <a:t>Una historia superficial del fuego destructor es una historia del  conflicto que etiqueta a un ofensor de una manera muy estrecha y superficialmente</a:t>
            </a:r>
          </a:p>
          <a:p>
            <a:r>
              <a:rPr lang="es-ES" sz="3200" b="1" dirty="0" smtClean="0">
                <a:latin typeface="Times New Roman" panose="02020603050405020304" pitchFamily="18" charset="0"/>
                <a:cs typeface="Times New Roman" panose="02020603050405020304" pitchFamily="18" charset="0"/>
              </a:rPr>
              <a:t>Estas etiquetas en una historia superficial del fuego destructor se enfoca en la ofensa o aspecto criminal del comportamiento del ofensor</a:t>
            </a:r>
          </a:p>
          <a:p>
            <a:r>
              <a:rPr lang="es-ES" sz="3200" b="1" dirty="0" smtClean="0">
                <a:latin typeface="Times New Roman" panose="02020603050405020304" pitchFamily="18" charset="0"/>
                <a:cs typeface="Times New Roman" panose="02020603050405020304" pitchFamily="18" charset="0"/>
              </a:rPr>
              <a:t>En un sistema de justicia retributiva, un ofensor puede recibir una etiqueta que lo sigue por el resto de su vida</a:t>
            </a:r>
            <a:endParaRPr lang="es-ES"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4760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Transformando la justicia</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428895"/>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Las etiquetas de castigo del sistema de justicia retributiva pueden ser llenas de profecías que resultan en un ciclo de comportamiento criminal cuando un ofensor acepta esas etiquetas que el sistema y la sociedad le han dado</a:t>
            </a:r>
          </a:p>
          <a:p>
            <a:r>
              <a:rPr lang="es-ES" sz="4000" b="1" dirty="0" smtClean="0">
                <a:latin typeface="Times New Roman" panose="02020603050405020304" pitchFamily="18" charset="0"/>
                <a:cs typeface="Times New Roman" panose="02020603050405020304" pitchFamily="18" charset="0"/>
              </a:rPr>
              <a:t>La justicia retributiva aplica el castigo y responsabiliza por lo mal hecho, pero falla en restaurar relaciones importantes.</a:t>
            </a:r>
            <a:endParaRPr lang="es-E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2083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Transformando la justicia</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61841"/>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Relaciones entre los ofensores y sus victimas</a:t>
            </a:r>
          </a:p>
          <a:p>
            <a:r>
              <a:rPr lang="es-ES" sz="4000" b="1" dirty="0">
                <a:latin typeface="Times New Roman" panose="02020603050405020304" pitchFamily="18" charset="0"/>
                <a:cs typeface="Times New Roman" panose="02020603050405020304" pitchFamily="18" charset="0"/>
              </a:rPr>
              <a:t>Relaciones entre </a:t>
            </a:r>
            <a:r>
              <a:rPr lang="es-ES" sz="4000" b="1" dirty="0" smtClean="0">
                <a:latin typeface="Times New Roman" panose="02020603050405020304" pitchFamily="18" charset="0"/>
                <a:cs typeface="Times New Roman" panose="02020603050405020304" pitchFamily="18" charset="0"/>
              </a:rPr>
              <a:t>las victimas y el sistema de justicia</a:t>
            </a:r>
            <a:endParaRPr lang="es-ES" sz="4000" b="1" dirty="0">
              <a:latin typeface="Times New Roman" panose="02020603050405020304" pitchFamily="18" charset="0"/>
              <a:cs typeface="Times New Roman" panose="02020603050405020304" pitchFamily="18" charset="0"/>
            </a:endParaRPr>
          </a:p>
          <a:p>
            <a:r>
              <a:rPr lang="es-ES" sz="4000" b="1" dirty="0">
                <a:latin typeface="Times New Roman" panose="02020603050405020304" pitchFamily="18" charset="0"/>
                <a:cs typeface="Times New Roman" panose="02020603050405020304" pitchFamily="18" charset="0"/>
              </a:rPr>
              <a:t>Relaciones entre los ofensores y </a:t>
            </a:r>
            <a:r>
              <a:rPr lang="es-ES" sz="4000" b="1" dirty="0" smtClean="0">
                <a:latin typeface="Times New Roman" panose="02020603050405020304" pitchFamily="18" charset="0"/>
                <a:cs typeface="Times New Roman" panose="02020603050405020304" pitchFamily="18" charset="0"/>
              </a:rPr>
              <a:t>la sociedad, aun después que el ofensor haya pagado su deuda por los actos criminales que hizo mal.</a:t>
            </a:r>
            <a:endParaRPr lang="es-ES" sz="4000" b="1" dirty="0">
              <a:latin typeface="Times New Roman" panose="02020603050405020304" pitchFamily="18" charset="0"/>
              <a:cs typeface="Times New Roman" panose="02020603050405020304" pitchFamily="18" charset="0"/>
            </a:endParaRPr>
          </a:p>
          <a:p>
            <a:endParaRPr lang="es-E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4036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Transformando la justicia</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61841"/>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La justicia retributiva regularmente previene que los ofensores avancen en sus vidas después del ser liberados del sistema</a:t>
            </a:r>
          </a:p>
          <a:p>
            <a:r>
              <a:rPr lang="es-ES" sz="4000" b="1" dirty="0" smtClean="0">
                <a:latin typeface="Times New Roman" panose="02020603050405020304" pitchFamily="18" charset="0"/>
                <a:cs typeface="Times New Roman" panose="02020603050405020304" pitchFamily="18" charset="0"/>
              </a:rPr>
              <a:t>Cuando responden al fuego destructor del conflicto al enfocarse en el fuego destructor y su resultado deseado, nosotros escribimos historias superficiales de fuegos destructores</a:t>
            </a:r>
          </a:p>
          <a:p>
            <a:r>
              <a:rPr lang="es-ES" sz="4000" b="1" dirty="0" smtClean="0">
                <a:latin typeface="Times New Roman" panose="02020603050405020304" pitchFamily="18" charset="0"/>
                <a:cs typeface="Times New Roman" panose="02020603050405020304" pitchFamily="18" charset="0"/>
              </a:rPr>
              <a:t>Las personas son limitadas por el estrecho, y superficial etiqueta que el fuego destructor les impone</a:t>
            </a:r>
            <a:endParaRPr lang="es-E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22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Transformando la justicia</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61841"/>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En el fuego de Paz, podemos encontrar maneras de quebrar y liberar de esta etiqueta superficial y la identidad que viene de la justicia retributiva</a:t>
            </a:r>
          </a:p>
          <a:p>
            <a:r>
              <a:rPr lang="es-ES" sz="4000" b="1" dirty="0" smtClean="0">
                <a:latin typeface="Times New Roman" panose="02020603050405020304" pitchFamily="18" charset="0"/>
                <a:cs typeface="Times New Roman" panose="02020603050405020304" pitchFamily="18" charset="0"/>
              </a:rPr>
              <a:t>En el fuego de Paz, encontramos una justicia transformada que restaura relaciones a través del amor de Cristo</a:t>
            </a:r>
            <a:endParaRPr lang="es-E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457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Nota final: Resumen de clase </a:t>
            </a:r>
            <a:r>
              <a:rPr lang="es-AR" b="1" u="sng" dirty="0" smtClean="0">
                <a:latin typeface="Times New Roman" panose="02020603050405020304" pitchFamily="18" charset="0"/>
                <a:cs typeface="Times New Roman" panose="02020603050405020304" pitchFamily="18" charset="0"/>
              </a:rPr>
              <a:t>4</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61841"/>
            <a:ext cx="12192000" cy="5738957"/>
          </a:xfrm>
        </p:spPr>
        <p:txBody>
          <a:bodyPr>
            <a:noAutofit/>
          </a:bodyPr>
          <a:lstStyle/>
          <a:p>
            <a:r>
              <a:rPr lang="es-AR" sz="3600" b="1" dirty="0" smtClean="0">
                <a:latin typeface="Times New Roman" panose="02020603050405020304" pitchFamily="18" charset="0"/>
                <a:cs typeface="Times New Roman" panose="02020603050405020304" pitchFamily="18" charset="0"/>
              </a:rPr>
              <a:t>La historia superficial del fuego destructor es una historia del conflicto que etiqueta al ofensor de una manera estrecha y superficialmente</a:t>
            </a:r>
          </a:p>
          <a:p>
            <a:r>
              <a:rPr lang="es-AR" sz="3600" b="1" dirty="0" smtClean="0">
                <a:latin typeface="Times New Roman" panose="02020603050405020304" pitchFamily="18" charset="0"/>
                <a:cs typeface="Times New Roman" panose="02020603050405020304" pitchFamily="18" charset="0"/>
              </a:rPr>
              <a:t>Las etiquetas en la historia superficial del fuego destructor se enfoca solamente en los aspectos criminales de la ofensa del comportamiento del ofensor</a:t>
            </a:r>
          </a:p>
          <a:p>
            <a:r>
              <a:rPr lang="es-AR" sz="3600" b="1" dirty="0" smtClean="0">
                <a:latin typeface="Times New Roman" panose="02020603050405020304" pitchFamily="18" charset="0"/>
                <a:cs typeface="Times New Roman" panose="02020603050405020304" pitchFamily="18" charset="0"/>
              </a:rPr>
              <a:t>Las etiquetas del sistema de la justicia retributiva pueden llenarse de profecías que dan el nacimiento de un ciclo de un comportamiento criminal cuando los ofensores aceptan esas etiquetas de la sociedad y el sistema</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4728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Nota final: Resumen de clase </a:t>
            </a:r>
            <a:r>
              <a:rPr lang="es-AR" b="1" u="sng" dirty="0" smtClean="0">
                <a:latin typeface="Times New Roman" panose="02020603050405020304" pitchFamily="18" charset="0"/>
                <a:cs typeface="Times New Roman" panose="02020603050405020304" pitchFamily="18" charset="0"/>
              </a:rPr>
              <a:t>4</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61841"/>
            <a:ext cx="12192000" cy="5738957"/>
          </a:xfrm>
        </p:spPr>
        <p:txBody>
          <a:bodyPr>
            <a:noAutofit/>
          </a:bodyPr>
          <a:lstStyle/>
          <a:p>
            <a:r>
              <a:rPr lang="es-AR" sz="4000" b="1" dirty="0" smtClean="0">
                <a:latin typeface="Times New Roman" panose="02020603050405020304" pitchFamily="18" charset="0"/>
                <a:cs typeface="Times New Roman" panose="02020603050405020304" pitchFamily="18" charset="0"/>
              </a:rPr>
              <a:t>La justicia retributiva aplica castigos y la responsabilidad de su mal proceder, pero falla en restaurar relaciones importantes</a:t>
            </a:r>
          </a:p>
          <a:p>
            <a:r>
              <a:rPr lang="es-AR" sz="4000" b="1" dirty="0" smtClean="0">
                <a:latin typeface="Times New Roman" panose="02020603050405020304" pitchFamily="18" charset="0"/>
                <a:cs typeface="Times New Roman" panose="02020603050405020304" pitchFamily="18" charset="0"/>
              </a:rPr>
              <a:t>La justicia retributiva por lo regular previene que el ofensor avance con sus vidas después de pagar su deuda a la sociedad</a:t>
            </a:r>
          </a:p>
          <a:p>
            <a:r>
              <a:rPr lang="es-AR" sz="4000" b="1" dirty="0" smtClean="0">
                <a:latin typeface="Times New Roman" panose="02020603050405020304" pitchFamily="18" charset="0"/>
                <a:cs typeface="Times New Roman" panose="02020603050405020304" pitchFamily="18" charset="0"/>
              </a:rPr>
              <a:t>Cuando respondemos al fuego destructor del conflicto enfocados en el fuego destructor y el resultado deseado, escribimos las historias superficiales del fuego destructor</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3438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Nota final: Resumen de clase </a:t>
            </a:r>
            <a:r>
              <a:rPr lang="es-AR" b="1" u="sng" dirty="0" smtClean="0">
                <a:latin typeface="Times New Roman" panose="02020603050405020304" pitchFamily="18" charset="0"/>
                <a:cs typeface="Times New Roman" panose="02020603050405020304" pitchFamily="18" charset="0"/>
              </a:rPr>
              <a:t>4</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61841"/>
            <a:ext cx="12192000" cy="5738957"/>
          </a:xfrm>
        </p:spPr>
        <p:txBody>
          <a:bodyPr>
            <a:noAutofit/>
          </a:bodyPr>
          <a:lstStyle/>
          <a:p>
            <a:r>
              <a:rPr lang="es-AR" sz="4000" b="1" dirty="0" smtClean="0">
                <a:latin typeface="Times New Roman" panose="02020603050405020304" pitchFamily="18" charset="0"/>
                <a:cs typeface="Times New Roman" panose="02020603050405020304" pitchFamily="18" charset="0"/>
              </a:rPr>
              <a:t>En el fuego de paz, encontramos una justicia transformada que rechaza las etiquetas y restaura relaciones </a:t>
            </a:r>
            <a:r>
              <a:rPr lang="es-AR" sz="4000" b="1" smtClean="0">
                <a:latin typeface="Times New Roman" panose="02020603050405020304" pitchFamily="18" charset="0"/>
                <a:cs typeface="Times New Roman" panose="02020603050405020304" pitchFamily="18" charset="0"/>
              </a:rPr>
              <a:t>a través del amor de Cristo.</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93707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2385</TotalTime>
  <Words>480</Words>
  <Application>Microsoft Office PowerPoint</Application>
  <PresentationFormat>Widescreen</PresentationFormat>
  <Paragraphs>29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Historia superficiales del fuego destructor</vt:lpstr>
      <vt:lpstr>Historias superficiales del fuego destructor </vt:lpstr>
      <vt:lpstr>Transformando la justicia</vt:lpstr>
      <vt:lpstr>Transformando la justicia</vt:lpstr>
      <vt:lpstr>Transformando la justicia</vt:lpstr>
      <vt:lpstr>Transformando la justicia</vt:lpstr>
      <vt:lpstr>Nota final: Resumen de clase 4</vt:lpstr>
      <vt:lpstr>Nota final: Resumen de clase 4</vt:lpstr>
      <vt:lpstr>Nota final: Resumen de clase 4</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Cuatro Hombres en el fuego</dc:title>
  <dc:creator>Jorge Muniz</dc:creator>
  <cp:lastModifiedBy>Jorge Muniz</cp:lastModifiedBy>
  <cp:revision>41</cp:revision>
  <dcterms:created xsi:type="dcterms:W3CDTF">2018-01-19T16:00:33Z</dcterms:created>
  <dcterms:modified xsi:type="dcterms:W3CDTF">2018-04-19T05:00:45Z</dcterms:modified>
</cp:coreProperties>
</file>