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3" r:id="rId4"/>
    <p:sldId id="264" r:id="rId5"/>
    <p:sldId id="265" r:id="rId6"/>
    <p:sldId id="266" r:id="rId7"/>
    <p:sldId id="267" r:id="rId8"/>
    <p:sldId id="268" r:id="rId9"/>
    <p:sldId id="269" r:id="rId10"/>
    <p:sldId id="261" r:id="rId11"/>
    <p:sldId id="262" r:id="rId1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71" d="100"/>
          <a:sy n="71" d="100"/>
        </p:scale>
        <p:origin x="618"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99BAB015-7790-432C-8F38-4B5DB1CD4486}"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91591F9-A282-4462-8D12-53869B176A9A}" type="slidenum">
              <a:rPr lang="es-MX" smtClean="0"/>
              <a:t>‹Nº›</a:t>
            </a:fld>
            <a:endParaRPr lang="es-MX"/>
          </a:p>
        </p:txBody>
      </p:sp>
    </p:spTree>
    <p:extLst>
      <p:ext uri="{BB962C8B-B14F-4D97-AF65-F5344CB8AC3E}">
        <p14:creationId xmlns:p14="http://schemas.microsoft.com/office/powerpoint/2010/main" val="610236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99BAB015-7790-432C-8F38-4B5DB1CD4486}"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91591F9-A282-4462-8D12-53869B176A9A}" type="slidenum">
              <a:rPr lang="es-MX" smtClean="0"/>
              <a:t>‹Nº›</a:t>
            </a:fld>
            <a:endParaRPr lang="es-MX"/>
          </a:p>
        </p:txBody>
      </p:sp>
    </p:spTree>
    <p:extLst>
      <p:ext uri="{BB962C8B-B14F-4D97-AF65-F5344CB8AC3E}">
        <p14:creationId xmlns:p14="http://schemas.microsoft.com/office/powerpoint/2010/main" val="3258528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99BAB015-7790-432C-8F38-4B5DB1CD4486}"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91591F9-A282-4462-8D12-53869B176A9A}" type="slidenum">
              <a:rPr lang="es-MX" smtClean="0"/>
              <a:t>‹Nº›</a:t>
            </a:fld>
            <a:endParaRPr lang="es-MX"/>
          </a:p>
        </p:txBody>
      </p:sp>
    </p:spTree>
    <p:extLst>
      <p:ext uri="{BB962C8B-B14F-4D97-AF65-F5344CB8AC3E}">
        <p14:creationId xmlns:p14="http://schemas.microsoft.com/office/powerpoint/2010/main" val="3176371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99BAB015-7790-432C-8F38-4B5DB1CD4486}"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91591F9-A282-4462-8D12-53869B176A9A}" type="slidenum">
              <a:rPr lang="es-MX" smtClean="0"/>
              <a:t>‹Nº›</a:t>
            </a:fld>
            <a:endParaRPr lang="es-MX"/>
          </a:p>
        </p:txBody>
      </p:sp>
    </p:spTree>
    <p:extLst>
      <p:ext uri="{BB962C8B-B14F-4D97-AF65-F5344CB8AC3E}">
        <p14:creationId xmlns:p14="http://schemas.microsoft.com/office/powerpoint/2010/main" val="2264090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99BAB015-7790-432C-8F38-4B5DB1CD4486}"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91591F9-A282-4462-8D12-53869B176A9A}" type="slidenum">
              <a:rPr lang="es-MX" smtClean="0"/>
              <a:t>‹Nº›</a:t>
            </a:fld>
            <a:endParaRPr lang="es-MX"/>
          </a:p>
        </p:txBody>
      </p:sp>
    </p:spTree>
    <p:extLst>
      <p:ext uri="{BB962C8B-B14F-4D97-AF65-F5344CB8AC3E}">
        <p14:creationId xmlns:p14="http://schemas.microsoft.com/office/powerpoint/2010/main" val="3099775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99BAB015-7790-432C-8F38-4B5DB1CD4486}" type="datetimeFigureOut">
              <a:rPr lang="es-MX" smtClean="0"/>
              <a:t>25/05/2022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F91591F9-A282-4462-8D12-53869B176A9A}" type="slidenum">
              <a:rPr lang="es-MX" smtClean="0"/>
              <a:t>‹Nº›</a:t>
            </a:fld>
            <a:endParaRPr lang="es-MX"/>
          </a:p>
        </p:txBody>
      </p:sp>
    </p:spTree>
    <p:extLst>
      <p:ext uri="{BB962C8B-B14F-4D97-AF65-F5344CB8AC3E}">
        <p14:creationId xmlns:p14="http://schemas.microsoft.com/office/powerpoint/2010/main" val="1096396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99BAB015-7790-432C-8F38-4B5DB1CD4486}" type="datetimeFigureOut">
              <a:rPr lang="es-MX" smtClean="0"/>
              <a:t>25/05/2022</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F91591F9-A282-4462-8D12-53869B176A9A}" type="slidenum">
              <a:rPr lang="es-MX" smtClean="0"/>
              <a:t>‹Nº›</a:t>
            </a:fld>
            <a:endParaRPr lang="es-MX"/>
          </a:p>
        </p:txBody>
      </p:sp>
    </p:spTree>
    <p:extLst>
      <p:ext uri="{BB962C8B-B14F-4D97-AF65-F5344CB8AC3E}">
        <p14:creationId xmlns:p14="http://schemas.microsoft.com/office/powerpoint/2010/main" val="3527933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99BAB015-7790-432C-8F38-4B5DB1CD4486}" type="datetimeFigureOut">
              <a:rPr lang="es-MX" smtClean="0"/>
              <a:t>25/05/2022</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F91591F9-A282-4462-8D12-53869B176A9A}" type="slidenum">
              <a:rPr lang="es-MX" smtClean="0"/>
              <a:t>‹Nº›</a:t>
            </a:fld>
            <a:endParaRPr lang="es-MX"/>
          </a:p>
        </p:txBody>
      </p:sp>
    </p:spTree>
    <p:extLst>
      <p:ext uri="{BB962C8B-B14F-4D97-AF65-F5344CB8AC3E}">
        <p14:creationId xmlns:p14="http://schemas.microsoft.com/office/powerpoint/2010/main" val="592172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99BAB015-7790-432C-8F38-4B5DB1CD4486}" type="datetimeFigureOut">
              <a:rPr lang="es-MX" smtClean="0"/>
              <a:t>25/05/2022</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F91591F9-A282-4462-8D12-53869B176A9A}" type="slidenum">
              <a:rPr lang="es-MX" smtClean="0"/>
              <a:t>‹Nº›</a:t>
            </a:fld>
            <a:endParaRPr lang="es-MX"/>
          </a:p>
        </p:txBody>
      </p:sp>
    </p:spTree>
    <p:extLst>
      <p:ext uri="{BB962C8B-B14F-4D97-AF65-F5344CB8AC3E}">
        <p14:creationId xmlns:p14="http://schemas.microsoft.com/office/powerpoint/2010/main" val="615684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99BAB015-7790-432C-8F38-4B5DB1CD4486}" type="datetimeFigureOut">
              <a:rPr lang="es-MX" smtClean="0"/>
              <a:t>25/05/2022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F91591F9-A282-4462-8D12-53869B176A9A}" type="slidenum">
              <a:rPr lang="es-MX" smtClean="0"/>
              <a:t>‹Nº›</a:t>
            </a:fld>
            <a:endParaRPr lang="es-MX"/>
          </a:p>
        </p:txBody>
      </p:sp>
    </p:spTree>
    <p:extLst>
      <p:ext uri="{BB962C8B-B14F-4D97-AF65-F5344CB8AC3E}">
        <p14:creationId xmlns:p14="http://schemas.microsoft.com/office/powerpoint/2010/main" val="4294182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99BAB015-7790-432C-8F38-4B5DB1CD4486}" type="datetimeFigureOut">
              <a:rPr lang="es-MX" smtClean="0"/>
              <a:t>25/05/2022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F91591F9-A282-4462-8D12-53869B176A9A}" type="slidenum">
              <a:rPr lang="es-MX" smtClean="0"/>
              <a:t>‹Nº›</a:t>
            </a:fld>
            <a:endParaRPr lang="es-MX"/>
          </a:p>
        </p:txBody>
      </p:sp>
    </p:spTree>
    <p:extLst>
      <p:ext uri="{BB962C8B-B14F-4D97-AF65-F5344CB8AC3E}">
        <p14:creationId xmlns:p14="http://schemas.microsoft.com/office/powerpoint/2010/main" val="30949705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BAB015-7790-432C-8F38-4B5DB1CD4486}" type="datetimeFigureOut">
              <a:rPr lang="es-MX" smtClean="0"/>
              <a:t>25/05/2022</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1591F9-A282-4462-8D12-53869B176A9A}" type="slidenum">
              <a:rPr lang="es-MX" smtClean="0"/>
              <a:t>‹Nº›</a:t>
            </a:fld>
            <a:endParaRPr lang="es-MX"/>
          </a:p>
        </p:txBody>
      </p:sp>
    </p:spTree>
    <p:extLst>
      <p:ext uri="{BB962C8B-B14F-4D97-AF65-F5344CB8AC3E}">
        <p14:creationId xmlns:p14="http://schemas.microsoft.com/office/powerpoint/2010/main" val="42328766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B9F00DE2-056F-4706-ADF4-CD7DC6C3C9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ECC718AA-C6A7-4CF8-808B-69EB12894C5A}"/>
              </a:ext>
            </a:extLst>
          </p:cNvPr>
          <p:cNvSpPr txBox="1"/>
          <p:nvPr/>
        </p:nvSpPr>
        <p:spPr>
          <a:xfrm>
            <a:off x="0" y="1089899"/>
            <a:ext cx="8351520" cy="2308324"/>
          </a:xfrm>
          <a:prstGeom prst="rect">
            <a:avLst/>
          </a:prstGeom>
          <a:noFill/>
        </p:spPr>
        <p:txBody>
          <a:bodyPr wrap="square" rtlCol="0">
            <a:spAutoFit/>
          </a:bodyPr>
          <a:lstStyle/>
          <a:p>
            <a:pPr algn="ctr"/>
            <a:r>
              <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rPr>
              <a:t>Religiones </a:t>
            </a:r>
          </a:p>
          <a:p>
            <a:pPr algn="ctr"/>
            <a:r>
              <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rPr>
              <a:t>comparativas</a:t>
            </a:r>
          </a:p>
        </p:txBody>
      </p:sp>
      <p:sp>
        <p:nvSpPr>
          <p:cNvPr id="7" name="CuadroTexto 6">
            <a:extLst>
              <a:ext uri="{FF2B5EF4-FFF2-40B4-BE49-F238E27FC236}">
                <a16:creationId xmlns:a16="http://schemas.microsoft.com/office/drawing/2014/main" xmlns="" id="{0A890711-90CD-4678-BB3A-C03B02AC0E53}"/>
              </a:ext>
            </a:extLst>
          </p:cNvPr>
          <p:cNvSpPr txBox="1"/>
          <p:nvPr/>
        </p:nvSpPr>
        <p:spPr>
          <a:xfrm>
            <a:off x="968188" y="3567171"/>
            <a:ext cx="6899238" cy="461665"/>
          </a:xfrm>
          <a:prstGeom prst="rect">
            <a:avLst/>
          </a:prstGeom>
          <a:noFill/>
        </p:spPr>
        <p:txBody>
          <a:bodyPr wrap="square" rtlCol="0">
            <a:spAutoFit/>
          </a:bodyPr>
          <a:lstStyle/>
          <a:p>
            <a:pPr algn="ctr"/>
            <a:r>
              <a:rPr lang="es-MX" sz="2400" b="1" dirty="0">
                <a:latin typeface="Arial" panose="020B0604020202020204" pitchFamily="34" charset="0"/>
                <a:ea typeface="Lato" panose="020F0502020204030203" pitchFamily="34" charset="0"/>
                <a:cs typeface="Arial" panose="020B0604020202020204" pitchFamily="34" charset="0"/>
              </a:rPr>
              <a:t>Lic. Julio Eduardo Contreras Carrillo</a:t>
            </a:r>
          </a:p>
        </p:txBody>
      </p:sp>
      <p:sp>
        <p:nvSpPr>
          <p:cNvPr id="8" name="CuadroTexto 7">
            <a:extLst>
              <a:ext uri="{FF2B5EF4-FFF2-40B4-BE49-F238E27FC236}">
                <a16:creationId xmlns:a16="http://schemas.microsoft.com/office/drawing/2014/main" xmlns="" id="{0A890711-90CD-4678-BB3A-C03B02AC0E53}"/>
              </a:ext>
            </a:extLst>
          </p:cNvPr>
          <p:cNvSpPr txBox="1"/>
          <p:nvPr/>
        </p:nvSpPr>
        <p:spPr>
          <a:xfrm>
            <a:off x="121023" y="4488122"/>
            <a:ext cx="8095129" cy="1569660"/>
          </a:xfrm>
          <a:prstGeom prst="rect">
            <a:avLst/>
          </a:prstGeom>
          <a:noFill/>
        </p:spPr>
        <p:txBody>
          <a:bodyPr wrap="square" rtlCol="0">
            <a:spAutoFit/>
          </a:bodyPr>
          <a:lstStyle/>
          <a:p>
            <a:pPr algn="ctr"/>
            <a:r>
              <a:rPr lang="es-MX" sz="2400" b="1" dirty="0">
                <a:latin typeface="Arial" panose="020B0604020202020204" pitchFamily="34" charset="0"/>
                <a:ea typeface="Lato" panose="020F0502020204030203" pitchFamily="34" charset="0"/>
                <a:cs typeface="Arial" panose="020B0604020202020204" pitchFamily="34" charset="0"/>
              </a:rPr>
              <a:t>UNIDAD 10: </a:t>
            </a:r>
          </a:p>
          <a:p>
            <a:pPr algn="ctr"/>
            <a:r>
              <a:rPr lang="es-MX" sz="2400" b="1" dirty="0">
                <a:latin typeface="Arial" panose="020B0604020202020204" pitchFamily="34" charset="0"/>
                <a:ea typeface="Lato" panose="020F0502020204030203" pitchFamily="34" charset="0"/>
                <a:cs typeface="Arial" panose="020B0604020202020204" pitchFamily="34" charset="0"/>
              </a:rPr>
              <a:t>ESPIRITISMO Y OCULTISMO</a:t>
            </a:r>
          </a:p>
          <a:p>
            <a:pPr algn="ctr"/>
            <a:endParaRPr lang="es-MX" sz="2400" b="1" dirty="0">
              <a:latin typeface="Arial" panose="020B0604020202020204" pitchFamily="34" charset="0"/>
              <a:ea typeface="Lato" panose="020F0502020204030203" pitchFamily="34" charset="0"/>
              <a:cs typeface="Arial" panose="020B0604020202020204" pitchFamily="34" charset="0"/>
            </a:endParaRPr>
          </a:p>
          <a:p>
            <a:pPr algn="ctr"/>
            <a:r>
              <a:rPr lang="es-MX" sz="2400" b="1" dirty="0">
                <a:latin typeface="Arial" panose="020B0604020202020204" pitchFamily="34" charset="0"/>
                <a:ea typeface="Lato" panose="020F0502020204030203" pitchFamily="34" charset="0"/>
                <a:cs typeface="Arial" panose="020B0604020202020204" pitchFamily="34" charset="0"/>
              </a:rPr>
              <a:t>ASTROLOGÍA</a:t>
            </a:r>
          </a:p>
        </p:txBody>
      </p:sp>
    </p:spTree>
    <p:extLst>
      <p:ext uri="{BB962C8B-B14F-4D97-AF65-F5344CB8AC3E}">
        <p14:creationId xmlns:p14="http://schemas.microsoft.com/office/powerpoint/2010/main" val="23285946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a16="http://schemas.microsoft.com/office/drawing/2014/main" xmlns="" id="{DE9CA41E-5C43-48D1-B717-A716C4646AFE}"/>
              </a:ext>
            </a:extLst>
          </p:cNvPr>
          <p:cNvSpPr txBox="1"/>
          <p:nvPr/>
        </p:nvSpPr>
        <p:spPr>
          <a:xfrm>
            <a:off x="693576" y="2286705"/>
            <a:ext cx="10804848" cy="1733680"/>
          </a:xfrm>
          <a:prstGeom prst="rect">
            <a:avLst/>
          </a:prstGeom>
          <a:noFill/>
        </p:spPr>
        <p:txBody>
          <a:bodyPr wrap="square" rtlCol="0">
            <a:spAutoFit/>
          </a:bodyPr>
          <a:lstStyle/>
          <a:p>
            <a:pPr algn="ctr"/>
            <a:r>
              <a:rPr lang="es-MX" sz="10666" b="1" dirty="0">
                <a:solidFill>
                  <a:schemeClr val="bg1"/>
                </a:solidFill>
                <a:latin typeface="Arial" panose="020B0604020202020204" pitchFamily="34" charset="0"/>
                <a:ea typeface="Lato" panose="020F0502020204030203" pitchFamily="34" charset="0"/>
                <a:cs typeface="Arial" panose="020B0604020202020204" pitchFamily="34" charset="0"/>
              </a:rPr>
              <a:t>Oremos</a:t>
            </a:r>
          </a:p>
        </p:txBody>
      </p:sp>
    </p:spTree>
    <p:extLst>
      <p:ext uri="{BB962C8B-B14F-4D97-AF65-F5344CB8AC3E}">
        <p14:creationId xmlns:p14="http://schemas.microsoft.com/office/powerpoint/2010/main" val="1901121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a16="http://schemas.microsoft.com/office/drawing/2014/main" xmlns="" id="{DE9CA41E-5C43-48D1-B717-A716C4646AFE}"/>
              </a:ext>
            </a:extLst>
          </p:cNvPr>
          <p:cNvSpPr txBox="1"/>
          <p:nvPr/>
        </p:nvSpPr>
        <p:spPr>
          <a:xfrm>
            <a:off x="693576" y="1560567"/>
            <a:ext cx="10804848" cy="3375026"/>
          </a:xfrm>
          <a:prstGeom prst="rect">
            <a:avLst/>
          </a:prstGeom>
          <a:noFill/>
        </p:spPr>
        <p:txBody>
          <a:bodyPr wrap="square" rtlCol="0">
            <a:spAutoFit/>
          </a:bodyPr>
          <a:lstStyle/>
          <a:p>
            <a:pPr algn="ctr"/>
            <a:r>
              <a:rPr lang="es-MX" sz="10666" b="1" dirty="0">
                <a:solidFill>
                  <a:schemeClr val="bg1"/>
                </a:solidFill>
                <a:latin typeface="Arial" panose="020B0604020202020204" pitchFamily="34" charset="0"/>
                <a:ea typeface="Lato" panose="020F0502020204030203" pitchFamily="34" charset="0"/>
                <a:cs typeface="Arial" panose="020B0604020202020204" pitchFamily="34" charset="0"/>
              </a:rPr>
              <a:t>Gracias y bendiciones</a:t>
            </a:r>
          </a:p>
        </p:txBody>
      </p:sp>
    </p:spTree>
    <p:extLst>
      <p:ext uri="{BB962C8B-B14F-4D97-AF65-F5344CB8AC3E}">
        <p14:creationId xmlns:p14="http://schemas.microsoft.com/office/powerpoint/2010/main" val="3177707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3"/>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5"/>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9" name="Rectángulo 3">
            <a:extLst>
              <a:ext uri="{FF2B5EF4-FFF2-40B4-BE49-F238E27FC236}">
                <a16:creationId xmlns:a16="http://schemas.microsoft.com/office/drawing/2014/main" xmlns="" id="{D594CBD1-3DE0-4C9B-9183-CC5A9D051771}"/>
              </a:ext>
            </a:extLst>
          </p:cNvPr>
          <p:cNvSpPr/>
          <p:nvPr/>
        </p:nvSpPr>
        <p:spPr>
          <a:xfrm>
            <a:off x="-1" y="1626818"/>
            <a:ext cx="12192001" cy="1877373"/>
          </a:xfrm>
          <a:prstGeom prst="rect">
            <a:avLst/>
          </a:prstGeom>
        </p:spPr>
        <p:txBody>
          <a:bodyPr wrap="square">
            <a:spAutoFit/>
          </a:bodyPr>
          <a:lstStyle/>
          <a:p>
            <a:pPr algn="ctr">
              <a:lnSpc>
                <a:spcPct val="107000"/>
              </a:lnSpc>
              <a:spcBef>
                <a:spcPts val="1600"/>
              </a:spcBef>
            </a:pPr>
            <a:r>
              <a:rPr lang="es-MX" sz="11733" b="1" kern="0" dirty="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rPr>
              <a:t>Astrología</a:t>
            </a:r>
            <a:endParaRPr lang="es-MX" sz="11733" kern="0" dirty="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endParaRPr>
          </a:p>
        </p:txBody>
      </p:sp>
    </p:spTree>
    <p:extLst>
      <p:ext uri="{BB962C8B-B14F-4D97-AF65-F5344CB8AC3E}">
        <p14:creationId xmlns:p14="http://schemas.microsoft.com/office/powerpoint/2010/main" val="3533979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2770" name="Rectangle 1"/>
          <p:cNvSpPr>
            <a:spLocks noGrp="1" noChangeArrowheads="1"/>
          </p:cNvSpPr>
          <p:nvPr>
            <p:ph type="title"/>
          </p:nvPr>
        </p:nvSpPr>
        <p:spPr/>
        <p:txBody>
          <a:bodyPr/>
          <a:lstStyle/>
          <a:p>
            <a:pPr algn="ctr" eaLnBrk="1" hangingPunct="1"/>
            <a:r>
              <a:rPr lang="en-US" altLang="es-MX" b="1" dirty="0" err="1">
                <a:latin typeface="Times New Roman" panose="02020603050405020304" pitchFamily="18" charset="0"/>
                <a:cs typeface="Times New Roman" panose="02020603050405020304" pitchFamily="18" charset="0"/>
              </a:rPr>
              <a:t>Definición</a:t>
            </a:r>
            <a:r>
              <a:rPr lang="en-US" altLang="es-MX" b="1" dirty="0">
                <a:latin typeface="Times New Roman" panose="02020603050405020304" pitchFamily="18" charset="0"/>
                <a:cs typeface="Times New Roman" panose="02020603050405020304" pitchFamily="18" charset="0"/>
              </a:rPr>
              <a:t> y Origen</a:t>
            </a:r>
          </a:p>
        </p:txBody>
      </p:sp>
      <p:sp>
        <p:nvSpPr>
          <p:cNvPr id="34818" name="Rectangle 2"/>
          <p:cNvSpPr>
            <a:spLocks noGrp="1" noChangeArrowheads="1"/>
          </p:cNvSpPr>
          <p:nvPr>
            <p:ph type="body" idx="1"/>
          </p:nvPr>
        </p:nvSpPr>
        <p:spPr>
          <a:xfrm>
            <a:off x="441512" y="2055813"/>
            <a:ext cx="11308976" cy="4560092"/>
          </a:xfrm>
        </p:spPr>
        <p:txBody>
          <a:bodyPr>
            <a:normAutofit lnSpcReduction="10000"/>
          </a:bodyPr>
          <a:lstStyle/>
          <a:p>
            <a:pPr marL="0" indent="0">
              <a:buNone/>
            </a:pPr>
            <a:r>
              <a:rPr lang="es-MX" dirty="0">
                <a:latin typeface="Times New Roman" panose="02020603050405020304" pitchFamily="18" charset="0"/>
                <a:cs typeface="Times New Roman" panose="02020603050405020304" pitchFamily="18" charset="0"/>
              </a:rPr>
              <a:t>Es la creencia de que se puede predecir el futuro, estudiando las posiciones relativas del sol, la luna, las estrellas y los planetas. Tiene su forma principal de expresión en el horóscopo. Es una ciencia adivinatoria que supone que los astros influyen en el curso de los acontecimientos y sobre el destino de los seres humanos.</a:t>
            </a:r>
          </a:p>
          <a:p>
            <a:pPr marL="0" indent="0">
              <a:buNone/>
            </a:pPr>
            <a:endParaRPr lang="es-MX" altLang="es-MX" dirty="0">
              <a:latin typeface="Times New Roman" panose="02020603050405020304" pitchFamily="18" charset="0"/>
              <a:cs typeface="Times New Roman" panose="02020603050405020304" pitchFamily="18" charset="0"/>
            </a:endParaRPr>
          </a:p>
          <a:p>
            <a:pPr marL="0" indent="0">
              <a:buNone/>
            </a:pPr>
            <a:r>
              <a:rPr lang="es-MX" dirty="0">
                <a:latin typeface="Times New Roman" panose="02020603050405020304" pitchFamily="18" charset="0"/>
                <a:cs typeface="Times New Roman" panose="02020603050405020304" pitchFamily="18" charset="0"/>
              </a:rPr>
              <a:t>La posición de los cuerpos celestes </a:t>
            </a:r>
            <a:r>
              <a:rPr lang="es-MX" dirty="0" smtClean="0">
                <a:latin typeface="Times New Roman" panose="02020603050405020304" pitchFamily="18" charset="0"/>
                <a:cs typeface="Times New Roman" panose="02020603050405020304" pitchFamily="18" charset="0"/>
              </a:rPr>
              <a:t>según </a:t>
            </a:r>
            <a:r>
              <a:rPr lang="es-MX" dirty="0">
                <a:latin typeface="Times New Roman" panose="02020603050405020304" pitchFamily="18" charset="0"/>
                <a:cs typeface="Times New Roman" panose="02020603050405020304" pitchFamily="18" charset="0"/>
              </a:rPr>
              <a:t>ésta condicionaría el futuro de modo favorable o desfavorable. Son deterministas y fatalistas. Sus raíces son místico-religiosas. La Astrología tuvo mucho desarrollo en los pueblos antiguos, como los caldeos, asirios, babilonios, egipcios que practicaban el arte de la adivinación basada en el conocimiento preciso del movimiento de los planetas.</a:t>
            </a:r>
            <a:endParaRPr lang="en-US" alt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0537539"/>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481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5"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4818" name="Rectangle 2"/>
          <p:cNvSpPr>
            <a:spLocks noGrp="1" noChangeArrowheads="1"/>
          </p:cNvSpPr>
          <p:nvPr>
            <p:ph type="body" idx="1"/>
          </p:nvPr>
        </p:nvSpPr>
        <p:spPr>
          <a:xfrm>
            <a:off x="322729" y="1840707"/>
            <a:ext cx="11427759" cy="4775245"/>
          </a:xfrm>
        </p:spPr>
        <p:txBody>
          <a:bodyPr>
            <a:normAutofit/>
          </a:bodyPr>
          <a:lstStyle/>
          <a:p>
            <a:pPr marL="0" indent="0">
              <a:buNone/>
            </a:pPr>
            <a:r>
              <a:rPr lang="es-MX" dirty="0">
                <a:latin typeface="Times New Roman" panose="02020603050405020304" pitchFamily="18" charset="0"/>
                <a:cs typeface="Times New Roman" panose="02020603050405020304" pitchFamily="18" charset="0"/>
              </a:rPr>
              <a:t>El origen del Zodíaco es caldeo. Estos diferenciaban 5 planetas (Mercurio, Marte, Júpiter, Venus y Saturno), además el Sol y la Luna. Los 7 planetas más importantes recibieron el nombre de dioses. Estos dioses planetas eran llamados intérpretes porque permitían interpretar el futuro. También los egipcios conocían las leyes sobre los movimientos de la Tierra. Su vida estaba regida por la magia e impregnada de ocultismo. También los griegos fueron influenciados fuertemente por las estrellas. El panteón mitológico helénico reunía a mas de 30.000 divinidades cuyo dios supremo era Zeus. Hasta el Renacimiento los conocimientos astronómicos se basaban en el sistema geocéntrico de Ptolomeo (S.II a.C.), creyendo que la Tierra era inmóvil y centro del universo. Afirmaban así que los planetas, el Sol y la Luna giraban en torno a la Tierra (que se creía fija).</a:t>
            </a:r>
            <a:endParaRPr lang="en-US" alt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3274583"/>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5"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4818" name="Rectangle 2"/>
          <p:cNvSpPr>
            <a:spLocks noGrp="1" noChangeArrowheads="1"/>
          </p:cNvSpPr>
          <p:nvPr>
            <p:ph type="body" idx="1"/>
          </p:nvPr>
        </p:nvSpPr>
        <p:spPr>
          <a:xfrm>
            <a:off x="443753" y="1508126"/>
            <a:ext cx="11306735" cy="5349874"/>
          </a:xfrm>
        </p:spPr>
        <p:txBody>
          <a:bodyPr>
            <a:normAutofit/>
          </a:bodyPr>
          <a:lstStyle/>
          <a:p>
            <a:pPr marL="0" indent="0">
              <a:buNone/>
            </a:pPr>
            <a:r>
              <a:rPr lang="es-MX" dirty="0">
                <a:latin typeface="Times New Roman" panose="02020603050405020304" pitchFamily="18" charset="0"/>
                <a:cs typeface="Times New Roman" panose="02020603050405020304" pitchFamily="18" charset="0"/>
              </a:rPr>
              <a:t>En el Renacimiento, Nicolás Copérnico (1473-1543), y luego Kepler transforman el conocimiento de la Astronomía y sustituyen la teoría geocéntrica de Ptolomeo, por la heliocéntrica, que sostiene que el Sol es el centro del universo, la Tierra gira sobre sí misma y alrededor del Sol. El sistema solar cambia totalmente y sostiene la idea de que el Sol es el centro del universo y la Tierra es un planeta más del sistema solar. El saber humano entra en una profunda crisis: por la Reforma (Católico-Protestante), rotundidad del planeta y el nuevo universo astronómico.</a:t>
            </a:r>
            <a:endParaRPr lang="en-US" alt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7855772"/>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5"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4818" name="Rectangle 2"/>
          <p:cNvSpPr>
            <a:spLocks noGrp="1" noChangeArrowheads="1"/>
          </p:cNvSpPr>
          <p:nvPr>
            <p:ph type="body" idx="1"/>
          </p:nvPr>
        </p:nvSpPr>
        <p:spPr>
          <a:xfrm>
            <a:off x="349624" y="1600200"/>
            <a:ext cx="11278719" cy="5849470"/>
          </a:xfrm>
        </p:spPr>
        <p:txBody>
          <a:bodyPr>
            <a:normAutofit/>
          </a:bodyPr>
          <a:lstStyle/>
          <a:p>
            <a:pPr marL="0" indent="0">
              <a:buNone/>
            </a:pPr>
            <a:r>
              <a:rPr lang="es-MX" dirty="0">
                <a:latin typeface="Times New Roman" panose="02020603050405020304" pitchFamily="18" charset="0"/>
                <a:cs typeface="Times New Roman" panose="02020603050405020304" pitchFamily="18" charset="0"/>
              </a:rPr>
              <a:t>	La Astrología frente a las evidencias de la Astronomía y sus nuevos descubrimientos, quedó desacreditada. Actualmente los Astrólogos siguen basando sus pronósticos en el sistema geocéntrico, utilizando ˙nicamente 5 planetas como lo hacían antiguamente. Pasan por alto 3.000 estrellas observables a simple vista y otras tantas observables en el telescopio. La popularidad de la Astrología tiende a aumentar cada día más. La sección de horóscopos de los periódicos y revistas es una de las mas leídas. En Francia diariamente la leen el 60%. En Brasil el 90%. En Gran Bretaña se calcula que la leen las 2/3 partes de la población. En Estados Unidos es incalculable.</a:t>
            </a:r>
            <a:endParaRPr lang="en-US" alt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1523378"/>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5"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4818" name="Rectangle 2"/>
          <p:cNvSpPr>
            <a:spLocks noGrp="1" noChangeArrowheads="1"/>
          </p:cNvSpPr>
          <p:nvPr>
            <p:ph type="body" idx="1"/>
          </p:nvPr>
        </p:nvSpPr>
        <p:spPr>
          <a:xfrm>
            <a:off x="443753" y="1508126"/>
            <a:ext cx="11306735" cy="5349874"/>
          </a:xfrm>
        </p:spPr>
        <p:txBody>
          <a:bodyPr>
            <a:normAutofit/>
          </a:bodyPr>
          <a:lstStyle/>
          <a:p>
            <a:pPr marL="0" indent="0">
              <a:buNone/>
            </a:pPr>
            <a:r>
              <a:rPr lang="es-MX" dirty="0">
                <a:latin typeface="Times New Roman" panose="02020603050405020304" pitchFamily="18" charset="0"/>
                <a:cs typeface="Times New Roman" panose="02020603050405020304" pitchFamily="18" charset="0"/>
              </a:rPr>
              <a:t>¿Por qué una generación que se considera inteligente y mejor informada de la historia abraza la antigua práctica caldea? Esta es una Época de temores y ansiedades, de confusión moral, de desintegración familiar y de despersonalización. </a:t>
            </a:r>
          </a:p>
          <a:p>
            <a:pPr marL="0" indent="0">
              <a:buNone/>
            </a:pPr>
            <a:endParaRPr lang="es-MX" altLang="es-MX" dirty="0">
              <a:latin typeface="Times New Roman" panose="02020603050405020304" pitchFamily="18" charset="0"/>
              <a:cs typeface="Times New Roman" panose="02020603050405020304" pitchFamily="18" charset="0"/>
            </a:endParaRPr>
          </a:p>
          <a:p>
            <a:pPr marL="0" indent="0">
              <a:buNone/>
            </a:pPr>
            <a:r>
              <a:rPr lang="es-MX" dirty="0">
                <a:latin typeface="Times New Roman" panose="02020603050405020304" pitchFamily="18" charset="0"/>
                <a:cs typeface="Times New Roman" panose="02020603050405020304" pitchFamily="18" charset="0"/>
              </a:rPr>
              <a:t>La Astrología es una práctica supersticiosa maligna. Siempre </a:t>
            </a:r>
            <a:r>
              <a:rPr lang="es-MX" dirty="0" smtClean="0">
                <a:latin typeface="Times New Roman" panose="02020603050405020304" pitchFamily="18" charset="0"/>
                <a:cs typeface="Times New Roman" panose="02020603050405020304" pitchFamily="18" charset="0"/>
              </a:rPr>
              <a:t>está </a:t>
            </a:r>
            <a:r>
              <a:rPr lang="es-MX" dirty="0">
                <a:latin typeface="Times New Roman" panose="02020603050405020304" pitchFamily="18" charset="0"/>
                <a:cs typeface="Times New Roman" panose="02020603050405020304" pitchFamily="18" charset="0"/>
              </a:rPr>
              <a:t>latente dentro del hombre el deseo de saber y adivinar el futuro. Muchos creen que es una tontería porque parece inofensiva. Sin embargo muchos recurren a Ésta porque piensan que les </a:t>
            </a:r>
            <a:r>
              <a:rPr lang="es-MX" dirty="0" smtClean="0">
                <a:latin typeface="Times New Roman" panose="02020603050405020304" pitchFamily="18" charset="0"/>
                <a:cs typeface="Times New Roman" panose="02020603050405020304" pitchFamily="18" charset="0"/>
              </a:rPr>
              <a:t>dará </a:t>
            </a:r>
            <a:r>
              <a:rPr lang="es-MX" dirty="0">
                <a:latin typeface="Times New Roman" panose="02020603050405020304" pitchFamily="18" charset="0"/>
                <a:cs typeface="Times New Roman" panose="02020603050405020304" pitchFamily="18" charset="0"/>
              </a:rPr>
              <a:t>una respuesta a su vacío </a:t>
            </a:r>
            <a:r>
              <a:rPr lang="es-MX" dirty="0" smtClean="0">
                <a:latin typeface="Times New Roman" panose="02020603050405020304" pitchFamily="18" charset="0"/>
                <a:cs typeface="Times New Roman" panose="02020603050405020304" pitchFamily="18" charset="0"/>
              </a:rPr>
              <a:t>espiritual.</a:t>
            </a:r>
            <a:endParaRPr lang="en-US" alt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0275240"/>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481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5"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2770" name="Rectangle 1"/>
          <p:cNvSpPr>
            <a:spLocks noGrp="1" noChangeArrowheads="1"/>
          </p:cNvSpPr>
          <p:nvPr>
            <p:ph type="title"/>
          </p:nvPr>
        </p:nvSpPr>
        <p:spPr>
          <a:xfrm>
            <a:off x="717176" y="182563"/>
            <a:ext cx="10515600" cy="1325563"/>
          </a:xfrm>
        </p:spPr>
        <p:txBody>
          <a:bodyPr/>
          <a:lstStyle/>
          <a:p>
            <a:pPr algn="ctr" eaLnBrk="1" hangingPunct="1"/>
            <a:r>
              <a:rPr lang="en-US" altLang="es-MX" b="1" dirty="0" err="1">
                <a:latin typeface="Times New Roman" panose="02020603050405020304" pitchFamily="18" charset="0"/>
                <a:cs typeface="Times New Roman" panose="02020603050405020304" pitchFamily="18" charset="0"/>
              </a:rPr>
              <a:t>Testimonio</a:t>
            </a:r>
            <a:r>
              <a:rPr lang="en-US" altLang="es-MX" b="1" dirty="0">
                <a:latin typeface="Times New Roman" panose="02020603050405020304" pitchFamily="18" charset="0"/>
                <a:cs typeface="Times New Roman" panose="02020603050405020304" pitchFamily="18" charset="0"/>
              </a:rPr>
              <a:t> </a:t>
            </a:r>
            <a:r>
              <a:rPr lang="en-US" altLang="es-MX" b="1" dirty="0" err="1">
                <a:latin typeface="Times New Roman" panose="02020603050405020304" pitchFamily="18" charset="0"/>
                <a:cs typeface="Times New Roman" panose="02020603050405020304" pitchFamily="18" charset="0"/>
              </a:rPr>
              <a:t>bíblico</a:t>
            </a:r>
            <a:endParaRPr lang="en-US" altLang="es-MX" b="1" dirty="0">
              <a:latin typeface="Times New Roman" panose="02020603050405020304" pitchFamily="18" charset="0"/>
              <a:cs typeface="Times New Roman" panose="02020603050405020304" pitchFamily="18" charset="0"/>
            </a:endParaRPr>
          </a:p>
        </p:txBody>
      </p:sp>
      <p:sp>
        <p:nvSpPr>
          <p:cNvPr id="34818" name="Rectangle 2"/>
          <p:cNvSpPr>
            <a:spLocks noGrp="1" noChangeArrowheads="1"/>
          </p:cNvSpPr>
          <p:nvPr>
            <p:ph type="body" idx="1"/>
          </p:nvPr>
        </p:nvSpPr>
        <p:spPr>
          <a:xfrm>
            <a:off x="443753" y="1508126"/>
            <a:ext cx="11306735" cy="5349874"/>
          </a:xfrm>
        </p:spPr>
        <p:txBody>
          <a:bodyPr>
            <a:normAutofit/>
          </a:bodyPr>
          <a:lstStyle/>
          <a:p>
            <a:pPr marL="0" indent="0">
              <a:buNone/>
            </a:pPr>
            <a:r>
              <a:rPr lang="es-MX" dirty="0">
                <a:latin typeface="Times New Roman" panose="02020603050405020304" pitchFamily="18" charset="0"/>
                <a:cs typeface="Times New Roman" panose="02020603050405020304" pitchFamily="18" charset="0"/>
              </a:rPr>
              <a:t>La Astrología es opuesta al Cristianismo, es pagana e idolatra; explota al ingenuo y es deshonesta. Pasa por alto el plan profético de las Escrituras e inventa sus propias profecías. Está· condenada por la Biblia. Anula la responsabilidad individual y paraliza la capacidad de iniciativa y el poder de discernimiento. Elimina todo valor moral e incide sobre las decisiones que las personas deben tomar. Embrutece y estimula la frivolidad, moldea la personalidad degradándola e inhibe la capacidad de los hombres. </a:t>
            </a:r>
            <a:endParaRPr lang="en-US" altLang="es-MX"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9292877"/>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5"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4818" name="Rectangle 2"/>
          <p:cNvSpPr>
            <a:spLocks noGrp="1" noChangeArrowheads="1"/>
          </p:cNvSpPr>
          <p:nvPr>
            <p:ph type="body" idx="1"/>
          </p:nvPr>
        </p:nvSpPr>
        <p:spPr>
          <a:xfrm>
            <a:off x="443753" y="1508126"/>
            <a:ext cx="11306735" cy="5349874"/>
          </a:xfrm>
        </p:spPr>
        <p:txBody>
          <a:bodyPr>
            <a:normAutofit/>
          </a:bodyPr>
          <a:lstStyle/>
          <a:p>
            <a:pPr marL="0" indent="0">
              <a:buNone/>
            </a:pPr>
            <a:r>
              <a:rPr lang="es-MX" dirty="0">
                <a:latin typeface="Times New Roman" panose="02020603050405020304" pitchFamily="18" charset="0"/>
                <a:cs typeface="Times New Roman" panose="02020603050405020304" pitchFamily="18" charset="0"/>
              </a:rPr>
              <a:t>La Biblia contiene toda la revelación que necesita el hombre. Los Cristianos debemos guiarnos por Dios y su Palabra. La Biblia siempre ha condenado toda forma de magia, encantamientos, adivinación e idolatría. (</a:t>
            </a:r>
            <a:r>
              <a:rPr lang="es-MX" dirty="0" err="1">
                <a:latin typeface="Times New Roman" panose="02020603050405020304" pitchFamily="18" charset="0"/>
                <a:cs typeface="Times New Roman" panose="02020603050405020304" pitchFamily="18" charset="0"/>
              </a:rPr>
              <a:t>Dt</a:t>
            </a:r>
            <a:r>
              <a:rPr lang="es-MX" dirty="0">
                <a:latin typeface="Times New Roman" panose="02020603050405020304" pitchFamily="18" charset="0"/>
                <a:cs typeface="Times New Roman" panose="02020603050405020304" pitchFamily="18" charset="0"/>
              </a:rPr>
              <a:t>. 4:19; 18:9-12; </a:t>
            </a:r>
            <a:r>
              <a:rPr lang="es-MX" dirty="0" err="1">
                <a:latin typeface="Times New Roman" panose="02020603050405020304" pitchFamily="18" charset="0"/>
                <a:cs typeface="Times New Roman" panose="02020603050405020304" pitchFamily="18" charset="0"/>
              </a:rPr>
              <a:t>Is</a:t>
            </a:r>
            <a:r>
              <a:rPr lang="es-MX" dirty="0">
                <a:latin typeface="Times New Roman" panose="02020603050405020304" pitchFamily="18" charset="0"/>
                <a:cs typeface="Times New Roman" panose="02020603050405020304" pitchFamily="18" charset="0"/>
              </a:rPr>
              <a:t>. 47:13-15; </a:t>
            </a:r>
            <a:r>
              <a:rPr lang="es-MX" dirty="0" err="1">
                <a:latin typeface="Times New Roman" panose="02020603050405020304" pitchFamily="18" charset="0"/>
                <a:cs typeface="Times New Roman" panose="02020603050405020304" pitchFamily="18" charset="0"/>
              </a:rPr>
              <a:t>Jer</a:t>
            </a:r>
            <a:r>
              <a:rPr lang="es-MX" dirty="0">
                <a:latin typeface="Times New Roman" panose="02020603050405020304" pitchFamily="18" charset="0"/>
                <a:cs typeface="Times New Roman" panose="02020603050405020304" pitchFamily="18" charset="0"/>
              </a:rPr>
              <a:t>. 10:2; </a:t>
            </a:r>
            <a:r>
              <a:rPr lang="es-MX" dirty="0" err="1">
                <a:latin typeface="Times New Roman" panose="02020603050405020304" pitchFamily="18" charset="0"/>
                <a:cs typeface="Times New Roman" panose="02020603050405020304" pitchFamily="18" charset="0"/>
              </a:rPr>
              <a:t>Dn</a:t>
            </a:r>
            <a:r>
              <a:rPr lang="es-MX" dirty="0">
                <a:latin typeface="Times New Roman" panose="02020603050405020304" pitchFamily="18" charset="0"/>
                <a:cs typeface="Times New Roman" panose="02020603050405020304" pitchFamily="18" charset="0"/>
              </a:rPr>
              <a:t>. 2:27-28; G·. 4:3-9; Ef. 6:12) La fuente de todo cuanto Dios quiere que sepamos sobre el futuro </a:t>
            </a:r>
            <a:r>
              <a:rPr lang="es-MX" dirty="0" err="1">
                <a:latin typeface="Times New Roman" panose="02020603050405020304" pitchFamily="18" charset="0"/>
                <a:cs typeface="Times New Roman" panose="02020603050405020304" pitchFamily="18" charset="0"/>
              </a:rPr>
              <a:t>est</a:t>
            </a:r>
            <a:r>
              <a:rPr lang="es-MX" dirty="0">
                <a:latin typeface="Times New Roman" panose="02020603050405020304" pitchFamily="18" charset="0"/>
                <a:cs typeface="Times New Roman" panose="02020603050405020304" pitchFamily="18" charset="0"/>
              </a:rPr>
              <a:t>· en la Biblia</a:t>
            </a:r>
            <a:endParaRPr lang="en-US" altLang="es-MX"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2337991"/>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5" autoUpdateAnimBg="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686</Words>
  <Application>Microsoft Office PowerPoint</Application>
  <PresentationFormat>Panorámica</PresentationFormat>
  <Paragraphs>26</Paragraphs>
  <Slides>11</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11</vt:i4>
      </vt:variant>
    </vt:vector>
  </HeadingPairs>
  <TitlesOfParts>
    <vt:vector size="20" baseType="lpstr">
      <vt:lpstr>Aharoni</vt:lpstr>
      <vt:lpstr>Arial</vt:lpstr>
      <vt:lpstr>Arial Black</vt:lpstr>
      <vt:lpstr>Calibri</vt:lpstr>
      <vt:lpstr>Calibri Light</vt:lpstr>
      <vt:lpstr>Gabriola</vt:lpstr>
      <vt:lpstr>Lato</vt:lpstr>
      <vt:lpstr>Times New Roman</vt:lpstr>
      <vt:lpstr>Tema de Office</vt:lpstr>
      <vt:lpstr>Presentación de PowerPoint</vt:lpstr>
      <vt:lpstr>Presentación de PowerPoint</vt:lpstr>
      <vt:lpstr>Definición y Origen</vt:lpstr>
      <vt:lpstr>Presentación de PowerPoint</vt:lpstr>
      <vt:lpstr>Presentación de PowerPoint</vt:lpstr>
      <vt:lpstr>Presentación de PowerPoint</vt:lpstr>
      <vt:lpstr>Presentación de PowerPoint</vt:lpstr>
      <vt:lpstr>Testimonio bíblico</vt:lpstr>
      <vt:lpstr>Presentación de PowerPoint</vt:lpstr>
      <vt:lpstr>Presentación de PowerPoint</vt:lpstr>
      <vt:lpstr>Presentación de PowerPoint</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JULIO CONTRERAS</dc:creator>
  <cp:lastModifiedBy>JULIO CONTRERAS</cp:lastModifiedBy>
  <cp:revision>7</cp:revision>
  <dcterms:created xsi:type="dcterms:W3CDTF">2022-05-10T01:40:56Z</dcterms:created>
  <dcterms:modified xsi:type="dcterms:W3CDTF">2022-05-25T19:22:24Z</dcterms:modified>
</cp:coreProperties>
</file>